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765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809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36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697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06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4003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471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47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454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652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2071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9D1BF-DC2D-45AE-90DB-A7FA19E6DEE5}" type="datetimeFigureOut">
              <a:rPr kumimoji="1" lang="ja-JP" altLang="en-US" smtClean="0"/>
              <a:t>2025/4/11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71FEC-4818-4490-9DF0-885C75954B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4278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/>
          </p:nvPr>
        </p:nvGraphicFramePr>
        <p:xfrm>
          <a:off x="3347864" y="264818"/>
          <a:ext cx="4104456" cy="63973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4376"/>
                <a:gridCol w="360040"/>
                <a:gridCol w="360040"/>
              </a:tblGrid>
              <a:tr h="1729116"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・中学生になったら新しいことを始めたいと思っていたが、それが何か、まだわかっていない。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・同じ小学校から来た友達は、小学生のうちからやっていたことを続けていた。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・レンは、取り残されたような気がした。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初めの心情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</a:tr>
              <a:tr h="287522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 smtClean="0">
                          <a:solidFill>
                            <a:schemeClr val="tx1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日曜日の午後の出来事</a:t>
                      </a:r>
                      <a:endParaRPr kumimoji="1" lang="en-US" altLang="ja-JP" sz="1200" b="1" dirty="0" smtClean="0">
                        <a:solidFill>
                          <a:schemeClr val="tx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・レンははっとした。ちょうどここから見た風景だ、あの絵。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・作者が描いたのと同じ角度から、風景を見ていることに気づき、ちょっとうれしくなる。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・美術の先生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の言葉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見えない風を描いているっていうところがいいよね。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　　　　　　　　　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」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・確か</a:t>
                      </a:r>
                      <a:r>
                        <a:rPr kumimoji="1" lang="ja-JP" altLang="en-US" sz="11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に、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見えないはずの風が表現されている気がした。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　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  </a:t>
                      </a:r>
                      <a:r>
                        <a:rPr kumimoji="1" lang="ja-JP" altLang="en-US" sz="1600" baseline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　</a:t>
                      </a:r>
                      <a:r>
                        <a:rPr kumimoji="1" lang="ja-JP" altLang="en-US" sz="16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）</a:t>
                      </a:r>
                      <a:endParaRPr kumimoji="1" lang="en-US" altLang="ja-JP" sz="16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きっかけ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</a:tr>
              <a:tr h="1793038">
                <a:tc gridSpan="2">
                  <a:txBody>
                    <a:bodyPr/>
                    <a:lstStyle/>
                    <a:p>
                      <a:endParaRPr kumimoji="1" lang="en-US" altLang="ja-JP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・少し、どきどきした。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・自分も絵を描いてみたい、と思った。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・そうだ、絵を描いてみよう。新しいことをやってみよう。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終わりの心情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/>
                </a:tc>
              </a:tr>
            </a:tbl>
          </a:graphicData>
        </a:graphic>
      </p:graphicFrame>
      <p:graphicFrame>
        <p:nvGraphicFramePr>
          <p:cNvPr id="20" name="表 19"/>
          <p:cNvGraphicFramePr>
            <a:graphicFrameLocks noGrp="1"/>
          </p:cNvGraphicFramePr>
          <p:nvPr>
            <p:extLst/>
          </p:nvPr>
        </p:nvGraphicFramePr>
        <p:xfrm>
          <a:off x="155847" y="264819"/>
          <a:ext cx="2399874" cy="6431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99874"/>
              </a:tblGrid>
              <a:tr h="298447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〈</a:t>
                      </a: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自分の考え</a:t>
                      </a:r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〉</a:t>
                      </a:r>
                      <a:endParaRPr kumimoji="1" lang="ja-JP" altLang="en-US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/>
                </a:tc>
              </a:tr>
              <a:tr h="3447303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〈</a:t>
                      </a:r>
                      <a:r>
                        <a:rPr kumimoji="1" lang="ja-JP" altLang="en-US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友達の考え</a:t>
                      </a:r>
                      <a:r>
                        <a:rPr kumimoji="1" lang="en-US" altLang="ja-JP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〉</a:t>
                      </a:r>
                    </a:p>
                  </a:txBody>
                  <a:tcPr vert="eaVert"/>
                </a:tc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/>
        </p:nvGraphicFramePr>
        <p:xfrm>
          <a:off x="7377830" y="3394553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mpd="sng">
                      <a:solidFill>
                        <a:schemeClr val="bg1"/>
                      </a:solidFill>
                      <a:prstDash val="solid"/>
                    </a:lnL>
                    <a:lnR w="12700" cmpd="sng">
                      <a:solidFill>
                        <a:schemeClr val="bg1"/>
                      </a:solidFill>
                      <a:prstDash val="solid"/>
                    </a:lnR>
                    <a:lnT w="12700" cmpd="sng">
                      <a:solidFill>
                        <a:schemeClr val="bg1"/>
                      </a:solidFill>
                      <a:prstDash val="solid"/>
                    </a:lnT>
                    <a:lnB w="12700" cmpd="sng">
                      <a:solidFill>
                        <a:schemeClr val="bg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2" name="図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926" y="123994"/>
            <a:ext cx="821413" cy="403200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652955" y="188639"/>
            <a:ext cx="622201" cy="374571"/>
          </a:xfrm>
          <a:prstGeom prst="roundRect">
            <a:avLst>
              <a:gd name="adj" fmla="val 11972"/>
            </a:avLst>
          </a:prstGeom>
          <a:solidFill>
            <a:srgbClr val="F27F32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交流</a:t>
            </a:r>
            <a:endParaRPr kumimoji="1" lang="ja-JP" altLang="en-US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551016" y="598710"/>
            <a:ext cx="808939" cy="3046314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レン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の変化をとらえよう</a:t>
            </a:r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。物語の中からレンの心情がわかる表現や描写を探し、表の中にまとめよう。また、「きっかけ」の行には、レンの心情が変化したきっかけとなる出来事を、前の言葉に続くように書き入れよう。</a:t>
            </a:r>
            <a:endParaRPr lang="ja-JP" altLang="en-US" sz="1014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26" name="テキスト ボックス 25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はじまりの風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27" name="角丸四角形 26"/>
          <p:cNvSpPr/>
          <p:nvPr/>
        </p:nvSpPr>
        <p:spPr>
          <a:xfrm>
            <a:off x="7586111" y="3731470"/>
            <a:ext cx="758204" cy="2965127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主人公は、初めと終わりで心情が変わっています。</a:t>
            </a:r>
          </a:p>
          <a:p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いつ、なぜ、どのように変わったのかを読み取ることで、小説の読解はぐっと進みます。</a:t>
            </a:r>
          </a:p>
        </p:txBody>
      </p:sp>
      <p:grpSp>
        <p:nvGrpSpPr>
          <p:cNvPr id="8" name="グループ化 7"/>
          <p:cNvGrpSpPr/>
          <p:nvPr/>
        </p:nvGrpSpPr>
        <p:grpSpPr>
          <a:xfrm>
            <a:off x="7025028" y="2133048"/>
            <a:ext cx="505310" cy="2820190"/>
            <a:chOff x="6938903" y="2192986"/>
            <a:chExt cx="505310" cy="2820190"/>
          </a:xfrm>
        </p:grpSpPr>
        <p:sp>
          <p:nvSpPr>
            <p:cNvPr id="11" name="下矢印 10"/>
            <p:cNvSpPr/>
            <p:nvPr/>
          </p:nvSpPr>
          <p:spPr>
            <a:xfrm>
              <a:off x="6959581" y="2192986"/>
              <a:ext cx="484632" cy="2820190"/>
            </a:xfrm>
            <a:prstGeom prst="downArrow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" name="正方形/長方形 6"/>
            <p:cNvSpPr/>
            <p:nvPr/>
          </p:nvSpPr>
          <p:spPr>
            <a:xfrm>
              <a:off x="6938903" y="3524573"/>
              <a:ext cx="262994" cy="200732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角丸四角形 27"/>
          <p:cNvSpPr/>
          <p:nvPr/>
        </p:nvSpPr>
        <p:spPr>
          <a:xfrm>
            <a:off x="2692171" y="3725305"/>
            <a:ext cx="540614" cy="2971292"/>
          </a:xfrm>
          <a:prstGeom prst="roundRect">
            <a:avLst>
              <a:gd name="adj" fmla="val 11280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ctr"/>
          <a:lstStyle/>
          <a:p>
            <a:r>
              <a:rPr lang="ja-JP" altLang="en-US" sz="105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感じたことや考えたことを友達と語り合う</a:t>
            </a:r>
            <a:r>
              <a:rPr lang="ja-JP" altLang="en-US" sz="105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ことで、感じ方やものの見方、考え方が豊かに広がります。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708563" y="643491"/>
            <a:ext cx="507831" cy="3001533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印象に残ったことや気に入った場面、また疑問に思ったことなどを友達と語り合おう</a:t>
            </a:r>
            <a:r>
              <a:rPr lang="ja-JP" altLang="en-US" sz="105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。</a:t>
            </a:r>
            <a:endParaRPr lang="ja-JP" altLang="en-US" sz="105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35486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301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HGPｺﾞｼｯｸE</vt:lpstr>
      <vt:lpstr>HGPｺﾞｼｯｸM</vt:lpstr>
      <vt:lpstr>HG丸ｺﾞｼｯｸM-PRO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</cp:revision>
  <dcterms:created xsi:type="dcterms:W3CDTF">2025-04-11T09:08:26Z</dcterms:created>
  <dcterms:modified xsi:type="dcterms:W3CDTF">2025-04-11T09:08:47Z</dcterms:modified>
</cp:coreProperties>
</file>