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0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6765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5809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2360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3697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1068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4003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4711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47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8454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6528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2071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427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/>
          <p:cNvGraphicFramePr>
            <a:graphicFrameLocks noGrp="1"/>
          </p:cNvGraphicFramePr>
          <p:nvPr>
            <p:extLst/>
          </p:nvPr>
        </p:nvGraphicFramePr>
        <p:xfrm>
          <a:off x="3347864" y="264818"/>
          <a:ext cx="4104456" cy="63973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84376"/>
                <a:gridCol w="360040"/>
                <a:gridCol w="360040"/>
              </a:tblGrid>
              <a:tr h="1729116">
                <a:tc gridSpan="2">
                  <a:txBody>
                    <a:bodyPr/>
                    <a:lstStyle/>
                    <a:p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初めの心情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/>
                </a:tc>
              </a:tr>
              <a:tr h="28752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日曜日の午後の出来事</a:t>
                      </a:r>
                      <a:endParaRPr kumimoji="1" lang="en-US" altLang="ja-JP" sz="1200" b="1" dirty="0" smtClean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endParaRPr kumimoji="1" lang="en-US" altLang="ja-JP" sz="1200" b="1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・美術の先生</a:t>
                      </a:r>
                      <a:r>
                        <a:rPr kumimoji="1" lang="ja-JP" altLang="en-US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の言葉</a:t>
                      </a:r>
                      <a:endParaRPr kumimoji="1" lang="en-US" altLang="ja-JP" sz="1200" b="1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</a:t>
                      </a:r>
                      <a:endParaRPr kumimoji="1" lang="en-US" altLang="ja-JP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　　　　　　　</a:t>
                      </a:r>
                      <a:endParaRPr kumimoji="1" lang="en-US" altLang="ja-JP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　　　　　　　　　　　　　　　　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」</a:t>
                      </a:r>
                      <a:endParaRPr kumimoji="1" lang="en-US" altLang="ja-JP" sz="16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・確か</a:t>
                      </a:r>
                      <a:r>
                        <a:rPr kumimoji="1" lang="ja-JP" altLang="en-US" sz="11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に、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</a:t>
                      </a:r>
                      <a:endParaRPr kumimoji="1" lang="en-US" altLang="ja-JP" sz="16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</a:t>
                      </a:r>
                      <a:endParaRPr kumimoji="1" lang="en-US" altLang="ja-JP" sz="16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　</a:t>
                      </a:r>
                      <a:r>
                        <a:rPr kumimoji="1" lang="ja-JP" altLang="en-US" sz="1600" baseline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  </a:t>
                      </a:r>
                      <a:r>
                        <a:rPr kumimoji="1" lang="ja-JP" altLang="en-US" sz="1600" baseline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</a:t>
                      </a:r>
                      <a:endParaRPr kumimoji="1" lang="en-US" altLang="ja-JP" sz="16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きっかけ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1793038">
                <a:tc gridSpan="2">
                  <a:txBody>
                    <a:bodyPr/>
                    <a:lstStyle/>
                    <a:p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終わりの心情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/>
                </a:tc>
              </a:tr>
            </a:tbl>
          </a:graphicData>
        </a:graphic>
      </p:graphicFrame>
      <p:graphicFrame>
        <p:nvGraphicFramePr>
          <p:cNvPr id="20" name="表 19"/>
          <p:cNvGraphicFramePr>
            <a:graphicFrameLocks noGrp="1"/>
          </p:cNvGraphicFramePr>
          <p:nvPr>
            <p:extLst/>
          </p:nvPr>
        </p:nvGraphicFramePr>
        <p:xfrm>
          <a:off x="155847" y="264819"/>
          <a:ext cx="2399874" cy="64317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9874"/>
              </a:tblGrid>
              <a:tr h="298447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〈</a:t>
                      </a:r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自分の考え</a:t>
                      </a:r>
                      <a:r>
                        <a:rPr kumimoji="1" lang="en-US" altLang="ja-JP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〉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/>
                </a:tc>
              </a:tr>
              <a:tr h="344730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〈</a:t>
                      </a:r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友達の考え</a:t>
                      </a:r>
                      <a:r>
                        <a:rPr kumimoji="1" lang="en-US" altLang="ja-JP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〉</a:t>
                      </a:r>
                    </a:p>
                  </a:txBody>
                  <a:tcPr vert="eaVert"/>
                </a:tc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/>
        </p:nvGraphicFramePr>
        <p:xfrm>
          <a:off x="7377830" y="3394553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0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22" name="図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926" y="123994"/>
            <a:ext cx="821413" cy="403200"/>
          </a:xfrm>
          <a:prstGeom prst="rect">
            <a:avLst/>
          </a:prstGeom>
        </p:spPr>
      </p:pic>
      <p:sp>
        <p:nvSpPr>
          <p:cNvPr id="15" name="テキスト ボックス 14"/>
          <p:cNvSpPr txBox="1"/>
          <p:nvPr/>
        </p:nvSpPr>
        <p:spPr>
          <a:xfrm>
            <a:off x="2652955" y="188639"/>
            <a:ext cx="622201" cy="374571"/>
          </a:xfrm>
          <a:prstGeom prst="roundRect">
            <a:avLst>
              <a:gd name="adj" fmla="val 11972"/>
            </a:avLst>
          </a:prstGeom>
          <a:solidFill>
            <a:srgbClr val="F27F32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交流</a:t>
            </a:r>
            <a:endParaRPr kumimoji="1" lang="ja-JP" altLang="en-US" sz="1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7551016" y="598710"/>
            <a:ext cx="808939" cy="3046314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レン</a:t>
            </a:r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の変化をとらえよう</a:t>
            </a:r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。物語の中からレンの心情がわかる表現や描写を探し、表の中にまとめよう。また、「きっかけ」の行には、レンの心情が変化したきっかけとなる出来事を、前の言葉に続くように書き入れよう。</a:t>
            </a:r>
            <a:endParaRPr lang="ja-JP" altLang="en-US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pSp>
        <p:nvGrpSpPr>
          <p:cNvPr id="24" name="グループ化 23"/>
          <p:cNvGrpSpPr/>
          <p:nvPr/>
        </p:nvGrpSpPr>
        <p:grpSpPr>
          <a:xfrm>
            <a:off x="8430239" y="125606"/>
            <a:ext cx="590860" cy="6576205"/>
            <a:chOff x="8430239" y="125606"/>
            <a:chExt cx="590860" cy="6576205"/>
          </a:xfrm>
        </p:grpSpPr>
        <p:pic>
          <p:nvPicPr>
            <p:cNvPr id="25" name="図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26" name="テキスト ボックス 25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１年</a:t>
              </a:r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はじまりの風</a:t>
              </a:r>
              <a:endParaRPr lang="ja-JP" altLang="en-US" sz="1689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sp>
        <p:nvSpPr>
          <p:cNvPr id="27" name="角丸四角形 26"/>
          <p:cNvSpPr/>
          <p:nvPr/>
        </p:nvSpPr>
        <p:spPr>
          <a:xfrm>
            <a:off x="7586111" y="3731470"/>
            <a:ext cx="758204" cy="2965127"/>
          </a:xfrm>
          <a:prstGeom prst="roundRect">
            <a:avLst>
              <a:gd name="adj" fmla="val 1128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r>
              <a:rPr lang="ja-JP" altLang="en-US" sz="105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主人公は、初めと終わりで心情が変わっています。</a:t>
            </a:r>
          </a:p>
          <a:p>
            <a:r>
              <a:rPr lang="ja-JP" altLang="en-US" sz="105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いつ、なぜ、どのように変わったのかを読み取ることで、小説の読解はぐっと進みます。</a:t>
            </a:r>
          </a:p>
        </p:txBody>
      </p:sp>
      <p:grpSp>
        <p:nvGrpSpPr>
          <p:cNvPr id="8" name="グループ化 7"/>
          <p:cNvGrpSpPr/>
          <p:nvPr/>
        </p:nvGrpSpPr>
        <p:grpSpPr>
          <a:xfrm>
            <a:off x="7025028" y="2133048"/>
            <a:ext cx="505310" cy="2820190"/>
            <a:chOff x="6938903" y="2192986"/>
            <a:chExt cx="505310" cy="2820190"/>
          </a:xfrm>
        </p:grpSpPr>
        <p:sp>
          <p:nvSpPr>
            <p:cNvPr id="11" name="下矢印 10"/>
            <p:cNvSpPr/>
            <p:nvPr/>
          </p:nvSpPr>
          <p:spPr>
            <a:xfrm>
              <a:off x="6959581" y="2192986"/>
              <a:ext cx="484632" cy="2820190"/>
            </a:xfrm>
            <a:prstGeom prst="down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6938903" y="3524573"/>
              <a:ext cx="262994" cy="20073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8" name="角丸四角形 27"/>
          <p:cNvSpPr/>
          <p:nvPr/>
        </p:nvSpPr>
        <p:spPr>
          <a:xfrm>
            <a:off x="2692171" y="3725305"/>
            <a:ext cx="540614" cy="2971292"/>
          </a:xfrm>
          <a:prstGeom prst="roundRect">
            <a:avLst>
              <a:gd name="adj" fmla="val 1128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r>
              <a:rPr lang="ja-JP" altLang="en-US" sz="105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感じたことや考えたことを友達と語り合う</a:t>
            </a:r>
            <a:r>
              <a:rPr lang="ja-JP" altLang="en-US" sz="105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ことで、感じ方やものの見方、考え方が豊かに広がります。</a:t>
            </a: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2708563" y="643491"/>
            <a:ext cx="507831" cy="3001533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5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印象に残ったことや気に入った場面、また疑問に思ったことなどを友達と語り合おう</a:t>
            </a:r>
            <a:r>
              <a:rPr lang="ja-JP" altLang="en-US" sz="105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。</a:t>
            </a:r>
            <a:endParaRPr lang="ja-JP" altLang="en-US" sz="105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58244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166</Words>
  <Application>Microsoft Office PowerPoint</Application>
  <PresentationFormat>画面に合わせる (4:3)</PresentationFormat>
  <Paragraphs>26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HGPｺﾞｼｯｸE</vt:lpstr>
      <vt:lpstr>HGPｺﾞｼｯｸM</vt:lpstr>
      <vt:lpstr>HG丸ｺﾞｼｯｸM-PRO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2</cp:revision>
  <dcterms:created xsi:type="dcterms:W3CDTF">2025-04-11T09:08:26Z</dcterms:created>
  <dcterms:modified xsi:type="dcterms:W3CDTF">2025-04-11T09:09:41Z</dcterms:modified>
</cp:coreProperties>
</file>