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76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0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36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9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6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0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71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47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45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2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07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D1BF-DC2D-45AE-90DB-A7FA19E6DE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1FEC-4818-4490-9DF0-885C75954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2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3347864" y="264818"/>
          <a:ext cx="4104456" cy="6397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4376"/>
                <a:gridCol w="360040"/>
                <a:gridCol w="360040"/>
              </a:tblGrid>
              <a:tr h="1729116"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初めの心情</a:t>
                      </a:r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/>
                </a:tc>
              </a:tr>
              <a:tr h="28752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日曜日の午後の出来事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endParaRPr kumimoji="1" lang="en-US" altLang="ja-JP" sz="1200" b="1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・美術の先生</a:t>
                      </a:r>
                      <a:r>
                        <a:rPr kumimoji="1" lang="ja-JP" altLang="en-US" sz="12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の言葉</a:t>
                      </a:r>
                      <a:endParaRPr kumimoji="1" lang="en-US" altLang="ja-JP" sz="1200" b="1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　　　　　　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　　　　　　　　　　　　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」</a:t>
                      </a:r>
                      <a:endParaRPr kumimoji="1" lang="en-US" altLang="ja-JP" sz="16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・確か</a:t>
                      </a: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に、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</a:t>
                      </a:r>
                      <a:endParaRPr kumimoji="1" lang="en-US" altLang="ja-JP" sz="16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</a:t>
                      </a:r>
                      <a:endParaRPr kumimoji="1" lang="en-US" altLang="ja-JP" sz="16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</a:t>
                      </a:r>
                      <a:r>
                        <a:rPr kumimoji="1" lang="ja-JP" altLang="en-US" sz="160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r>
                        <a:rPr kumimoji="1" lang="ja-JP" altLang="en-US" sz="160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en-US" altLang="ja-JP" sz="16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きっかけ</a:t>
                      </a:r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793038"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終わりの心情</a:t>
                      </a:r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/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/>
          </p:nvPr>
        </p:nvGraphicFramePr>
        <p:xfrm>
          <a:off x="155847" y="264819"/>
          <a:ext cx="2399874" cy="6431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9874"/>
              </a:tblGrid>
              <a:tr h="29844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〈</a:t>
                      </a:r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自分の考え</a:t>
                      </a:r>
                      <a:r>
                        <a:rPr kumimoji="1" lang="en-US" altLang="ja-JP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〉</a:t>
                      </a:r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/>
                </a:tc>
              </a:tr>
              <a:tr h="34473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〈</a:t>
                      </a:r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友達の考え</a:t>
                      </a:r>
                      <a:r>
                        <a:rPr kumimoji="1" lang="en-US" altLang="ja-JP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〉</a:t>
                      </a:r>
                    </a:p>
                  </a:txBody>
                  <a:tcPr vert="eaVert"/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7377830" y="339455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926" y="123994"/>
            <a:ext cx="821413" cy="403200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652955" y="188639"/>
            <a:ext cx="622201" cy="374571"/>
          </a:xfrm>
          <a:prstGeom prst="roundRect">
            <a:avLst>
              <a:gd name="adj" fmla="val 11972"/>
            </a:avLst>
          </a:prstGeom>
          <a:solidFill>
            <a:srgbClr val="F27F3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交流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51016" y="598710"/>
            <a:ext cx="808939" cy="3046314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レン</a:t>
            </a:r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の変化をとらえよう</a:t>
            </a:r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。物語の中からレンの心情がわかる表現や描写を探し、表の中にまとめよう。また、「きっかけ」の行には、レンの心情が変化したきっかけとなる出来事を、前の言葉に続くように書き入れよう。</a:t>
            </a:r>
            <a:endParaRPr lang="ja-JP" altLang="en-US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26" name="テキスト ボックス 25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はじまりの風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7586111" y="3731470"/>
            <a:ext cx="758204" cy="2965127"/>
          </a:xfrm>
          <a:prstGeom prst="roundRect">
            <a:avLst>
              <a:gd name="adj" fmla="val 1128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主人公は、初めと終わりで心情が変わっています。</a:t>
            </a:r>
          </a:p>
          <a:p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いつ、なぜ、どのように変わったのかを読み取ることで、小説の読解はぐっと進みます。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7025028" y="2133048"/>
            <a:ext cx="505310" cy="2820190"/>
            <a:chOff x="6938903" y="2192986"/>
            <a:chExt cx="505310" cy="2820190"/>
          </a:xfrm>
        </p:grpSpPr>
        <p:sp>
          <p:nvSpPr>
            <p:cNvPr id="11" name="下矢印 10"/>
            <p:cNvSpPr/>
            <p:nvPr/>
          </p:nvSpPr>
          <p:spPr>
            <a:xfrm>
              <a:off x="6959581" y="2192986"/>
              <a:ext cx="484632" cy="2820190"/>
            </a:xfrm>
            <a:prstGeom prst="down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938903" y="3524573"/>
              <a:ext cx="262994" cy="20073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2692171" y="3725305"/>
            <a:ext cx="540614" cy="2971292"/>
          </a:xfrm>
          <a:prstGeom prst="roundRect">
            <a:avLst>
              <a:gd name="adj" fmla="val 1128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感じたことや考えたことを友達と語り合う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ことで、感じ方やものの見方、考え方が豊かに広がります。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08563" y="643491"/>
            <a:ext cx="507831" cy="3001533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印象に残ったことや気に入った場面、また疑問に思ったことなどを友達と語り合おう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824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HGPｺﾞｼｯｸM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2</cp:revision>
  <dcterms:created xsi:type="dcterms:W3CDTF">2025-04-11T09:08:26Z</dcterms:created>
  <dcterms:modified xsi:type="dcterms:W3CDTF">2025-04-11T09:09:41Z</dcterms:modified>
</cp:coreProperties>
</file>