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102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69D1BF-DC2D-45AE-90DB-A7FA19E6DEE5}" type="datetimeFigureOut">
              <a:rPr kumimoji="1" lang="ja-JP" altLang="en-US" smtClean="0"/>
              <a:t>2025/4/11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F71FEC-4818-4490-9DF0-885C75954BD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367656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69D1BF-DC2D-45AE-90DB-A7FA19E6DEE5}" type="datetimeFigureOut">
              <a:rPr kumimoji="1" lang="ja-JP" altLang="en-US" smtClean="0"/>
              <a:t>2025/4/11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F71FEC-4818-4490-9DF0-885C75954BD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758095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69D1BF-DC2D-45AE-90DB-A7FA19E6DEE5}" type="datetimeFigureOut">
              <a:rPr kumimoji="1" lang="ja-JP" altLang="en-US" smtClean="0"/>
              <a:t>2025/4/11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F71FEC-4818-4490-9DF0-885C75954BD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223604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69D1BF-DC2D-45AE-90DB-A7FA19E6DEE5}" type="datetimeFigureOut">
              <a:rPr kumimoji="1" lang="ja-JP" altLang="en-US" smtClean="0"/>
              <a:t>2025/4/11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F71FEC-4818-4490-9DF0-885C75954BD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036973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69D1BF-DC2D-45AE-90DB-A7FA19E6DEE5}" type="datetimeFigureOut">
              <a:rPr kumimoji="1" lang="ja-JP" altLang="en-US" smtClean="0"/>
              <a:t>2025/4/11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F71FEC-4818-4490-9DF0-885C75954BD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110682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69D1BF-DC2D-45AE-90DB-A7FA19E6DEE5}" type="datetimeFigureOut">
              <a:rPr kumimoji="1" lang="ja-JP" altLang="en-US" smtClean="0"/>
              <a:t>2025/4/11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F71FEC-4818-4490-9DF0-885C75954BD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740030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69D1BF-DC2D-45AE-90DB-A7FA19E6DEE5}" type="datetimeFigureOut">
              <a:rPr kumimoji="1" lang="ja-JP" altLang="en-US" smtClean="0"/>
              <a:t>2025/4/11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F71FEC-4818-4490-9DF0-885C75954BD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347114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69D1BF-DC2D-45AE-90DB-A7FA19E6DEE5}" type="datetimeFigureOut">
              <a:rPr kumimoji="1" lang="ja-JP" altLang="en-US" smtClean="0"/>
              <a:t>2025/4/11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F71FEC-4818-4490-9DF0-885C75954BD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294764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69D1BF-DC2D-45AE-90DB-A7FA19E6DEE5}" type="datetimeFigureOut">
              <a:rPr kumimoji="1" lang="ja-JP" altLang="en-US" smtClean="0"/>
              <a:t>2025/4/11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F71FEC-4818-4490-9DF0-885C75954BD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584545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69D1BF-DC2D-45AE-90DB-A7FA19E6DEE5}" type="datetimeFigureOut">
              <a:rPr kumimoji="1" lang="ja-JP" altLang="en-US" smtClean="0"/>
              <a:t>2025/4/11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F71FEC-4818-4490-9DF0-885C75954BD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565287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69D1BF-DC2D-45AE-90DB-A7FA19E6DEE5}" type="datetimeFigureOut">
              <a:rPr kumimoji="1" lang="ja-JP" altLang="en-US" smtClean="0"/>
              <a:t>2025/4/11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F71FEC-4818-4490-9DF0-885C75954BD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820713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69D1BF-DC2D-45AE-90DB-A7FA19E6DEE5}" type="datetimeFigureOut">
              <a:rPr kumimoji="1" lang="ja-JP" altLang="en-US" smtClean="0"/>
              <a:t>2025/4/11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F71FEC-4818-4490-9DF0-885C75954BD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442782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表 2"/>
          <p:cNvGraphicFramePr>
            <a:graphicFrameLocks noGrp="1"/>
          </p:cNvGraphicFramePr>
          <p:nvPr>
            <p:extLst/>
          </p:nvPr>
        </p:nvGraphicFramePr>
        <p:xfrm>
          <a:off x="3347864" y="264818"/>
          <a:ext cx="4104456" cy="63973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384376"/>
                <a:gridCol w="360040"/>
                <a:gridCol w="360040"/>
              </a:tblGrid>
              <a:tr h="1729116">
                <a:tc gridSpan="2">
                  <a:txBody>
                    <a:bodyPr/>
                    <a:lstStyle/>
                    <a:p>
                      <a:endParaRPr kumimoji="1" lang="en-US" altLang="ja-JP" dirty="0" smtClean="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vert="eaVert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初めの心情</a:t>
                      </a:r>
                      <a:endParaRPr kumimoji="1" lang="ja-JP" altLang="en-US" dirty="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vert="eaVert" anchor="ctr"/>
                </a:tc>
              </a:tr>
              <a:tr h="2875226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1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日曜日の午後の出来事</a:t>
                      </a:r>
                      <a:endParaRPr kumimoji="1" lang="en-US" altLang="ja-JP" sz="1200" b="1" dirty="0" smtClean="0">
                        <a:solidFill>
                          <a:schemeClr val="tx1"/>
                        </a:solidFill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400" dirty="0" smtClean="0">
                        <a:solidFill>
                          <a:srgbClr val="FF0000"/>
                        </a:solidFill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400" dirty="0" smtClean="0">
                        <a:solidFill>
                          <a:srgbClr val="FF0000"/>
                        </a:solidFill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400" dirty="0" smtClean="0">
                        <a:solidFill>
                          <a:srgbClr val="FF0000"/>
                        </a:solidFill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400" dirty="0" smtClean="0">
                        <a:solidFill>
                          <a:srgbClr val="FF0000"/>
                        </a:solidFill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400" dirty="0" smtClean="0">
                        <a:solidFill>
                          <a:srgbClr val="FF0000"/>
                        </a:solidFill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  <a:p>
                      <a:pPr algn="l"/>
                      <a:endParaRPr kumimoji="1" lang="en-US" altLang="ja-JP" sz="1200" b="1" dirty="0" smtClean="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  <a:p>
                      <a:pPr algn="l"/>
                      <a:r>
                        <a:rPr kumimoji="1" lang="ja-JP" altLang="en-US" sz="1200" b="1" dirty="0" smtClean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・美術の先生</a:t>
                      </a:r>
                      <a:r>
                        <a:rPr kumimoji="1" lang="ja-JP" altLang="en-US" sz="1200" b="1" dirty="0" smtClean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の言葉</a:t>
                      </a:r>
                      <a:endParaRPr kumimoji="1" lang="en-US" altLang="ja-JP" sz="1200" b="1" dirty="0" smtClean="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  <a:p>
                      <a:pPr algn="l"/>
                      <a:r>
                        <a:rPr kumimoji="1" lang="ja-JP" altLang="en-US" sz="1600" dirty="0" smtClean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「</a:t>
                      </a:r>
                      <a:endParaRPr kumimoji="1" lang="en-US" altLang="ja-JP" sz="1400" dirty="0" smtClean="0">
                        <a:solidFill>
                          <a:srgbClr val="FF0000"/>
                        </a:solidFill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  <a:p>
                      <a:pPr algn="l"/>
                      <a:r>
                        <a:rPr kumimoji="1" lang="ja-JP" altLang="en-US" sz="1400" dirty="0" smtClean="0">
                          <a:solidFill>
                            <a:srgbClr val="FF0000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　　　　　　　　　　　　　</a:t>
                      </a:r>
                      <a:endParaRPr kumimoji="1" lang="en-US" altLang="ja-JP" sz="1400" dirty="0" smtClean="0">
                        <a:solidFill>
                          <a:srgbClr val="FF0000"/>
                        </a:solidFill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  <a:p>
                      <a:pPr algn="l"/>
                      <a:r>
                        <a:rPr kumimoji="1" lang="ja-JP" altLang="en-US" sz="1400" dirty="0" smtClean="0">
                          <a:solidFill>
                            <a:srgbClr val="FF0000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　　　　　　　　　　　　　　　　　　　　　　</a:t>
                      </a:r>
                      <a:r>
                        <a:rPr kumimoji="1" lang="ja-JP" altLang="en-US" sz="1600" dirty="0" smtClean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」</a:t>
                      </a:r>
                      <a:endParaRPr kumimoji="1" lang="en-US" altLang="ja-JP" sz="1600" dirty="0" smtClean="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  <a:p>
                      <a:pPr algn="l"/>
                      <a:r>
                        <a:rPr kumimoji="1" lang="ja-JP" altLang="en-US" sz="1100" dirty="0" smtClean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・確か</a:t>
                      </a:r>
                      <a:r>
                        <a:rPr kumimoji="1" lang="ja-JP" altLang="en-US" sz="1100" dirty="0" smtClean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に、</a:t>
                      </a:r>
                      <a:r>
                        <a:rPr kumimoji="1" lang="ja-JP" altLang="en-US" sz="1600" dirty="0" smtClean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（　</a:t>
                      </a:r>
                      <a:endParaRPr kumimoji="1" lang="en-US" altLang="ja-JP" sz="1600" dirty="0" smtClean="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  <a:p>
                      <a:pPr algn="l"/>
                      <a:r>
                        <a:rPr kumimoji="1" lang="ja-JP" altLang="en-US" sz="1600" dirty="0" smtClean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　　</a:t>
                      </a:r>
                      <a:endParaRPr kumimoji="1" lang="en-US" altLang="ja-JP" sz="1600" dirty="0" smtClean="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  <a:p>
                      <a:pPr algn="l"/>
                      <a:r>
                        <a:rPr kumimoji="1" lang="ja-JP" altLang="en-US" sz="1600" dirty="0" smtClean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　　　　　</a:t>
                      </a:r>
                      <a:r>
                        <a:rPr kumimoji="1" lang="ja-JP" altLang="en-US" sz="1600" dirty="0" smtClean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　　　　　　　</a:t>
                      </a:r>
                      <a:r>
                        <a:rPr kumimoji="1" lang="ja-JP" altLang="en-US" sz="1600" baseline="0" dirty="0" smtClean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  </a:t>
                      </a:r>
                      <a:r>
                        <a:rPr kumimoji="1" lang="ja-JP" altLang="en-US" sz="1600" baseline="0" dirty="0" smtClean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　　　　　　</a:t>
                      </a:r>
                      <a:r>
                        <a:rPr kumimoji="1" lang="ja-JP" altLang="en-US" sz="1600" dirty="0" smtClean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）</a:t>
                      </a:r>
                      <a:endParaRPr kumimoji="1" lang="en-US" altLang="ja-JP" sz="1600" dirty="0" smtClean="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vert="eaVert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dirty="0" smtClean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きっかけ</a:t>
                      </a:r>
                      <a:endParaRPr kumimoji="1" lang="ja-JP" altLang="en-US" dirty="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vert="eaVert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vert="eaVert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</a:tr>
              <a:tr h="1793038">
                <a:tc gridSpan="2">
                  <a:txBody>
                    <a:bodyPr/>
                    <a:lstStyle/>
                    <a:p>
                      <a:endParaRPr kumimoji="1" lang="en-US" altLang="ja-JP" dirty="0" smtClean="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  <a:p>
                      <a:endParaRPr kumimoji="1" lang="ja-JP" altLang="en-US" dirty="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vert="eaVert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終わりの心情</a:t>
                      </a:r>
                      <a:endParaRPr kumimoji="1" lang="ja-JP" altLang="en-US" dirty="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vert="eaVert" anchor="ctr"/>
                </a:tc>
              </a:tr>
            </a:tbl>
          </a:graphicData>
        </a:graphic>
      </p:graphicFrame>
      <p:graphicFrame>
        <p:nvGraphicFramePr>
          <p:cNvPr id="20" name="表 19"/>
          <p:cNvGraphicFramePr>
            <a:graphicFrameLocks noGrp="1"/>
          </p:cNvGraphicFramePr>
          <p:nvPr>
            <p:extLst/>
          </p:nvPr>
        </p:nvGraphicFramePr>
        <p:xfrm>
          <a:off x="155847" y="264819"/>
          <a:ext cx="2399874" cy="643177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399874"/>
              </a:tblGrid>
              <a:tr h="2984475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〈</a:t>
                      </a:r>
                      <a:r>
                        <a:rPr kumimoji="1" lang="ja-JP" altLang="en-US" dirty="0" smtClean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自分の考え</a:t>
                      </a:r>
                      <a:r>
                        <a:rPr kumimoji="1" lang="en-US" altLang="ja-JP" dirty="0" smtClean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〉</a:t>
                      </a:r>
                      <a:endParaRPr kumimoji="1" lang="ja-JP" altLang="en-US" dirty="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vert="eaVert"/>
                </a:tc>
              </a:tr>
              <a:tr h="3447303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〈</a:t>
                      </a:r>
                      <a:r>
                        <a:rPr kumimoji="1" lang="ja-JP" altLang="en-US" dirty="0" smtClean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友達の考え</a:t>
                      </a:r>
                      <a:r>
                        <a:rPr kumimoji="1" lang="en-US" altLang="ja-JP" dirty="0" smtClean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〉</a:t>
                      </a:r>
                    </a:p>
                  </a:txBody>
                  <a:tcPr vert="eaVert"/>
                </a:tc>
              </a:tr>
            </a:tbl>
          </a:graphicData>
        </a:graphic>
      </p:graphicFrame>
      <p:graphicFrame>
        <p:nvGraphicFramePr>
          <p:cNvPr id="2" name="表 1"/>
          <p:cNvGraphicFramePr>
            <a:graphicFrameLocks noGrp="1"/>
          </p:cNvGraphicFramePr>
          <p:nvPr/>
        </p:nvGraphicFramePr>
        <p:xfrm>
          <a:off x="7377830" y="3394553"/>
          <a:ext cx="208280" cy="365760"/>
        </p:xfrm>
        <a:graphic>
          <a:graphicData uri="http://schemas.openxmlformats.org/drawingml/2006/table">
            <a:tbl>
              <a:tblPr/>
              <a:tblGrid>
                <a:gridCol w="208280"/>
              </a:tblGrid>
              <a:tr h="0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mpd="sng">
                      <a:solidFill>
                        <a:schemeClr val="bg1"/>
                      </a:solidFill>
                      <a:prstDash val="solid"/>
                    </a:lnL>
                    <a:lnR w="12700" cmpd="sng">
                      <a:solidFill>
                        <a:schemeClr val="bg1"/>
                      </a:solidFill>
                      <a:prstDash val="solid"/>
                    </a:lnR>
                    <a:lnT w="12700" cmpd="sng">
                      <a:solidFill>
                        <a:schemeClr val="bg1"/>
                      </a:solidFill>
                      <a:prstDash val="solid"/>
                    </a:lnT>
                    <a:lnB w="12700" cmpd="sng">
                      <a:solidFill>
                        <a:schemeClr val="bg1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pic>
        <p:nvPicPr>
          <p:cNvPr id="22" name="図 2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37926" y="123994"/>
            <a:ext cx="821413" cy="403200"/>
          </a:xfrm>
          <a:prstGeom prst="rect">
            <a:avLst/>
          </a:prstGeom>
        </p:spPr>
      </p:pic>
      <p:sp>
        <p:nvSpPr>
          <p:cNvPr id="15" name="テキスト ボックス 14"/>
          <p:cNvSpPr txBox="1"/>
          <p:nvPr/>
        </p:nvSpPr>
        <p:spPr>
          <a:xfrm>
            <a:off x="2652955" y="188639"/>
            <a:ext cx="622201" cy="374571"/>
          </a:xfrm>
          <a:prstGeom prst="roundRect">
            <a:avLst>
              <a:gd name="adj" fmla="val 11972"/>
            </a:avLst>
          </a:prstGeom>
          <a:solidFill>
            <a:srgbClr val="F27F32"/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16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交流</a:t>
            </a:r>
            <a:endParaRPr kumimoji="1" lang="ja-JP" altLang="en-US" sz="16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7551016" y="598710"/>
            <a:ext cx="808939" cy="3046314"/>
          </a:xfrm>
          <a:prstGeom prst="rect">
            <a:avLst/>
          </a:prstGeom>
          <a:ln w="76200">
            <a:solidFill>
              <a:schemeClr val="accent2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eaVert" wrap="square" rtlCol="0">
            <a:spAutoFit/>
          </a:bodyPr>
          <a:lstStyle/>
          <a:p>
            <a:r>
              <a:rPr lang="ja-JP" altLang="en-US" sz="1014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レン</a:t>
            </a:r>
            <a:r>
              <a:rPr lang="ja-JP" altLang="en-US" sz="1014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の変化をとらえよう</a:t>
            </a:r>
            <a:r>
              <a:rPr lang="ja-JP" altLang="en-US" sz="1014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。物語の中からレンの心情がわかる表現や描写を探し、表の中にまとめよう。また、「きっかけ」の行には、レンの心情が変化したきっかけとなる出来事を、前の言葉に続くように書き入れよう。</a:t>
            </a:r>
            <a:endParaRPr lang="ja-JP" altLang="en-US" sz="1014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grpSp>
        <p:nvGrpSpPr>
          <p:cNvPr id="24" name="グループ化 23"/>
          <p:cNvGrpSpPr/>
          <p:nvPr/>
        </p:nvGrpSpPr>
        <p:grpSpPr>
          <a:xfrm>
            <a:off x="8430239" y="125606"/>
            <a:ext cx="590860" cy="6576205"/>
            <a:chOff x="8430239" y="125606"/>
            <a:chExt cx="590860" cy="6576205"/>
          </a:xfrm>
        </p:grpSpPr>
        <p:pic>
          <p:nvPicPr>
            <p:cNvPr id="25" name="図 24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430239" y="125606"/>
              <a:ext cx="590860" cy="6576205"/>
            </a:xfrm>
            <a:prstGeom prst="rect">
              <a:avLst/>
            </a:prstGeom>
          </p:spPr>
        </p:pic>
        <p:sp>
          <p:nvSpPr>
            <p:cNvPr id="26" name="テキスト ボックス 25"/>
            <p:cNvSpPr txBox="1"/>
            <p:nvPr/>
          </p:nvSpPr>
          <p:spPr>
            <a:xfrm>
              <a:off x="8505590" y="241791"/>
              <a:ext cx="444609" cy="3489679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eaVert" wrap="square" rtlCol="0">
              <a:spAutoFit/>
            </a:bodyPr>
            <a:lstStyle/>
            <a:p>
              <a:r>
                <a:rPr lang="ja-JP" altLang="en-US" sz="1689" dirty="0" smtClean="0">
                  <a:latin typeface="HGPｺﾞｼｯｸE" panose="020B0900000000000000" pitchFamily="50" charset="-128"/>
                  <a:ea typeface="HGPｺﾞｼｯｸE" panose="020B0900000000000000" pitchFamily="50" charset="-128"/>
                </a:rPr>
                <a:t>１年</a:t>
              </a:r>
              <a:r>
                <a:rPr lang="ja-JP" altLang="en-US" sz="1689" dirty="0">
                  <a:latin typeface="HGPｺﾞｼｯｸE" panose="020B0900000000000000" pitchFamily="50" charset="-128"/>
                  <a:ea typeface="HGPｺﾞｼｯｸE" panose="020B0900000000000000" pitchFamily="50" charset="-128"/>
                </a:rPr>
                <a:t>　</a:t>
              </a:r>
              <a:r>
                <a:rPr lang="ja-JP" altLang="en-US" sz="1689" dirty="0" smtClean="0">
                  <a:latin typeface="HGPｺﾞｼｯｸE" panose="020B0900000000000000" pitchFamily="50" charset="-128"/>
                  <a:ea typeface="HGPｺﾞｼｯｸE" panose="020B0900000000000000" pitchFamily="50" charset="-128"/>
                </a:rPr>
                <a:t>はじまりの風</a:t>
              </a:r>
              <a:endParaRPr lang="ja-JP" altLang="en-US" sz="1689" dirty="0">
                <a:latin typeface="HGPｺﾞｼｯｸE" panose="020B0900000000000000" pitchFamily="50" charset="-128"/>
                <a:ea typeface="HGPｺﾞｼｯｸE" panose="020B0900000000000000" pitchFamily="50" charset="-128"/>
              </a:endParaRPr>
            </a:p>
          </p:txBody>
        </p:sp>
      </p:grpSp>
      <p:sp>
        <p:nvSpPr>
          <p:cNvPr id="27" name="角丸四角形 26"/>
          <p:cNvSpPr/>
          <p:nvPr/>
        </p:nvSpPr>
        <p:spPr>
          <a:xfrm>
            <a:off x="7586111" y="3731470"/>
            <a:ext cx="758204" cy="2965127"/>
          </a:xfrm>
          <a:prstGeom prst="roundRect">
            <a:avLst>
              <a:gd name="adj" fmla="val 11280"/>
            </a:avLst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rtlCol="0" anchor="ctr"/>
          <a:lstStyle/>
          <a:p>
            <a:r>
              <a:rPr lang="ja-JP" altLang="en-US" sz="1050" dirty="0">
                <a:solidFill>
                  <a:schemeClr val="tx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主人公は、初めと終わりで心情が変わっています。</a:t>
            </a:r>
          </a:p>
          <a:p>
            <a:r>
              <a:rPr lang="ja-JP" altLang="en-US" sz="1050" dirty="0">
                <a:solidFill>
                  <a:schemeClr val="tx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いつ、なぜ、どのように変わったのかを読み取ることで、小説の読解はぐっと進みます。</a:t>
            </a:r>
          </a:p>
        </p:txBody>
      </p:sp>
      <p:grpSp>
        <p:nvGrpSpPr>
          <p:cNvPr id="8" name="グループ化 7"/>
          <p:cNvGrpSpPr/>
          <p:nvPr/>
        </p:nvGrpSpPr>
        <p:grpSpPr>
          <a:xfrm>
            <a:off x="7025028" y="2133048"/>
            <a:ext cx="505310" cy="2820190"/>
            <a:chOff x="6938903" y="2192986"/>
            <a:chExt cx="505310" cy="2820190"/>
          </a:xfrm>
        </p:grpSpPr>
        <p:sp>
          <p:nvSpPr>
            <p:cNvPr id="11" name="下矢印 10"/>
            <p:cNvSpPr/>
            <p:nvPr/>
          </p:nvSpPr>
          <p:spPr>
            <a:xfrm>
              <a:off x="6959581" y="2192986"/>
              <a:ext cx="484632" cy="2820190"/>
            </a:xfrm>
            <a:prstGeom prst="downArrow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7" name="正方形/長方形 6"/>
            <p:cNvSpPr/>
            <p:nvPr/>
          </p:nvSpPr>
          <p:spPr>
            <a:xfrm>
              <a:off x="6938903" y="3524573"/>
              <a:ext cx="262994" cy="200732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28" name="角丸四角形 27"/>
          <p:cNvSpPr/>
          <p:nvPr/>
        </p:nvSpPr>
        <p:spPr>
          <a:xfrm>
            <a:off x="2692171" y="3725305"/>
            <a:ext cx="540614" cy="2971292"/>
          </a:xfrm>
          <a:prstGeom prst="roundRect">
            <a:avLst>
              <a:gd name="adj" fmla="val 11280"/>
            </a:avLst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rtlCol="0" anchor="ctr"/>
          <a:lstStyle/>
          <a:p>
            <a:r>
              <a:rPr lang="ja-JP" altLang="en-US" sz="1050" dirty="0" smtClean="0">
                <a:solidFill>
                  <a:schemeClr val="tx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感じたことや考えたことを友達と語り合う</a:t>
            </a:r>
            <a:r>
              <a:rPr lang="ja-JP" altLang="en-US" sz="1050" dirty="0">
                <a:solidFill>
                  <a:schemeClr val="tx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ことで、感じ方やものの見方、考え方が豊かに広がります。</a:t>
            </a:r>
          </a:p>
        </p:txBody>
      </p:sp>
      <p:sp>
        <p:nvSpPr>
          <p:cNvPr id="29" name="テキスト ボックス 28"/>
          <p:cNvSpPr txBox="1"/>
          <p:nvPr/>
        </p:nvSpPr>
        <p:spPr>
          <a:xfrm>
            <a:off x="2708563" y="643491"/>
            <a:ext cx="507831" cy="3001533"/>
          </a:xfrm>
          <a:prstGeom prst="rect">
            <a:avLst/>
          </a:prstGeom>
          <a:ln w="76200">
            <a:solidFill>
              <a:schemeClr val="accent2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eaVert" wrap="square" rtlCol="0">
            <a:spAutoFit/>
          </a:bodyPr>
          <a:lstStyle/>
          <a:p>
            <a:r>
              <a:rPr lang="ja-JP" altLang="en-US" sz="105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印象に残ったことや気に入った場面、また疑問に思ったことなどを友達と語り合おう</a:t>
            </a:r>
            <a:r>
              <a:rPr lang="ja-JP" altLang="en-US" sz="105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。</a:t>
            </a:r>
            <a:endParaRPr lang="ja-JP" altLang="en-US" sz="1050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1582440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166</Words>
  <Application>Microsoft Office PowerPoint</Application>
  <PresentationFormat>画面に合わせる (4:3)</PresentationFormat>
  <Paragraphs>26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9" baseType="lpstr">
      <vt:lpstr>HGPｺﾞｼｯｸE</vt:lpstr>
      <vt:lpstr>HGPｺﾞｼｯｸM</vt:lpstr>
      <vt:lpstr>HG丸ｺﾞｼｯｸM-PRO</vt:lpstr>
      <vt:lpstr>ＭＳ Ｐゴシック</vt:lpstr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oishi-m</dc:creator>
  <cp:lastModifiedBy>oishi-m</cp:lastModifiedBy>
  <cp:revision>2</cp:revision>
  <dcterms:created xsi:type="dcterms:W3CDTF">2025-04-11T09:08:26Z</dcterms:created>
  <dcterms:modified xsi:type="dcterms:W3CDTF">2025-04-11T09:09:41Z</dcterms:modified>
</cp:coreProperties>
</file>