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</p:sldIdLst>
  <p:sldSz cx="9144000" cy="6858000" type="screen4x3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121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 smtClean="0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E4826B-EE0E-4AEC-AF3C-834D0284FAC6}" type="datetimeFigureOut">
              <a:rPr kumimoji="1" lang="ja-JP" altLang="en-US" smtClean="0"/>
              <a:t>2025/4/14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5BB62-ED00-4097-9884-2FC96768006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623784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E4826B-EE0E-4AEC-AF3C-834D0284FAC6}" type="datetimeFigureOut">
              <a:rPr kumimoji="1" lang="ja-JP" altLang="en-US" smtClean="0"/>
              <a:t>2025/4/14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5BB62-ED00-4097-9884-2FC96768006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298966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E4826B-EE0E-4AEC-AF3C-834D0284FAC6}" type="datetimeFigureOut">
              <a:rPr kumimoji="1" lang="ja-JP" altLang="en-US" smtClean="0"/>
              <a:t>2025/4/14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5BB62-ED00-4097-9884-2FC96768006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245684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E4826B-EE0E-4AEC-AF3C-834D0284FAC6}" type="datetimeFigureOut">
              <a:rPr kumimoji="1" lang="ja-JP" altLang="en-US" smtClean="0"/>
              <a:t>2025/4/14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5BB62-ED00-4097-9884-2FC96768006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171586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E4826B-EE0E-4AEC-AF3C-834D0284FAC6}" type="datetimeFigureOut">
              <a:rPr kumimoji="1" lang="ja-JP" altLang="en-US" smtClean="0"/>
              <a:t>2025/4/14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5BB62-ED00-4097-9884-2FC96768006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568562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E4826B-EE0E-4AEC-AF3C-834D0284FAC6}" type="datetimeFigureOut">
              <a:rPr kumimoji="1" lang="ja-JP" altLang="en-US" smtClean="0"/>
              <a:t>2025/4/14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5BB62-ED00-4097-9884-2FC96768006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275184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E4826B-EE0E-4AEC-AF3C-834D0284FAC6}" type="datetimeFigureOut">
              <a:rPr kumimoji="1" lang="ja-JP" altLang="en-US" smtClean="0"/>
              <a:t>2025/4/14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5BB62-ED00-4097-9884-2FC96768006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319915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E4826B-EE0E-4AEC-AF3C-834D0284FAC6}" type="datetimeFigureOut">
              <a:rPr kumimoji="1" lang="ja-JP" altLang="en-US" smtClean="0"/>
              <a:t>2025/4/14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5BB62-ED00-4097-9884-2FC96768006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368885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E4826B-EE0E-4AEC-AF3C-834D0284FAC6}" type="datetimeFigureOut">
              <a:rPr kumimoji="1" lang="ja-JP" altLang="en-US" smtClean="0"/>
              <a:t>2025/4/14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5BB62-ED00-4097-9884-2FC96768006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191331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E4826B-EE0E-4AEC-AF3C-834D0284FAC6}" type="datetimeFigureOut">
              <a:rPr kumimoji="1" lang="ja-JP" altLang="en-US" smtClean="0"/>
              <a:t>2025/4/14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5BB62-ED00-4097-9884-2FC96768006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355275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 smtClean="0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E4826B-EE0E-4AEC-AF3C-834D0284FAC6}" type="datetimeFigureOut">
              <a:rPr kumimoji="1" lang="ja-JP" altLang="en-US" smtClean="0"/>
              <a:t>2025/4/14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5BB62-ED00-4097-9884-2FC96768006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589884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E4826B-EE0E-4AEC-AF3C-834D0284FAC6}" type="datetimeFigureOut">
              <a:rPr kumimoji="1" lang="ja-JP" altLang="en-US" smtClean="0"/>
              <a:t>2025/4/14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C5BB62-ED00-4097-9884-2FC96768006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056233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表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2263742"/>
              </p:ext>
            </p:extLst>
          </p:nvPr>
        </p:nvGraphicFramePr>
        <p:xfrm>
          <a:off x="163818" y="209406"/>
          <a:ext cx="7431630" cy="655533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77288"/>
                <a:gridCol w="1790734"/>
                <a:gridCol w="2304256"/>
                <a:gridCol w="1568482"/>
                <a:gridCol w="590870"/>
              </a:tblGrid>
              <a:tr h="480574">
                <a:tc gridSpan="2">
                  <a:txBody>
                    <a:bodyPr/>
                    <a:lstStyle/>
                    <a:p>
                      <a:pPr algn="ctr"/>
                      <a:r>
                        <a:rPr kumimoji="1" lang="ja-JP" altLang="en-US" dirty="0" smtClean="0">
                          <a:solidFill>
                            <a:srgbClr val="FF0000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例　山場・結末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kumimoji="1" lang="ja-JP" altLang="en-US" dirty="0" smtClean="0">
                        <a:solidFill>
                          <a:srgbClr val="FF0000"/>
                        </a:solidFill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dirty="0" smtClean="0">
                          <a:solidFill>
                            <a:srgbClr val="FF0000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例　進展</a:t>
                      </a:r>
                      <a:r>
                        <a:rPr kumimoji="1" lang="ja-JP" altLang="en-US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　　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dirty="0" smtClean="0">
                          <a:solidFill>
                            <a:srgbClr val="FF0000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例　発端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場面の</a:t>
                      </a:r>
                      <a:endParaRPr kumimoji="1" lang="en-US" altLang="ja-JP" sz="1200" dirty="0" smtClean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  <a:p>
                      <a:pPr algn="ctr"/>
                      <a:r>
                        <a:rPr kumimoji="1" lang="ja-JP" altLang="en-US" sz="1200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展開</a:t>
                      </a:r>
                      <a:endParaRPr kumimoji="1" lang="ja-JP" altLang="en-US" sz="1200" dirty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</a:txBody>
                  <a:tcPr vert="eaVert" anchor="ctr">
                    <a:noFill/>
                  </a:tcPr>
                </a:tc>
              </a:tr>
              <a:tr h="1082836">
                <a:tc gridSpan="2">
                  <a:txBody>
                    <a:bodyPr/>
                    <a:lstStyle/>
                    <a:p>
                      <a:r>
                        <a:rPr kumimoji="1" lang="ja-JP" altLang="en-US" sz="1600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（ </a:t>
                      </a:r>
                      <a:r>
                        <a:rPr kumimoji="1" lang="ja-JP" altLang="en-US" sz="1600" dirty="0" smtClean="0">
                          <a:solidFill>
                            <a:srgbClr val="FF0000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月曜日 </a:t>
                      </a:r>
                      <a:r>
                        <a:rPr kumimoji="1" lang="ja-JP" altLang="en-US" sz="1600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）</a:t>
                      </a:r>
                      <a:r>
                        <a:rPr kumimoji="1" lang="ja-JP" altLang="en-US" sz="1200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  </a:t>
                      </a:r>
                      <a:endParaRPr kumimoji="1" lang="en-US" altLang="ja-JP" sz="1200" dirty="0" smtClean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  <a:p>
                      <a:endParaRPr kumimoji="1" lang="ja-JP" altLang="en-US" sz="1200" dirty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</a:txBody>
                  <a:tcPr vert="eaVert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en-US" altLang="ja-JP" sz="1200" dirty="0" smtClean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  <a:p>
                      <a:r>
                        <a:rPr kumimoji="1" lang="ja-JP" altLang="en-US" sz="1200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次の</a:t>
                      </a:r>
                      <a:endParaRPr kumimoji="1" lang="en-US" altLang="ja-JP" sz="1200" dirty="0" smtClean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  <a:p>
                      <a:r>
                        <a:rPr kumimoji="1" lang="ja-JP" altLang="en-US" sz="1600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（ </a:t>
                      </a:r>
                      <a:r>
                        <a:rPr kumimoji="1" lang="ja-JP" altLang="en-US" sz="1600" dirty="0" smtClean="0">
                          <a:solidFill>
                            <a:srgbClr val="FF0000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日曜日 </a:t>
                      </a:r>
                      <a:r>
                        <a:rPr kumimoji="1" lang="ja-JP" altLang="en-US" sz="1600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）</a:t>
                      </a:r>
                      <a:r>
                        <a:rPr kumimoji="1" lang="ja-JP" altLang="en-US" sz="1200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  </a:t>
                      </a:r>
                      <a:endParaRPr kumimoji="1" lang="en-US" altLang="ja-JP" sz="1200" dirty="0" smtClean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  <a:p>
                      <a:r>
                        <a:rPr kumimoji="1" lang="en-US" altLang="ja-JP" sz="1200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 </a:t>
                      </a:r>
                      <a:r>
                        <a:rPr kumimoji="1" lang="ja-JP" altLang="en-US" sz="1200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の午後　　　　　　　　　　　　　　　　　　　　　　</a:t>
                      </a:r>
                      <a:endParaRPr kumimoji="1" lang="ja-JP" altLang="en-US" sz="1200" dirty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</a:txBody>
                  <a:tcPr vert="eaVert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600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（ </a:t>
                      </a:r>
                      <a:r>
                        <a:rPr kumimoji="1" lang="ja-JP" altLang="en-US" sz="1520" dirty="0" smtClean="0">
                          <a:solidFill>
                            <a:srgbClr val="FF0000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中学生</a:t>
                      </a:r>
                      <a:r>
                        <a:rPr kumimoji="1" lang="ja-JP" altLang="en-US" sz="1600" baseline="0" dirty="0" smtClean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 </a:t>
                      </a:r>
                      <a:r>
                        <a:rPr kumimoji="1" lang="ja-JP" altLang="en-US" sz="1600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）</a:t>
                      </a:r>
                      <a:r>
                        <a:rPr kumimoji="1" lang="ja-JP" altLang="en-US" sz="1200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になったばかりのある日</a:t>
                      </a:r>
                    </a:p>
                    <a:p>
                      <a:endParaRPr kumimoji="1" lang="ja-JP" altLang="en-US" sz="1200" dirty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</a:txBody>
                  <a:tcPr vert="eaVert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時</a:t>
                      </a:r>
                      <a:endParaRPr kumimoji="1" lang="ja-JP" altLang="en-US" sz="1400" dirty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</a:txBody>
                  <a:tcPr vert="eaVert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823574">
                <a:tc>
                  <a:txBody>
                    <a:bodyPr/>
                    <a:lstStyle/>
                    <a:p>
                      <a:r>
                        <a:rPr kumimoji="1" lang="ja-JP" altLang="en-US" sz="1200" dirty="0" smtClean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　　　</a:t>
                      </a:r>
                      <a:endParaRPr kumimoji="1" lang="ja-JP" altLang="en-US" sz="1200" dirty="0">
                        <a:solidFill>
                          <a:schemeClr val="tx1"/>
                        </a:solidFill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</a:txBody>
                  <a:tcPr vert="eaVert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200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・いちょう並木と時計の　　</a:t>
                      </a:r>
                      <a:endParaRPr kumimoji="1" lang="en-US" altLang="ja-JP" sz="1200" dirty="0" smtClean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  <a:p>
                      <a:r>
                        <a:rPr kumimoji="1" lang="ja-JP" altLang="en-US" sz="1200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　絵の所</a:t>
                      </a:r>
                      <a:endParaRPr kumimoji="1" lang="en-US" altLang="ja-JP" sz="1200" dirty="0" smtClean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  <a:p>
                      <a:r>
                        <a:rPr kumimoji="1" lang="ja-JP" altLang="en-US" sz="1200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・</a:t>
                      </a:r>
                      <a:r>
                        <a:rPr kumimoji="1" lang="ja-JP" altLang="en-US" sz="1600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（　</a:t>
                      </a:r>
                      <a:r>
                        <a:rPr kumimoji="1" lang="ja-JP" altLang="en-US" sz="1600" dirty="0" smtClean="0">
                          <a:solidFill>
                            <a:srgbClr val="FF0000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薄暗い廊下</a:t>
                      </a:r>
                      <a:r>
                        <a:rPr kumimoji="1" lang="ja-JP" altLang="en-US" sz="1600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　　）</a:t>
                      </a:r>
                      <a:r>
                        <a:rPr kumimoji="1" lang="ja-JP" altLang="en-US" sz="1200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を、窓からの光が照らしている</a:t>
                      </a:r>
                      <a:endParaRPr kumimoji="1" lang="en-US" altLang="ja-JP" sz="1200" dirty="0" smtClean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  <a:p>
                      <a:endParaRPr kumimoji="1" lang="en-US" altLang="ja-JP" sz="1200" dirty="0" smtClean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  <a:p>
                      <a:endParaRPr kumimoji="1" lang="en-US" altLang="ja-JP" sz="1200" dirty="0" smtClean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  <a:p>
                      <a:endParaRPr kumimoji="1" lang="en-US" altLang="ja-JP" sz="1200" dirty="0" smtClean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  <a:p>
                      <a:endParaRPr kumimoji="1" lang="en-US" altLang="ja-JP" sz="1200" dirty="0" smtClean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  <a:p>
                      <a:endParaRPr kumimoji="1" lang="en-US" altLang="ja-JP" sz="1200" dirty="0" smtClean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  <a:p>
                      <a:endParaRPr kumimoji="1" lang="en-US" altLang="ja-JP" sz="1200" dirty="0" smtClean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  <a:p>
                      <a:r>
                        <a:rPr kumimoji="1" lang="ja-JP" altLang="en-US" sz="1200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・窓から差し込む光が少し強くなり、廊下はさっきよりも明るくなった。</a:t>
                      </a:r>
                      <a:endParaRPr kumimoji="1" lang="ja-JP" altLang="en-US" sz="1200" dirty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</a:txBody>
                  <a:tcPr vert="eaVert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endParaRPr kumimoji="1" lang="en-US" altLang="ja-JP" sz="1200" dirty="0" smtClean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  <a:p>
                      <a:r>
                        <a:rPr kumimoji="1" lang="ja-JP" altLang="en-US" sz="1200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・町の図書館からの帰り道、</a:t>
                      </a:r>
                      <a:r>
                        <a:rPr kumimoji="1" lang="ja-JP" altLang="en-US" sz="1600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（　 </a:t>
                      </a:r>
                      <a:r>
                        <a:rPr kumimoji="1" lang="ja-JP" altLang="en-US" sz="1600" dirty="0" smtClean="0">
                          <a:solidFill>
                            <a:srgbClr val="FF0000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いちょう並木</a:t>
                      </a:r>
                      <a:r>
                        <a:rPr kumimoji="1" lang="ja-JP" altLang="en-US" sz="1600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　）</a:t>
                      </a:r>
                      <a:r>
                        <a:rPr kumimoji="1" lang="ja-JP" altLang="en-US" sz="1200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のあたり</a:t>
                      </a:r>
                    </a:p>
                    <a:p>
                      <a:endParaRPr kumimoji="1" lang="en-US" altLang="ja-JP" sz="1200" dirty="0" smtClean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  <a:p>
                      <a:endParaRPr kumimoji="1" lang="en-US" altLang="ja-JP" sz="1200" dirty="0" smtClean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  <a:p>
                      <a:endParaRPr kumimoji="1" lang="en-US" altLang="ja-JP" sz="1200" dirty="0" smtClean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  <a:p>
                      <a:endParaRPr kumimoji="1" lang="en-US" altLang="ja-JP" sz="1200" dirty="0" smtClean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  <a:p>
                      <a:endParaRPr kumimoji="1" lang="en-US" altLang="ja-JP" sz="1200" dirty="0" smtClean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  <a:p>
                      <a:r>
                        <a:rPr kumimoji="1" lang="ja-JP" altLang="en-US" sz="1200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・春の穏やかな光の中</a:t>
                      </a:r>
                      <a:endParaRPr kumimoji="1" lang="en-US" altLang="ja-JP" sz="1200" dirty="0" smtClean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</a:txBody>
                  <a:tcPr vert="eaVert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200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・</a:t>
                      </a:r>
                      <a:r>
                        <a:rPr kumimoji="1" lang="ja-JP" altLang="en-US" sz="1600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（   </a:t>
                      </a:r>
                      <a:r>
                        <a:rPr kumimoji="1" lang="ja-JP" altLang="en-US" sz="1600" dirty="0" smtClean="0">
                          <a:solidFill>
                            <a:srgbClr val="FF0000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学校の廊下   </a:t>
                      </a:r>
                      <a:r>
                        <a:rPr kumimoji="1" lang="ja-JP" altLang="en-US" sz="1600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）</a:t>
                      </a:r>
                      <a:endParaRPr kumimoji="1" lang="en-US" altLang="ja-JP" sz="1200" dirty="0" smtClean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  <a:p>
                      <a:r>
                        <a:rPr kumimoji="1" lang="ja-JP" altLang="en-US" sz="1200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・いちょう並木と時計の絵が掛けられている所</a:t>
                      </a:r>
                      <a:endParaRPr kumimoji="1" lang="ja-JP" altLang="en-US" sz="1200" dirty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</a:txBody>
                  <a:tcPr vert="eaVert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場所とその様子</a:t>
                      </a:r>
                      <a:endParaRPr kumimoji="1" lang="ja-JP" altLang="en-US" sz="1400" dirty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</a:txBody>
                  <a:tcPr vert="eaVert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</a:tr>
              <a:tr h="316835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sz="1400" dirty="0" smtClean="0">
                        <a:solidFill>
                          <a:schemeClr val="tx1"/>
                        </a:solidFill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400" dirty="0" smtClean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・</a:t>
                      </a:r>
                      <a:r>
                        <a:rPr kumimoji="1" lang="ja-JP" altLang="en-US" sz="1100" dirty="0" smtClean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レンの心にも、ざわざわと風が吹き始めた。</a:t>
                      </a:r>
                    </a:p>
                    <a:p>
                      <a:endParaRPr kumimoji="1" lang="ja-JP" altLang="en-US" sz="1400" dirty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</a:txBody>
                  <a:tcPr vert="eaVert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200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〇美術の先生</a:t>
                      </a:r>
                    </a:p>
                    <a:p>
                      <a:r>
                        <a:rPr kumimoji="1" lang="ja-JP" altLang="en-US" sz="1200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「見えない風を描いているっていうところがいいよね。」</a:t>
                      </a:r>
                    </a:p>
                    <a:p>
                      <a:r>
                        <a:rPr kumimoji="1" lang="ja-JP" altLang="en-US" sz="1200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〇レン</a:t>
                      </a:r>
                      <a:endParaRPr kumimoji="1" lang="en-US" altLang="ja-JP" sz="1200" dirty="0" smtClean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  <a:p>
                      <a:r>
                        <a:rPr kumimoji="1" lang="ja-JP" altLang="en-US" sz="1200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・確かに、見えないはずの風が表現されている気がした。少し、どきどきした。自分も絵を描いてみたい、と思った。</a:t>
                      </a:r>
                    </a:p>
                    <a:p>
                      <a:r>
                        <a:rPr kumimoji="1" lang="ja-JP" altLang="en-US" sz="1200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・</a:t>
                      </a:r>
                      <a:r>
                        <a:rPr kumimoji="1" lang="ja-JP" altLang="en-US" sz="1600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（　</a:t>
                      </a:r>
                      <a:r>
                        <a:rPr kumimoji="1" lang="ja-JP" altLang="en-US" sz="1200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　</a:t>
                      </a:r>
                      <a:r>
                        <a:rPr kumimoji="1" lang="ja-JP" altLang="en-US" sz="1600" dirty="0" smtClean="0">
                          <a:solidFill>
                            <a:srgbClr val="FF0000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そうだ、絵を描いてみよう。新しいことをやってみよう</a:t>
                      </a:r>
                      <a:r>
                        <a:rPr kumimoji="1" lang="ja-JP" altLang="en-US" sz="1600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　　　　　　）。</a:t>
                      </a:r>
                    </a:p>
                    <a:p>
                      <a:endParaRPr kumimoji="1" lang="ja-JP" altLang="en-US" sz="1200" dirty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</a:txBody>
                  <a:tcPr vert="eaVert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endParaRPr kumimoji="1" lang="en-US" altLang="ja-JP" sz="1200" dirty="0" smtClean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  <a:p>
                      <a:r>
                        <a:rPr kumimoji="1" lang="ja-JP" altLang="en-US" sz="1200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・レンは、はっとした。ちょうど、ここから見た風景だ、あの絵。そう気付いたのだ。</a:t>
                      </a:r>
                      <a:endParaRPr kumimoji="1" lang="en-US" altLang="ja-JP" sz="1200" dirty="0" smtClean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  <a:p>
                      <a:r>
                        <a:rPr kumimoji="1" lang="ja-JP" altLang="en-US" sz="1200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・作者が描いたのと同じ角度から、風景を見ている。この発見に、レンは、</a:t>
                      </a:r>
                      <a:endParaRPr kumimoji="1" lang="en-US" altLang="ja-JP" sz="1200" dirty="0" smtClean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  <a:p>
                      <a:r>
                        <a:rPr kumimoji="1" lang="ja-JP" altLang="en-US" sz="1600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（　</a:t>
                      </a:r>
                      <a:r>
                        <a:rPr kumimoji="1" lang="ja-JP" altLang="en-US" sz="1200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 　　</a:t>
                      </a:r>
                      <a:r>
                        <a:rPr kumimoji="1" lang="ja-JP" altLang="en-US" sz="1600" dirty="0" smtClean="0">
                          <a:solidFill>
                            <a:srgbClr val="FF0000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ちょっとうれしくなった</a:t>
                      </a:r>
                      <a:r>
                        <a:rPr kumimoji="1" lang="ja-JP" altLang="en-US" sz="1600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　　　）。</a:t>
                      </a:r>
                      <a:endParaRPr kumimoji="1" lang="en-US" altLang="ja-JP" sz="1200" dirty="0" smtClean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  <a:p>
                      <a:endParaRPr kumimoji="1" lang="en-US" altLang="ja-JP" sz="1200" dirty="0" smtClean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  <a:p>
                      <a:endParaRPr kumimoji="1" lang="ja-JP" altLang="en-US" sz="1200" dirty="0" smtClean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  <a:p>
                      <a:endParaRPr kumimoji="1" lang="en-US" altLang="ja-JP" sz="1200" dirty="0" smtClean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  <a:p>
                      <a:r>
                        <a:rPr kumimoji="1" lang="ja-JP" altLang="en-US" sz="1200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・さっきよりもずっと軽い足取りで、いちょう並木を抜けて家に帰った。</a:t>
                      </a:r>
                      <a:endParaRPr kumimoji="1" lang="ja-JP" altLang="en-US" sz="1200" dirty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</a:txBody>
                  <a:tcPr vert="eaVert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200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・中学生になったら新しいことを始めたい。レンはずっとそう思っていた。</a:t>
                      </a:r>
                      <a:endParaRPr kumimoji="1" lang="en-US" altLang="ja-JP" sz="1200" dirty="0" smtClean="0">
                        <a:solidFill>
                          <a:schemeClr val="bg1"/>
                        </a:solidFill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  <a:p>
                      <a:endParaRPr kumimoji="1" lang="ja-JP" altLang="en-US" sz="1200" dirty="0" smtClean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  <a:p>
                      <a:r>
                        <a:rPr kumimoji="1" lang="ja-JP" altLang="en-US" sz="1200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・同じ小学校から来た友達は、それぞれ、音楽やスポーツなど、小学生のうちからやっていたことを続けていた。</a:t>
                      </a:r>
                      <a:endParaRPr kumimoji="1" lang="en-US" altLang="ja-JP" sz="1200" dirty="0" smtClean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  <a:p>
                      <a:r>
                        <a:rPr kumimoji="1" lang="ja-JP" altLang="en-US" sz="1200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→レンは</a:t>
                      </a:r>
                      <a:r>
                        <a:rPr kumimoji="1" lang="ja-JP" altLang="en-US" sz="1600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（</a:t>
                      </a:r>
                      <a:r>
                        <a:rPr kumimoji="1" lang="ja-JP" altLang="en-US" sz="1200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　 　　</a:t>
                      </a:r>
                      <a:r>
                        <a:rPr kumimoji="1" lang="ja-JP" altLang="en-US" sz="1600" dirty="0" smtClean="0">
                          <a:solidFill>
                            <a:srgbClr val="FF0000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取り残された　　</a:t>
                      </a:r>
                      <a:r>
                        <a:rPr kumimoji="1" lang="ja-JP" altLang="en-US" sz="1200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　</a:t>
                      </a:r>
                      <a:r>
                        <a:rPr kumimoji="1" lang="ja-JP" altLang="en-US" sz="1600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）</a:t>
                      </a:r>
                      <a:r>
                        <a:rPr kumimoji="1" lang="ja-JP" altLang="en-US" sz="1200" dirty="0" err="1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ような</a:t>
                      </a:r>
                      <a:r>
                        <a:rPr kumimoji="1" lang="ja-JP" altLang="en-US" sz="1200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気がした。</a:t>
                      </a:r>
                      <a:endParaRPr kumimoji="1" lang="ja-JP" altLang="en-US" sz="1200" dirty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</a:txBody>
                  <a:tcPr vert="eaVert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登場人物の行動や様子</a:t>
                      </a:r>
                      <a:endParaRPr kumimoji="1" lang="ja-JP" altLang="en-US" sz="1400" dirty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</a:txBody>
                  <a:tcPr vert="eaVert" anchor="ctr">
                    <a:noFill/>
                  </a:tcPr>
                </a:tc>
              </a:tr>
            </a:tbl>
          </a:graphicData>
        </a:graphic>
      </p:graphicFrame>
      <p:pic>
        <p:nvPicPr>
          <p:cNvPr id="11" name="図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2102" y="181351"/>
            <a:ext cx="740462" cy="363466"/>
          </a:xfrm>
          <a:prstGeom prst="rect">
            <a:avLst/>
          </a:prstGeom>
        </p:spPr>
      </p:pic>
      <p:grpSp>
        <p:nvGrpSpPr>
          <p:cNvPr id="12" name="グループ化 11"/>
          <p:cNvGrpSpPr/>
          <p:nvPr/>
        </p:nvGrpSpPr>
        <p:grpSpPr>
          <a:xfrm>
            <a:off x="8430239" y="125606"/>
            <a:ext cx="590860" cy="6576205"/>
            <a:chOff x="8430239" y="125606"/>
            <a:chExt cx="590860" cy="6576205"/>
          </a:xfrm>
        </p:grpSpPr>
        <p:pic>
          <p:nvPicPr>
            <p:cNvPr id="13" name="図 12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30239" y="125606"/>
              <a:ext cx="590860" cy="6576205"/>
            </a:xfrm>
            <a:prstGeom prst="rect">
              <a:avLst/>
            </a:prstGeom>
          </p:spPr>
        </p:pic>
        <p:sp>
          <p:nvSpPr>
            <p:cNvPr id="14" name="テキスト ボックス 13"/>
            <p:cNvSpPr txBox="1"/>
            <p:nvPr/>
          </p:nvSpPr>
          <p:spPr>
            <a:xfrm>
              <a:off x="8505590" y="241791"/>
              <a:ext cx="444609" cy="3489679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eaVert" wrap="square" rtlCol="0">
              <a:spAutoFit/>
            </a:bodyPr>
            <a:lstStyle/>
            <a:p>
              <a:r>
                <a:rPr lang="ja-JP" altLang="en-US" sz="1689" dirty="0" smtClean="0"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１年</a:t>
              </a:r>
              <a:r>
                <a:rPr lang="ja-JP" altLang="en-US" sz="1689" dirty="0"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　</a:t>
              </a:r>
              <a:r>
                <a:rPr lang="ja-JP" altLang="en-US" sz="1689" dirty="0" smtClean="0"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はじまりの風</a:t>
              </a:r>
              <a:endParaRPr lang="ja-JP" altLang="en-US" sz="1689" dirty="0">
                <a:latin typeface="HGPｺﾞｼｯｸE" panose="020B0900000000000000" pitchFamily="50" charset="-128"/>
                <a:ea typeface="HGPｺﾞｼｯｸE" panose="020B0900000000000000" pitchFamily="50" charset="-128"/>
              </a:endParaRPr>
            </a:p>
          </p:txBody>
        </p:sp>
      </p:grpSp>
      <p:sp>
        <p:nvSpPr>
          <p:cNvPr id="15" name="テキスト ボックス 14"/>
          <p:cNvSpPr txBox="1"/>
          <p:nvPr/>
        </p:nvSpPr>
        <p:spPr>
          <a:xfrm>
            <a:off x="7686408" y="620688"/>
            <a:ext cx="652871" cy="4032448"/>
          </a:xfrm>
          <a:prstGeom prst="rect">
            <a:avLst/>
          </a:prstGeom>
          <a:ln w="76200">
            <a:solidFill>
              <a:schemeClr val="accent4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eaVert" wrap="square" rtlCol="0">
            <a:spAutoFit/>
          </a:bodyPr>
          <a:lstStyle/>
          <a:p>
            <a:r>
              <a:rPr lang="ja-JP" altLang="en-US" sz="1014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本文を三つの場面に分けて、場面と場面の分かれ目に線を引こう。また、（　）にあてはまる言葉を書き入れよう。「場面の展開」の行には</a:t>
            </a:r>
            <a:r>
              <a:rPr lang="ja-JP" altLang="en-US" sz="1014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その場面の展開を表す言葉</a:t>
            </a:r>
            <a:r>
              <a:rPr lang="ja-JP" altLang="en-US" sz="1014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を考えて書いてみよう。</a:t>
            </a:r>
            <a:endParaRPr lang="ja-JP" altLang="en-US" sz="1014" dirty="0"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</p:txBody>
      </p:sp>
      <p:sp>
        <p:nvSpPr>
          <p:cNvPr id="2" name="角丸四角形 1"/>
          <p:cNvSpPr/>
          <p:nvPr/>
        </p:nvSpPr>
        <p:spPr>
          <a:xfrm>
            <a:off x="7691443" y="4729007"/>
            <a:ext cx="652871" cy="1967590"/>
          </a:xfrm>
          <a:prstGeom prst="roundRect">
            <a:avLst>
              <a:gd name="adj" fmla="val 11280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eaVert" rtlCol="0" anchor="ctr"/>
          <a:lstStyle/>
          <a:p>
            <a:r>
              <a:rPr lang="ja-JP" altLang="en-US" sz="1050">
                <a:solidFill>
                  <a:schemeClr val="tx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場面は、時・場所・登場人物に</a:t>
            </a:r>
            <a:endParaRPr lang="en-US" altLang="ja-JP" sz="1050">
              <a:solidFill>
                <a:schemeClr val="tx1"/>
              </a:solidFill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  <a:p>
            <a:r>
              <a:rPr lang="ja-JP" altLang="en-US" sz="1050">
                <a:solidFill>
                  <a:schemeClr val="tx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注目して分けよう！</a:t>
            </a:r>
            <a:endParaRPr lang="ja-JP" altLang="en-US" sz="1050" dirty="0">
              <a:solidFill>
                <a:schemeClr val="tx1"/>
              </a:solidFill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</p:txBody>
      </p:sp>
      <p:cxnSp>
        <p:nvCxnSpPr>
          <p:cNvPr id="7" name="直線コネクタ 6"/>
          <p:cNvCxnSpPr/>
          <p:nvPr/>
        </p:nvCxnSpPr>
        <p:spPr>
          <a:xfrm>
            <a:off x="5292080" y="212742"/>
            <a:ext cx="0" cy="655200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直線コネクタ 15"/>
          <p:cNvCxnSpPr/>
          <p:nvPr/>
        </p:nvCxnSpPr>
        <p:spPr>
          <a:xfrm>
            <a:off x="3203848" y="209406"/>
            <a:ext cx="0" cy="655200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5006064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</TotalTime>
  <Words>263</Words>
  <Application>Microsoft Office PowerPoint</Application>
  <PresentationFormat>画面に合わせる (4:3)</PresentationFormat>
  <Paragraphs>58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8" baseType="lpstr">
      <vt:lpstr>HGPｺﾞｼｯｸE</vt:lpstr>
      <vt:lpstr>HGPｺﾞｼｯｸM</vt:lpstr>
      <vt:lpstr>ＭＳ Ｐゴシック</vt:lpstr>
      <vt:lpstr>Arial</vt:lpstr>
      <vt:lpstr>Calibri</vt:lpstr>
      <vt:lpstr>Calibri Light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oishi-m</dc:creator>
  <cp:lastModifiedBy>oishi-m</cp:lastModifiedBy>
  <cp:revision>2</cp:revision>
  <dcterms:created xsi:type="dcterms:W3CDTF">2025-04-11T09:03:25Z</dcterms:created>
  <dcterms:modified xsi:type="dcterms:W3CDTF">2025-04-14T05:57:02Z</dcterms:modified>
</cp:coreProperties>
</file>