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826B-EE0E-4AEC-AF3C-834D0284FAC6}" type="datetimeFigureOut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BB62-ED00-4097-9884-2FC967680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2378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826B-EE0E-4AEC-AF3C-834D0284FAC6}" type="datetimeFigureOut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BB62-ED00-4097-9884-2FC967680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9896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826B-EE0E-4AEC-AF3C-834D0284FAC6}" type="datetimeFigureOut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BB62-ED00-4097-9884-2FC967680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456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826B-EE0E-4AEC-AF3C-834D0284FAC6}" type="datetimeFigureOut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BB62-ED00-4097-9884-2FC967680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715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826B-EE0E-4AEC-AF3C-834D0284FAC6}" type="datetimeFigureOut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BB62-ED00-4097-9884-2FC967680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6856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826B-EE0E-4AEC-AF3C-834D0284FAC6}" type="datetimeFigureOut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BB62-ED00-4097-9884-2FC967680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751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826B-EE0E-4AEC-AF3C-834D0284FAC6}" type="datetimeFigureOut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BB62-ED00-4097-9884-2FC967680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1991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826B-EE0E-4AEC-AF3C-834D0284FAC6}" type="datetimeFigureOut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BB62-ED00-4097-9884-2FC967680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6888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826B-EE0E-4AEC-AF3C-834D0284FAC6}" type="datetimeFigureOut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BB62-ED00-4097-9884-2FC967680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9133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826B-EE0E-4AEC-AF3C-834D0284FAC6}" type="datetimeFigureOut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BB62-ED00-4097-9884-2FC967680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527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826B-EE0E-4AEC-AF3C-834D0284FAC6}" type="datetimeFigureOut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BB62-ED00-4097-9884-2FC967680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8988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4826B-EE0E-4AEC-AF3C-834D0284FAC6}" type="datetimeFigureOut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5BB62-ED00-4097-9884-2FC967680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5623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63742"/>
              </p:ext>
            </p:extLst>
          </p:nvPr>
        </p:nvGraphicFramePr>
        <p:xfrm>
          <a:off x="163818" y="209406"/>
          <a:ext cx="7431630" cy="65553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7288"/>
                <a:gridCol w="1790734"/>
                <a:gridCol w="2304256"/>
                <a:gridCol w="1568482"/>
                <a:gridCol w="590870"/>
              </a:tblGrid>
              <a:tr h="480574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例　山場・結末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例　進展</a:t>
                      </a:r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例　発端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場面の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展開</a:t>
                      </a:r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noFill/>
                  </a:tcPr>
                </a:tc>
              </a:tr>
              <a:tr h="1082836">
                <a:tc gridSpan="2"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 </a:t>
                      </a:r>
                      <a:r>
                        <a:rPr kumimoji="1" lang="ja-JP" altLang="en-US" sz="16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月曜日 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  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次の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 </a:t>
                      </a:r>
                      <a:r>
                        <a:rPr kumimoji="1" lang="ja-JP" altLang="en-US" sz="16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日曜日 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  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en-US" altLang="ja-JP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 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の午後　　　　　　　　　　　　　　　　　　　　　　</a:t>
                      </a:r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 </a:t>
                      </a:r>
                      <a:r>
                        <a:rPr kumimoji="1" lang="ja-JP" altLang="en-US" sz="152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中学生</a:t>
                      </a:r>
                      <a:r>
                        <a:rPr kumimoji="1" lang="ja-JP" altLang="en-US" sz="1600" baseline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 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になったばかりのある日</a:t>
                      </a:r>
                    </a:p>
                    <a:p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時</a:t>
                      </a:r>
                      <a:endParaRPr kumimoji="1" lang="ja-JP" altLang="en-US" sz="14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3574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・いちょう並木と時計の　　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絵の所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</a:t>
                      </a:r>
                      <a:r>
                        <a:rPr kumimoji="1" lang="ja-JP" altLang="en-US" sz="16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薄暗い廊下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）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を、窓からの光が照らしている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・窓から差し込む光が少し強くなり、廊下はさっきよりも明るくなった。</a:t>
                      </a:r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・町の図書館からの帰り道、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 </a:t>
                      </a:r>
                      <a:r>
                        <a:rPr kumimoji="1" lang="ja-JP" altLang="en-US" sz="16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いちょう並木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）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のあたり</a:t>
                      </a: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・春の穏やかな光の中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   </a:t>
                      </a:r>
                      <a:r>
                        <a:rPr kumimoji="1" lang="ja-JP" altLang="en-US" sz="16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学校の廊下   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・いちょう並木と時計の絵が掛けられている所</a:t>
                      </a:r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場所とその様子</a:t>
                      </a:r>
                      <a:endParaRPr kumimoji="1" lang="ja-JP" altLang="en-US" sz="14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31683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レンの心にも、ざわざわと風が吹き始めた。</a:t>
                      </a:r>
                    </a:p>
                    <a:p>
                      <a:endParaRPr kumimoji="1" lang="ja-JP" altLang="en-US" sz="14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〇美術の先生</a:t>
                      </a: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「見えない風を描いているっていうところがいいよね。」</a:t>
                      </a: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〇レン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・確かに、見えないはずの風が表現されている気がした。少し、どきどきした。自分も絵を描いてみたい、と思った。</a:t>
                      </a: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</a:t>
                      </a:r>
                      <a:r>
                        <a:rPr kumimoji="1" lang="ja-JP" altLang="en-US" sz="16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そうだ、絵を描いてみよう。新しいことをやってみよう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　）。</a:t>
                      </a:r>
                    </a:p>
                    <a:p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・レンは、はっとした。ちょうど、ここから見た風景だ、あの絵。そう気付いたのだ。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・作者が描いたのと同じ角度から、風景を見ている。この発見に、レンは、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 　　</a:t>
                      </a:r>
                      <a:r>
                        <a:rPr kumimoji="1" lang="ja-JP" altLang="en-US" sz="16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ちょっとうれしくなった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）。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ja-JP" altLang="en-US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・さっきよりもずっと軽い足取りで、いちょう並木を抜けて家に帰った。</a:t>
                      </a:r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・中学生になったら新しいことを始めたい。レンはずっとそう思っていた。</a:t>
                      </a:r>
                      <a:endParaRPr kumimoji="1" lang="en-US" altLang="ja-JP" sz="1200" dirty="0" smtClean="0">
                        <a:solidFill>
                          <a:schemeClr val="bg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ja-JP" altLang="en-US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・同じ小学校から来た友達は、それぞれ、音楽やスポーツなど、小学生のうちからやっていたことを続けていた。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→レンは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 　　</a:t>
                      </a:r>
                      <a:r>
                        <a:rPr kumimoji="1" lang="ja-JP" altLang="en-US" sz="16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取り残された　　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r>
                        <a:rPr kumimoji="1" lang="ja-JP" altLang="en-US" sz="1200" dirty="0" err="1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ような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気がした。</a:t>
                      </a:r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登場人物の行動や様子</a:t>
                      </a:r>
                      <a:endParaRPr kumimoji="1" lang="ja-JP" altLang="en-US" sz="14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noFill/>
                  </a:tcPr>
                </a:tc>
              </a:tr>
            </a:tbl>
          </a:graphicData>
        </a:graphic>
      </p:graphicFrame>
      <p:pic>
        <p:nvPicPr>
          <p:cNvPr id="11" name="図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2102" y="181351"/>
            <a:ext cx="740462" cy="363466"/>
          </a:xfrm>
          <a:prstGeom prst="rect">
            <a:avLst/>
          </a:prstGeom>
        </p:spPr>
      </p:pic>
      <p:grpSp>
        <p:nvGrpSpPr>
          <p:cNvPr id="12" name="グループ化 11"/>
          <p:cNvGrpSpPr/>
          <p:nvPr/>
        </p:nvGrpSpPr>
        <p:grpSpPr>
          <a:xfrm>
            <a:off x="8430239" y="125606"/>
            <a:ext cx="590860" cy="6576205"/>
            <a:chOff x="8430239" y="125606"/>
            <a:chExt cx="590860" cy="6576205"/>
          </a:xfrm>
        </p:grpSpPr>
        <p:pic>
          <p:nvPicPr>
            <p:cNvPr id="13" name="図 1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14" name="テキスト ボックス 13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１年</a:t>
              </a:r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はじまりの風</a:t>
              </a:r>
              <a:endParaRPr lang="ja-JP" altLang="en-US" sz="1689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7686408" y="620688"/>
            <a:ext cx="652871" cy="4032448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本文を三つの場面に分けて、場面と場面の分かれ目に線を引こう。また、（　）にあてはまる言葉を書き入れよう。「場面の展開」の行には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その場面の展開を表す言葉</a:t>
            </a:r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を考えて書いてみよう。</a:t>
            </a:r>
            <a:endParaRPr lang="ja-JP" altLang="en-US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7691443" y="4729007"/>
            <a:ext cx="652871" cy="1967590"/>
          </a:xfrm>
          <a:prstGeom prst="roundRect">
            <a:avLst>
              <a:gd name="adj" fmla="val 1128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105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場面は、時・場所・登場人物に</a:t>
            </a:r>
            <a:endParaRPr lang="en-US" altLang="ja-JP" sz="105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5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注目して分けよう！</a:t>
            </a:r>
            <a:endParaRPr lang="ja-JP" altLang="en-US" sz="105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cxnSp>
        <p:nvCxnSpPr>
          <p:cNvPr id="7" name="直線コネクタ 6"/>
          <p:cNvCxnSpPr/>
          <p:nvPr/>
        </p:nvCxnSpPr>
        <p:spPr>
          <a:xfrm>
            <a:off x="5292080" y="212742"/>
            <a:ext cx="0" cy="6552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3203848" y="209406"/>
            <a:ext cx="0" cy="6552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0060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263</Words>
  <Application>Microsoft Office PowerPoint</Application>
  <PresentationFormat>画面に合わせる (4:3)</PresentationFormat>
  <Paragraphs>58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HGPｺﾞｼｯｸM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2</cp:revision>
  <dcterms:created xsi:type="dcterms:W3CDTF">2025-04-11T09:03:25Z</dcterms:created>
  <dcterms:modified xsi:type="dcterms:W3CDTF">2025-04-14T05:57:02Z</dcterms:modified>
</cp:coreProperties>
</file>