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Inoue" initials="I" lastIdx="8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99"/>
    <a:srgbClr val="FF9900"/>
    <a:srgbClr val="FFFF00"/>
    <a:srgbClr val="D9F1FF"/>
    <a:srgbClr val="CCECFF"/>
    <a:srgbClr val="CCFFFF"/>
    <a:srgbClr val="0000CC"/>
    <a:srgbClr val="66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5FD0F851-EC5A-4D38-B0AD-8093EC10F338}" styleName="淡色スタイル 1 - アクセント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22838BEF-8BB2-4498-84A7-C5851F593DF1}" styleName="中間スタイル 4 - アクセント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7DF18680-E054-41AD-8BC1-D1AEF772440D}" styleName="中間スタイル 2 - アクセント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BDBED569-4797-4DF1-A0F4-6AAB3CD982D8}" styleName="淡色スタイル 3 - アクセント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2396" autoAdjust="0"/>
  </p:normalViewPr>
  <p:slideViewPr>
    <p:cSldViewPr>
      <p:cViewPr varScale="1">
        <p:scale>
          <a:sx n="107" d="100"/>
          <a:sy n="107" d="100"/>
        </p:scale>
        <p:origin x="1440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2922"/>
          </a:xfrm>
          <a:prstGeom prst="rect">
            <a:avLst/>
          </a:prstGeom>
        </p:spPr>
        <p:txBody>
          <a:bodyPr vert="horz" lIns="90343" tIns="45171" rIns="90343" bIns="45171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2922"/>
          </a:xfrm>
          <a:prstGeom prst="rect">
            <a:avLst/>
          </a:prstGeom>
        </p:spPr>
        <p:txBody>
          <a:bodyPr vert="horz" lIns="90343" tIns="45171" rIns="90343" bIns="45171" rtlCol="0"/>
          <a:lstStyle>
            <a:lvl1pPr algn="r">
              <a:defRPr sz="1200"/>
            </a:lvl1pPr>
          </a:lstStyle>
          <a:p>
            <a:fld id="{254073C1-346E-4563-B54B-96A244517A27}" type="datetimeFigureOut">
              <a:rPr kumimoji="1" lang="ja-JP" altLang="en-US" smtClean="0"/>
              <a:t>2025/9/22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901700" y="739775"/>
            <a:ext cx="493236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343" tIns="45171" rIns="90343" bIns="45171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577" y="4686696"/>
            <a:ext cx="5388610" cy="4439447"/>
          </a:xfrm>
          <a:prstGeom prst="rect">
            <a:avLst/>
          </a:prstGeom>
        </p:spPr>
        <p:txBody>
          <a:bodyPr vert="horz" lIns="90343" tIns="45171" rIns="90343" bIns="45171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371817"/>
            <a:ext cx="2918831" cy="492921"/>
          </a:xfrm>
          <a:prstGeom prst="rect">
            <a:avLst/>
          </a:prstGeom>
        </p:spPr>
        <p:txBody>
          <a:bodyPr vert="horz" lIns="90343" tIns="45171" rIns="90343" bIns="45171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5373" y="9371817"/>
            <a:ext cx="2918831" cy="492921"/>
          </a:xfrm>
          <a:prstGeom prst="rect">
            <a:avLst/>
          </a:prstGeom>
        </p:spPr>
        <p:txBody>
          <a:bodyPr vert="horz" lIns="90343" tIns="45171" rIns="90343" bIns="45171" rtlCol="0" anchor="b"/>
          <a:lstStyle>
            <a:lvl1pPr algn="r">
              <a:defRPr sz="1200"/>
            </a:lvl1pPr>
          </a:lstStyle>
          <a:p>
            <a:fld id="{CF9F32E2-C2E3-4278-8BE6-DC77BD9348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193552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9F32E2-C2E3-4278-8BE6-DC77BD934858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939692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7D73AC-C53B-4326-BDCA-4EE26D7C23BC}" type="datetimeFigureOut">
              <a:rPr kumimoji="1" lang="ja-JP" altLang="en-US" smtClean="0"/>
              <a:t>2025/9/22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A8AACE-B873-47E3-8CDA-8453BB159D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023994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7D73AC-C53B-4326-BDCA-4EE26D7C23BC}" type="datetimeFigureOut">
              <a:rPr kumimoji="1" lang="ja-JP" altLang="en-US" smtClean="0"/>
              <a:t>2025/9/22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A8AACE-B873-47E3-8CDA-8453BB159D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633131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7D73AC-C53B-4326-BDCA-4EE26D7C23BC}" type="datetimeFigureOut">
              <a:rPr kumimoji="1" lang="ja-JP" altLang="en-US" smtClean="0"/>
              <a:t>2025/9/22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A8AACE-B873-47E3-8CDA-8453BB159D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02853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7D73AC-C53B-4326-BDCA-4EE26D7C23BC}" type="datetimeFigureOut">
              <a:rPr kumimoji="1" lang="ja-JP" altLang="en-US" smtClean="0"/>
              <a:t>2025/9/22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A8AACE-B873-47E3-8CDA-8453BB159D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064209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7D73AC-C53B-4326-BDCA-4EE26D7C23BC}" type="datetimeFigureOut">
              <a:rPr kumimoji="1" lang="ja-JP" altLang="en-US" smtClean="0"/>
              <a:t>2025/9/22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A8AACE-B873-47E3-8CDA-8453BB159D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677286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7D73AC-C53B-4326-BDCA-4EE26D7C23BC}" type="datetimeFigureOut">
              <a:rPr kumimoji="1" lang="ja-JP" altLang="en-US" smtClean="0"/>
              <a:t>2025/9/22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A8AACE-B873-47E3-8CDA-8453BB159D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667533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7D73AC-C53B-4326-BDCA-4EE26D7C23BC}" type="datetimeFigureOut">
              <a:rPr kumimoji="1" lang="ja-JP" altLang="en-US" smtClean="0"/>
              <a:t>2025/9/22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A8AACE-B873-47E3-8CDA-8453BB159D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846669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7D73AC-C53B-4326-BDCA-4EE26D7C23BC}" type="datetimeFigureOut">
              <a:rPr kumimoji="1" lang="ja-JP" altLang="en-US" smtClean="0"/>
              <a:t>2025/9/22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A8AACE-B873-47E3-8CDA-8453BB159D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772777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7D73AC-C53B-4326-BDCA-4EE26D7C23BC}" type="datetimeFigureOut">
              <a:rPr kumimoji="1" lang="ja-JP" altLang="en-US" smtClean="0"/>
              <a:t>2025/9/22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A8AACE-B873-47E3-8CDA-8453BB159D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970960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7D73AC-C53B-4326-BDCA-4EE26D7C23BC}" type="datetimeFigureOut">
              <a:rPr kumimoji="1" lang="ja-JP" altLang="en-US" smtClean="0"/>
              <a:t>2025/9/22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A8AACE-B873-47E3-8CDA-8453BB159D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893159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7D73AC-C53B-4326-BDCA-4EE26D7C23BC}" type="datetimeFigureOut">
              <a:rPr kumimoji="1" lang="ja-JP" altLang="en-US" smtClean="0"/>
              <a:t>2025/9/22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A8AACE-B873-47E3-8CDA-8453BB159D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171064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7D73AC-C53B-4326-BDCA-4EE26D7C23BC}" type="datetimeFigureOut">
              <a:rPr kumimoji="1" lang="ja-JP" altLang="en-US" smtClean="0"/>
              <a:t>2025/9/22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A8AACE-B873-47E3-8CDA-8453BB159D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676327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表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51376963"/>
              </p:ext>
            </p:extLst>
          </p:nvPr>
        </p:nvGraphicFramePr>
        <p:xfrm>
          <a:off x="107503" y="188640"/>
          <a:ext cx="7494401" cy="6495002"/>
        </p:xfrm>
        <a:graphic>
          <a:graphicData uri="http://schemas.openxmlformats.org/drawingml/2006/table">
            <a:tbl>
              <a:tblPr firstRow="1" bandRow="1">
                <a:tableStyleId>{22838BEF-8BB2-4498-84A7-C5851F593DF1}</a:tableStyleId>
              </a:tblPr>
              <a:tblGrid>
                <a:gridCol w="1609932"/>
                <a:gridCol w="839964"/>
                <a:gridCol w="380966"/>
                <a:gridCol w="808983"/>
                <a:gridCol w="419982"/>
                <a:gridCol w="402844"/>
                <a:gridCol w="512596"/>
                <a:gridCol w="655475"/>
                <a:gridCol w="561947"/>
                <a:gridCol w="527733"/>
                <a:gridCol w="491490"/>
                <a:gridCol w="282489"/>
              </a:tblGrid>
              <a:tr h="438384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（</a:t>
                      </a:r>
                      <a:r>
                        <a:rPr kumimoji="1" lang="ja-JP" altLang="en-US" sz="1400" b="0" dirty="0" smtClean="0">
                          <a:solidFill>
                            <a:srgbClr val="FF0000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現在</a:t>
                      </a:r>
                      <a:r>
                        <a:rPr kumimoji="1" lang="ja-JP" altLang="en-US" sz="14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）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kumimoji="1" lang="en-US" altLang="ja-JP" sz="1000" b="0" dirty="0" smtClean="0">
                        <a:latin typeface="UD デジタル 教科書体 NK-B" panose="02020700000000000000" pitchFamily="18" charset="-128"/>
                        <a:ea typeface="UD デジタル 教科書体 NK-B" panose="02020700000000000000" pitchFamily="18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（</a:t>
                      </a:r>
                      <a:r>
                        <a:rPr kumimoji="1" lang="ja-JP" altLang="en-US" sz="1400" b="0" dirty="0" smtClean="0">
                          <a:solidFill>
                            <a:srgbClr val="FF0000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過去</a:t>
                      </a:r>
                      <a:r>
                        <a:rPr kumimoji="1" lang="ja-JP" altLang="en-US" sz="14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）</a:t>
                      </a:r>
                      <a:endParaRPr kumimoji="1" lang="ja-JP" altLang="en-US" sz="1400" dirty="0">
                        <a:solidFill>
                          <a:schemeClr val="tx1"/>
                        </a:solidFill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sz="105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1000" b="0" dirty="0">
                        <a:latin typeface="UD デジタル 教科書体 NK-B" panose="02020700000000000000" pitchFamily="18" charset="-128"/>
                        <a:ea typeface="UD デジタル 教科書体 NK-B" panose="02020700000000000000" pitchFamily="18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（</a:t>
                      </a:r>
                      <a:r>
                        <a:rPr kumimoji="1" lang="ja-JP" altLang="en-US" sz="1400" b="0" dirty="0" smtClean="0">
                          <a:solidFill>
                            <a:srgbClr val="FF0000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現在</a:t>
                      </a:r>
                      <a:r>
                        <a:rPr kumimoji="1" lang="ja-JP" altLang="en-US" sz="14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）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b="0" dirty="0" smtClean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時制</a:t>
                      </a:r>
                      <a:endParaRPr kumimoji="1" lang="ja-JP" altLang="en-US" sz="1050" b="0" dirty="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422147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b="0" dirty="0" smtClean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⑦</a:t>
                      </a:r>
                      <a:endParaRPr kumimoji="1" lang="ja-JP" altLang="en-US" sz="1050" b="0" dirty="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b="0" dirty="0" smtClean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⑥</a:t>
                      </a:r>
                      <a:endParaRPr kumimoji="1" lang="ja-JP" altLang="en-US" sz="1050" b="0" dirty="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kumimoji="1" lang="ja-JP" altLang="en-US" sz="1050" b="0" dirty="0" smtClean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⑤</a:t>
                      </a:r>
                      <a:endParaRPr kumimoji="1" lang="ja-JP" altLang="en-US" sz="1050" b="0" dirty="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b="0" dirty="0" smtClean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④</a:t>
                      </a:r>
                      <a:endParaRPr kumimoji="1" lang="ja-JP" altLang="en-US" sz="1050" b="0" dirty="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kumimoji="1" lang="ja-JP" altLang="en-US" sz="1050" b="0" dirty="0" smtClean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③</a:t>
                      </a:r>
                      <a:endParaRPr kumimoji="1" lang="ja-JP" altLang="en-US" sz="1050" b="0" dirty="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b="0" dirty="0" smtClean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②</a:t>
                      </a:r>
                      <a:endParaRPr kumimoji="1" lang="ja-JP" altLang="en-US" sz="1050" b="0" dirty="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kumimoji="1" lang="ja-JP" altLang="en-US" sz="1050" b="0" dirty="0" smtClean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①</a:t>
                      </a:r>
                      <a:endParaRPr kumimoji="1" lang="ja-JP" altLang="en-US" sz="1050" b="0" dirty="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ja-JP" altLang="en-US" sz="1000" dirty="0" smtClean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場面</a:t>
                      </a:r>
                      <a:endParaRPr lang="ja-JP" altLang="en-US" sz="1000" dirty="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381007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b="0" dirty="0" smtClean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僕</a:t>
                      </a:r>
                      <a:endParaRPr kumimoji="1" lang="ja-JP" altLang="en-US" sz="1000" b="0" dirty="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vert="eaVert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b="0" dirty="0" smtClean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僕</a:t>
                      </a:r>
                      <a:endParaRPr kumimoji="1" lang="ja-JP" altLang="en-US" sz="1000" b="0" dirty="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vert="eaVert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b="0" dirty="0" smtClean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僕</a:t>
                      </a:r>
                      <a:endParaRPr kumimoji="1" lang="ja-JP" altLang="en-US" sz="1000" b="0" dirty="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vert="eaVert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b="0" dirty="0" smtClean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タクジ</a:t>
                      </a:r>
                      <a:endParaRPr kumimoji="1" lang="ja-JP" altLang="en-US" sz="1000" b="0" dirty="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vert="eaVert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b="0" dirty="0" smtClean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僕</a:t>
                      </a:r>
                      <a:endParaRPr kumimoji="1" lang="ja-JP" altLang="en-US" sz="1000" b="0" dirty="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vert="eaVert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b="0" dirty="0" smtClean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タクジ</a:t>
                      </a:r>
                      <a:endParaRPr kumimoji="1" lang="ja-JP" altLang="en-US" sz="1000" b="0" dirty="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vert="eaVert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b="0" dirty="0" smtClean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僕</a:t>
                      </a:r>
                      <a:endParaRPr kumimoji="1" lang="ja-JP" altLang="en-US" sz="1000" b="0" dirty="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vert="eaVert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b="0" dirty="0" smtClean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タクジ</a:t>
                      </a:r>
                      <a:endParaRPr kumimoji="1" lang="ja-JP" altLang="en-US" sz="1000" b="0" dirty="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vert="eaVert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b="0" dirty="0" smtClean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タクジ</a:t>
                      </a:r>
                      <a:endParaRPr kumimoji="1" lang="ja-JP" altLang="en-US" sz="1000" b="0" dirty="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vert="eaVert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b="0" dirty="0" smtClean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僕</a:t>
                      </a:r>
                      <a:endParaRPr kumimoji="1" lang="ja-JP" altLang="en-US" sz="1000" b="0" dirty="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vert="eaVert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00" b="0" dirty="0" smtClean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僕</a:t>
                      </a:r>
                    </a:p>
                  </a:txBody>
                  <a:tcPr vert="eaVert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b="0" dirty="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vert="eaVert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525346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b="0" dirty="0" smtClean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・「このロボットは転んでも、自分で起き上がります。転ぶことはしかたがありません。（</a:t>
                      </a:r>
                      <a:r>
                        <a:rPr kumimoji="1" lang="ja-JP" altLang="en-US" sz="1100" b="0" dirty="0" smtClean="0">
                          <a:solidFill>
                            <a:srgbClr val="FF0000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大事なのは、起き上がること</a:t>
                      </a:r>
                      <a:r>
                        <a:rPr kumimoji="1" lang="ja-JP" altLang="en-US" sz="1100" b="0" dirty="0" smtClean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）です。」という開発者の言葉に引っ掛かりを覚えた。</a:t>
                      </a:r>
                      <a:endParaRPr kumimoji="1" lang="en-US" altLang="ja-JP" sz="1100" b="0" dirty="0" smtClean="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b="0" dirty="0" smtClean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・開発者が「皆さん、友人が来てくれていました。」と言って、（</a:t>
                      </a:r>
                      <a:r>
                        <a:rPr kumimoji="1" lang="ja-JP" altLang="en-US" sz="1100" b="0" dirty="0" smtClean="0">
                          <a:solidFill>
                            <a:srgbClr val="FF0000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僕の名前</a:t>
                      </a:r>
                      <a:r>
                        <a:rPr kumimoji="1" lang="ja-JP" altLang="en-US" sz="1100" b="0" dirty="0" smtClean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）を呼んだ。</a:t>
                      </a:r>
                      <a:endParaRPr kumimoji="1" lang="en-US" altLang="ja-JP" sz="1100" b="0" dirty="0" smtClean="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b="0" dirty="0" smtClean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・（</a:t>
                      </a:r>
                      <a:r>
                        <a:rPr kumimoji="1" lang="ja-JP" altLang="en-US" sz="1100" b="0" dirty="0" smtClean="0">
                          <a:solidFill>
                            <a:srgbClr val="FF0000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観客席にいる人たち</a:t>
                      </a:r>
                      <a:r>
                        <a:rPr kumimoji="1" lang="ja-JP" altLang="en-US" sz="1100" b="0" dirty="0" smtClean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）が僕に注目し、僕の顔は（</a:t>
                      </a:r>
                      <a:r>
                        <a:rPr kumimoji="1" lang="ja-JP" altLang="en-US" sz="1100" b="0" dirty="0" smtClean="0">
                          <a:solidFill>
                            <a:srgbClr val="FF0000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真っ赤</a:t>
                      </a:r>
                      <a:r>
                        <a:rPr kumimoji="1" lang="ja-JP" altLang="en-US" sz="1100" b="0" dirty="0" smtClean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）になっていたにちがいない。</a:t>
                      </a:r>
                      <a:endParaRPr kumimoji="1" lang="en-US" altLang="ja-JP" sz="1100" b="0" dirty="0" smtClean="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  <a:p>
                      <a:pPr>
                        <a:lnSpc>
                          <a:spcPts val="1200"/>
                        </a:lnSpc>
                        <a:spcAft>
                          <a:spcPts val="300"/>
                        </a:spcAft>
                      </a:pPr>
                      <a:r>
                        <a:rPr kumimoji="1" lang="ja-JP" altLang="en-US" sz="1100" b="0" dirty="0" smtClean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・こちらに手を振るヒューマノイドロボットは、この（</a:t>
                      </a:r>
                      <a:r>
                        <a:rPr kumimoji="1" lang="ja-JP" altLang="en-US" sz="1100" b="0" dirty="0" smtClean="0">
                          <a:solidFill>
                            <a:srgbClr val="FF0000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恥ずかしさ</a:t>
                      </a:r>
                      <a:r>
                        <a:rPr kumimoji="1" lang="ja-JP" altLang="en-US" sz="11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）をわかっている</a:t>
                      </a:r>
                      <a:r>
                        <a:rPr kumimoji="1" lang="ja-JP" altLang="en-US" sz="1100" b="0" dirty="0" smtClean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ようには、とうてい見えなかった。</a:t>
                      </a:r>
                      <a:endParaRPr kumimoji="1" lang="en-US" altLang="ja-JP" sz="1100" b="0" dirty="0" smtClean="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vert="eaVert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  <a:spcAft>
                          <a:spcPts val="300"/>
                        </a:spcAft>
                      </a:pPr>
                      <a:r>
                        <a:rPr kumimoji="1" lang="ja-JP" altLang="en-US" sz="1100" b="0" dirty="0" smtClean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・駅に設置されたディスプレイ広告　</a:t>
                      </a:r>
                      <a:r>
                        <a:rPr kumimoji="1" lang="en-US" altLang="ja-JP" sz="1100" b="0" dirty="0" smtClean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〔</a:t>
                      </a:r>
                      <a:r>
                        <a:rPr kumimoji="1" lang="ja-JP" altLang="en-US" sz="1100" b="0" dirty="0" smtClean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＝（</a:t>
                      </a:r>
                      <a:r>
                        <a:rPr kumimoji="1" lang="ja-JP" altLang="en-US" sz="1100" b="0" dirty="0" smtClean="0">
                          <a:solidFill>
                            <a:srgbClr val="FF0000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カラフルな絵の具</a:t>
                      </a:r>
                      <a:r>
                        <a:rPr kumimoji="1" lang="ja-JP" altLang="en-US" sz="1100" b="0" dirty="0" smtClean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）がはじける映像</a:t>
                      </a:r>
                      <a:r>
                        <a:rPr kumimoji="1" lang="en-US" altLang="ja-JP" sz="1100" b="0" dirty="0" smtClean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〕</a:t>
                      </a:r>
                      <a:r>
                        <a:rPr kumimoji="1" lang="ja-JP" altLang="en-US" sz="1100" b="0" dirty="0" smtClean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が目に入り、頭の中を小突かれたような気分になった。「僕」は自宅とは逆方向に行く列車に乗り込んだ。</a:t>
                      </a:r>
                      <a:endParaRPr kumimoji="1" lang="ja-JP" altLang="en-US" sz="1100" b="0" dirty="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vert="eaVert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  <a:spcAft>
                          <a:spcPts val="300"/>
                        </a:spcAft>
                      </a:pPr>
                      <a:r>
                        <a:rPr kumimoji="1" lang="ja-JP" altLang="en-US" sz="1100" b="0" dirty="0" smtClean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・「二十歳がダメなら、じゃあ、三十歳になったときにしようか。」とタクジの声が聞こえてきたけれど、立ち止まらなかった。</a:t>
                      </a:r>
                      <a:endParaRPr kumimoji="1" lang="ja-JP" altLang="en-US" sz="1100" b="0" dirty="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vert="eaVert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b="0" dirty="0" smtClean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・タクジが（</a:t>
                      </a:r>
                      <a:r>
                        <a:rPr kumimoji="1" lang="ja-JP" altLang="en-US" sz="1100" b="0" dirty="0" smtClean="0">
                          <a:solidFill>
                            <a:srgbClr val="FF0000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絵の具</a:t>
                      </a:r>
                      <a:r>
                        <a:rPr kumimoji="1" lang="ja-JP" altLang="en-US" sz="1100" b="0" dirty="0" smtClean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）を踏み潰し、チューブから色とりどりの中身が飛び出した。再びひっくり返り、近くの同級生に（</a:t>
                      </a:r>
                      <a:r>
                        <a:rPr kumimoji="1" lang="ja-JP" altLang="en-US" sz="1100" b="0" dirty="0" smtClean="0">
                          <a:solidFill>
                            <a:srgbClr val="FF0000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カラフル</a:t>
                      </a:r>
                      <a:r>
                        <a:rPr kumimoji="1" lang="ja-JP" altLang="en-US" sz="1100" b="0" dirty="0" smtClean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）な滴が飛び散る。</a:t>
                      </a:r>
                      <a:endParaRPr kumimoji="1" lang="en-US" altLang="ja-JP" sz="1100" b="0" dirty="0" smtClean="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b="0" dirty="0" smtClean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・タクジは立ち尽くし、耳まで（</a:t>
                      </a:r>
                      <a:r>
                        <a:rPr kumimoji="1" lang="ja-JP" altLang="en-US" sz="1100" b="0" dirty="0" smtClean="0">
                          <a:solidFill>
                            <a:srgbClr val="FF0000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赤くなっていた</a:t>
                      </a:r>
                      <a:r>
                        <a:rPr kumimoji="1" lang="ja-JP" altLang="en-US" sz="1100" b="0" dirty="0" smtClean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）。</a:t>
                      </a:r>
                      <a:endParaRPr kumimoji="1" lang="en-US" altLang="ja-JP" sz="1100" b="0" dirty="0" smtClean="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b="0" dirty="0" smtClean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・「僕がロボットを作るとしたら、（</a:t>
                      </a:r>
                      <a:r>
                        <a:rPr kumimoji="1" lang="ja-JP" altLang="en-US" sz="1100" b="0" dirty="0" smtClean="0">
                          <a:solidFill>
                            <a:srgbClr val="FF0000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転ばない</a:t>
                      </a:r>
                      <a:r>
                        <a:rPr kumimoji="1" lang="ja-JP" altLang="en-US" sz="11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）ようにはするね</a:t>
                      </a:r>
                      <a:r>
                        <a:rPr kumimoji="1" lang="ja-JP" altLang="en-US" sz="1100" b="0" dirty="0" smtClean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。」</a:t>
                      </a:r>
                      <a:endParaRPr kumimoji="1" lang="en-US" altLang="ja-JP" sz="1100" b="0" dirty="0" smtClean="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vert="eaVert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  <a:spcAft>
                          <a:spcPts val="300"/>
                        </a:spcAft>
                      </a:pPr>
                      <a:r>
                        <a:rPr kumimoji="1" lang="ja-JP" altLang="en-US" sz="1100" b="0" dirty="0" smtClean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・会議中、タクジが美術の時間に（</a:t>
                      </a:r>
                      <a:r>
                        <a:rPr kumimoji="1" lang="ja-JP" altLang="en-US" sz="1100" b="0" dirty="0" smtClean="0">
                          <a:solidFill>
                            <a:srgbClr val="FF0000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転倒</a:t>
                      </a:r>
                      <a:r>
                        <a:rPr kumimoji="1" lang="ja-JP" altLang="en-US" sz="1100" b="0" dirty="0" smtClean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）した場面を思い出す。</a:t>
                      </a:r>
                      <a:endParaRPr kumimoji="1" lang="ja-JP" altLang="en-US" sz="1100" b="0" dirty="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vert="eaVert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  <a:spcAft>
                          <a:spcPts val="300"/>
                        </a:spcAft>
                      </a:pPr>
                      <a:r>
                        <a:rPr kumimoji="1" lang="ja-JP" altLang="en-US" sz="1100" b="0" dirty="0" smtClean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・「もし僕がヒューマノイドロボットを作るなら、人間の（</a:t>
                      </a:r>
                      <a:r>
                        <a:rPr kumimoji="1" lang="ja-JP" altLang="en-US" sz="1100" b="0" dirty="0" smtClean="0">
                          <a:solidFill>
                            <a:srgbClr val="FF0000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恥ずかしい気持ち</a:t>
                      </a:r>
                      <a:r>
                        <a:rPr kumimoji="1" lang="ja-JP" altLang="en-US" sz="1100" b="0" dirty="0" smtClean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）を理解できるようにする。」と宣言するように言った。</a:t>
                      </a:r>
                      <a:endParaRPr kumimoji="1" lang="en-US" altLang="ja-JP" sz="1100" b="0" dirty="0" smtClean="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vert="eaVert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  <a:spcAft>
                          <a:spcPts val="300"/>
                        </a:spcAft>
                      </a:pPr>
                      <a:r>
                        <a:rPr kumimoji="1" lang="ja-JP" altLang="en-US" sz="1100" b="0" dirty="0" smtClean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・「（</a:t>
                      </a:r>
                      <a:r>
                        <a:rPr kumimoji="1" lang="ja-JP" altLang="en-US" sz="1100" b="0" dirty="0" smtClean="0">
                          <a:solidFill>
                            <a:srgbClr val="FF0000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大勢の前で名前を呼ばれた</a:t>
                      </a:r>
                      <a:r>
                        <a:rPr kumimoji="1" lang="ja-JP" altLang="en-US" sz="1100" b="0" dirty="0" smtClean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）だけでも恥ずかしくなる。失敗したときだけではなく、（</a:t>
                      </a:r>
                      <a:r>
                        <a:rPr kumimoji="1" lang="ja-JP" altLang="en-US" sz="1100" b="0" dirty="0" smtClean="0">
                          <a:solidFill>
                            <a:srgbClr val="FF0000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目立った</a:t>
                      </a:r>
                      <a:r>
                        <a:rPr kumimoji="1" lang="ja-JP" altLang="en-US" sz="1100" b="0" dirty="0" smtClean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）だけでも恥をかく。」</a:t>
                      </a:r>
                      <a:endParaRPr kumimoji="1" lang="en-US" altLang="ja-JP" sz="1100" b="0" dirty="0" smtClean="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vert="eaVert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b="0" dirty="0" smtClean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・「（</a:t>
                      </a:r>
                      <a:r>
                        <a:rPr kumimoji="1" lang="ja-JP" altLang="en-US" sz="1100" b="0" dirty="0" smtClean="0">
                          <a:solidFill>
                            <a:srgbClr val="FF0000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恥ずかしい</a:t>
                      </a:r>
                      <a:r>
                        <a:rPr kumimoji="1" lang="ja-JP" altLang="en-US" sz="1100" b="0" dirty="0" smtClean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）気持ちなんて要らないじゃないか。そんな（</a:t>
                      </a:r>
                      <a:r>
                        <a:rPr kumimoji="1" lang="ja-JP" altLang="en-US" sz="1100" b="0" dirty="0" smtClean="0">
                          <a:solidFill>
                            <a:srgbClr val="FF0000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機能</a:t>
                      </a:r>
                      <a:r>
                        <a:rPr kumimoji="1" lang="ja-JP" altLang="en-US" sz="1100" b="0" dirty="0" smtClean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）があって、何の役に立つんだろう。」</a:t>
                      </a:r>
                      <a:endParaRPr kumimoji="1" lang="en-US" altLang="ja-JP" sz="1100" b="0" dirty="0" smtClean="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vert="eaVert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  <a:spcAft>
                          <a:spcPts val="300"/>
                        </a:spcAft>
                      </a:pPr>
                      <a:r>
                        <a:rPr kumimoji="1" lang="ja-JP" altLang="en-US" sz="1100" b="0" dirty="0" smtClean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・「僕が（</a:t>
                      </a:r>
                      <a:r>
                        <a:rPr kumimoji="1" lang="ja-JP" altLang="en-US" sz="1100" b="0" dirty="0" smtClean="0">
                          <a:solidFill>
                            <a:srgbClr val="FF0000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ヒューマノイドロボット</a:t>
                      </a:r>
                      <a:r>
                        <a:rPr kumimoji="1" lang="ja-JP" altLang="en-US" sz="1100" b="0" dirty="0" smtClean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）を作るとしたら、</a:t>
                      </a:r>
                      <a:r>
                        <a:rPr kumimoji="1" lang="en-US" altLang="ja-JP" sz="11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『</a:t>
                      </a:r>
                      <a:r>
                        <a:rPr kumimoji="1" lang="ja-JP" altLang="en-US" sz="11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飽きる</a:t>
                      </a:r>
                      <a:r>
                        <a:rPr kumimoji="1" lang="en-US" altLang="ja-JP" sz="11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』</a:t>
                      </a:r>
                      <a:r>
                        <a:rPr kumimoji="1" lang="ja-JP" altLang="en-US" sz="11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機能</a:t>
                      </a:r>
                      <a:r>
                        <a:rPr kumimoji="1" lang="ja-JP" altLang="en-US" sz="1100" b="0" dirty="0" smtClean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は付ける。」</a:t>
                      </a:r>
                      <a:endParaRPr kumimoji="1" lang="en-US" altLang="ja-JP" sz="1100" b="0" dirty="0" smtClean="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vert="eaVert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b="0" dirty="0" smtClean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・同級生＝（</a:t>
                      </a:r>
                      <a:r>
                        <a:rPr kumimoji="1" lang="ja-JP" altLang="en-US" sz="1100" b="0" dirty="0" smtClean="0">
                          <a:solidFill>
                            <a:srgbClr val="FF0000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タクジ</a:t>
                      </a:r>
                      <a:r>
                        <a:rPr kumimoji="1" lang="ja-JP" altLang="en-US" sz="1100" b="0" dirty="0" smtClean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）の顔と言葉が浮かぶ。</a:t>
                      </a:r>
                      <a:r>
                        <a:rPr kumimoji="1" lang="ja-JP" altLang="en-US" sz="11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六月十日に会おう。じゃあ、三十歳になったときに。</a:t>
                      </a:r>
                      <a:endParaRPr kumimoji="1" lang="ja-JP" altLang="en-US" sz="1100" b="0" dirty="0">
                        <a:solidFill>
                          <a:schemeClr val="tx1"/>
                        </a:solidFill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vert="eaVert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b="0" dirty="0" smtClean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・「人間は、（</a:t>
                      </a:r>
                      <a:r>
                        <a:rPr kumimoji="1" lang="ja-JP" altLang="en-US" sz="1100" b="0" dirty="0" smtClean="0">
                          <a:solidFill>
                            <a:srgbClr val="FF0000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恥ずかしい</a:t>
                      </a:r>
                      <a:r>
                        <a:rPr kumimoji="1" lang="ja-JP" altLang="en-US" sz="1100" b="0" dirty="0" smtClean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）と思うようにできていますから。」と口にしてはっとする。＝十数年前、同級生から聞いた言葉。</a:t>
                      </a:r>
                      <a:endParaRPr kumimoji="1" lang="en-US" altLang="ja-JP" sz="1100" b="0" dirty="0" smtClean="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vert="eaVert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300"/>
                        </a:spcAft>
                      </a:pPr>
                      <a:r>
                        <a:rPr kumimoji="1" lang="ja-JP" altLang="en-US" sz="1000" b="0" dirty="0" smtClean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本文の表現</a:t>
                      </a:r>
                      <a:endParaRPr kumimoji="1" lang="ja-JP" altLang="en-US" sz="1000" b="0" dirty="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vert="eaVert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grpSp>
        <p:nvGrpSpPr>
          <p:cNvPr id="59" name="グループ化 58"/>
          <p:cNvGrpSpPr/>
          <p:nvPr/>
        </p:nvGrpSpPr>
        <p:grpSpPr>
          <a:xfrm>
            <a:off x="8474315" y="188640"/>
            <a:ext cx="590860" cy="6576205"/>
            <a:chOff x="8430239" y="125606"/>
            <a:chExt cx="590860" cy="6576205"/>
          </a:xfrm>
        </p:grpSpPr>
        <p:pic>
          <p:nvPicPr>
            <p:cNvPr id="60" name="図 59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430239" y="125606"/>
              <a:ext cx="590860" cy="6576205"/>
            </a:xfrm>
            <a:prstGeom prst="rect">
              <a:avLst/>
            </a:prstGeom>
          </p:spPr>
        </p:pic>
        <p:sp>
          <p:nvSpPr>
            <p:cNvPr id="61" name="テキスト ボックス 60"/>
            <p:cNvSpPr txBox="1"/>
            <p:nvPr/>
          </p:nvSpPr>
          <p:spPr>
            <a:xfrm>
              <a:off x="8505590" y="241791"/>
              <a:ext cx="444609" cy="3489679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eaVert" wrap="square" rtlCol="0">
              <a:spAutoFit/>
            </a:bodyPr>
            <a:lstStyle/>
            <a:p>
              <a:r>
                <a:rPr lang="ja-JP" altLang="en-US" sz="1689" dirty="0">
                  <a:latin typeface="HGPｺﾞｼｯｸE" panose="020B0900000000000000" pitchFamily="50" charset="-128"/>
                  <a:ea typeface="HGPｺﾞｼｯｸE" panose="020B0900000000000000" pitchFamily="50" charset="-128"/>
                </a:rPr>
                <a:t>２年　ヒューマノイド</a:t>
              </a:r>
            </a:p>
          </p:txBody>
        </p:sp>
      </p:grpSp>
      <p:pic>
        <p:nvPicPr>
          <p:cNvPr id="68" name="図 6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90907" y="188640"/>
            <a:ext cx="740462" cy="363466"/>
          </a:xfrm>
          <a:prstGeom prst="rect">
            <a:avLst/>
          </a:prstGeom>
        </p:spPr>
      </p:pic>
      <p:sp>
        <p:nvSpPr>
          <p:cNvPr id="69" name="テキスト ボックス 68"/>
          <p:cNvSpPr txBox="1"/>
          <p:nvPr/>
        </p:nvSpPr>
        <p:spPr>
          <a:xfrm>
            <a:off x="7728431" y="620688"/>
            <a:ext cx="652871" cy="3312368"/>
          </a:xfrm>
          <a:prstGeom prst="rect">
            <a:avLst/>
          </a:prstGeom>
          <a:ln w="76200">
            <a:solidFill>
              <a:srgbClr val="FFC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eaVert" wrap="square" rtlCol="0">
            <a:spAutoFit/>
          </a:bodyPr>
          <a:lstStyle/>
          <a:p>
            <a:r>
              <a:rPr lang="ja-JP" altLang="en-US" sz="1014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・</a:t>
            </a:r>
            <a:r>
              <a:rPr lang="ja-JP" altLang="en-US" sz="1014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本文の七つの場面につい</a:t>
            </a:r>
            <a:r>
              <a:rPr lang="ja-JP" altLang="en-US" sz="1014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て</a:t>
            </a:r>
            <a:r>
              <a:rPr lang="ja-JP" altLang="en-US" sz="1014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、過去／</a:t>
            </a:r>
            <a:r>
              <a:rPr lang="ja-JP" altLang="en-US" sz="1014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現在のどちらの</a:t>
            </a:r>
            <a:r>
              <a:rPr lang="ja-JP" altLang="en-US" sz="1014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時制の話かを書き入れよう。</a:t>
            </a:r>
            <a:endParaRPr lang="en-US" altLang="ja-JP" sz="1014" dirty="0" smtClean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  <a:p>
            <a:r>
              <a:rPr lang="ja-JP" altLang="en-US" sz="1014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・また、（　）にあてはまる言葉を書き入れよう。</a:t>
            </a:r>
            <a:endParaRPr lang="ja-JP" altLang="en-US" sz="1014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71" name="角丸四角形 70"/>
          <p:cNvSpPr/>
          <p:nvPr/>
        </p:nvSpPr>
        <p:spPr>
          <a:xfrm>
            <a:off x="7734702" y="4005064"/>
            <a:ext cx="652871" cy="2678578"/>
          </a:xfrm>
          <a:prstGeom prst="roundRect">
            <a:avLst>
              <a:gd name="adj" fmla="val 11280"/>
            </a:avLst>
          </a:prstGeom>
          <a:solidFill>
            <a:srgbClr val="FFFF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rtlCol="0" anchor="ctr"/>
          <a:lstStyle/>
          <a:p>
            <a:r>
              <a:rPr lang="ja-JP" altLang="en-US" sz="1050" dirty="0" smtClean="0">
                <a:solidFill>
                  <a:schemeClr val="tx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過去（回想）と現在のどちらの場面なのか、また、伏線につながる本文の表現を整理しよう。</a:t>
            </a:r>
            <a:endParaRPr lang="ja-JP" altLang="en-US" sz="1050" dirty="0">
              <a:solidFill>
                <a:schemeClr val="tx1"/>
              </a:solidFill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0301469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2571</TotalTime>
  <Words>492</Words>
  <Application>Microsoft Office PowerPoint</Application>
  <PresentationFormat>画面に合わせる (4:3)</PresentationFormat>
  <Paragraphs>45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HGPｺﾞｼｯｸE</vt:lpstr>
      <vt:lpstr>HGPｺﾞｼｯｸM</vt:lpstr>
      <vt:lpstr>ＭＳ Ｐゴシック</vt:lpstr>
      <vt:lpstr>Arial</vt:lpstr>
      <vt:lpstr>Calibri</vt:lpstr>
      <vt:lpstr>Office ​​テーマ</vt:lpstr>
      <vt:lpstr>PowerPoint プレゼンテーション</vt:lpstr>
    </vt:vector>
  </TitlesOfParts>
  <Company>UNITCOM PC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Inoue</dc:creator>
  <cp:lastModifiedBy>oishi-m</cp:lastModifiedBy>
  <cp:revision>102</cp:revision>
  <cp:lastPrinted>2025-04-23T01:06:12Z</cp:lastPrinted>
  <dcterms:created xsi:type="dcterms:W3CDTF">2025-03-09T01:21:44Z</dcterms:created>
  <dcterms:modified xsi:type="dcterms:W3CDTF">2025-09-22T00:32:21Z</dcterms:modified>
</cp:coreProperties>
</file>