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FFFF00"/>
    <a:srgbClr val="D9F1FF"/>
    <a:srgbClr val="CCECFF"/>
    <a:srgbClr val="CCFFFF"/>
    <a:srgbClr val="0000C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96" autoAdjust="0"/>
  </p:normalViewPr>
  <p:slideViewPr>
    <p:cSldViewPr>
      <p:cViewPr varScale="1">
        <p:scale>
          <a:sx n="107" d="100"/>
          <a:sy n="107" d="100"/>
        </p:scale>
        <p:origin x="14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696"/>
            <a:ext cx="5388610" cy="4439447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69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30801"/>
              </p:ext>
            </p:extLst>
          </p:nvPr>
        </p:nvGraphicFramePr>
        <p:xfrm>
          <a:off x="107503" y="188640"/>
          <a:ext cx="7494401" cy="649500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09932"/>
                <a:gridCol w="839964"/>
                <a:gridCol w="380966"/>
                <a:gridCol w="808983"/>
                <a:gridCol w="419982"/>
                <a:gridCol w="402844"/>
                <a:gridCol w="512596"/>
                <a:gridCol w="655475"/>
                <a:gridCol w="561947"/>
                <a:gridCol w="527733"/>
                <a:gridCol w="491490"/>
                <a:gridCol w="282489"/>
              </a:tblGrid>
              <a:tr h="43838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4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b="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4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r>
                        <a:rPr kumimoji="1" lang="ja-JP" altLang="en-US" sz="14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14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時制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21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⑦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⑥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⑤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④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③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</a:t>
                      </a:r>
                      <a:endParaRPr kumimoji="1" lang="ja-JP" altLang="en-US" sz="105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0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場面</a:t>
                      </a:r>
                      <a:endParaRPr lang="ja-JP" altLang="en-US" sz="10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10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タクジ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僕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2534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・「このロボットは転んでも、自分で起き上がります。転ぶことはしかたがありません。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です。」という開発者の言葉に引っ掛かりを覚えた。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・開発者が「皆さん、友人が来てくれていました。」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と言って、（　　　　　　　）を呼んだ。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・（　　　　　　　　　　　　　）が僕に注目し、僕の顔は（　　　　）になっていたにちがいない。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こちらに手を振るヒューマノイドロボットは、この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をわかっている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ようには、とうてい見えなかった。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・駅に設置されたディスプレイ広告　</a:t>
                      </a:r>
                      <a:r>
                        <a:rPr kumimoji="1" lang="en-US" altLang="ja-JP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〔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＝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がはじける映像</a:t>
                      </a:r>
                      <a:r>
                        <a:rPr kumimoji="1" lang="en-US" altLang="ja-JP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〕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が目に入り、頭の中を小突かれたような気分になった。「僕」は自宅とは逆方向に行く列車に乗り込んだ。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・「二十歳がダメなら、じゃあ、三十歳になったときにしようか。」とタクジの声が聞こえてきたけれど、立ち止まらなかった。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・タクジが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を踏み潰し、チューブから色とりどりの中身が飛び出した。再びひっくり返り、近くの同級生に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な滴が飛び散る。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・タクジは立ち尽くし、耳まで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・「僕がロボットを作るとしたら、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ようにはするね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・会議中、タクジが美術の時間に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した場面を思い出す。</a:t>
                      </a:r>
                      <a:endParaRPr kumimoji="1" lang="ja-JP" altLang="en-US" sz="11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・「もし僕がヒューマノイドロボットを作るなら、人間の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を理解できるようにする。」と宣言するように言った。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だけでも恥ずかしくなる。失敗したときだけではなく、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だけでも恥をかく。」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気持ちなんて要らないじゃないか。</a:t>
                      </a:r>
                      <a:r>
                        <a:rPr kumimoji="1" lang="ja-JP" altLang="en-US" sz="1100" b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そんな</a:t>
                      </a:r>
                      <a:r>
                        <a:rPr kumimoji="1" lang="ja-JP" altLang="en-US" sz="1100" b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があって、何の役に立つんだろう。」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300"/>
                        </a:spcAft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・「僕が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を作るとしたら、</a:t>
                      </a:r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『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飽きる</a:t>
                      </a:r>
                      <a:r>
                        <a:rPr kumimoji="1" lang="en-US" altLang="ja-JP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』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機能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は付ける。」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・同級生＝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1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の顔と言葉が浮かぶ。</a:t>
                      </a: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六月十日に会おう。じゃあ、三十歳になったときに。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・「人間は、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）</a:t>
                      </a:r>
                      <a:r>
                        <a:rPr kumimoji="1" lang="ja-JP" altLang="en-US" sz="11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と思うようにできていますから。」と口にしてはっとする。＝十数年前、同級生から聞いた言葉。</a:t>
                      </a:r>
                      <a:endParaRPr kumimoji="1" lang="en-US" altLang="ja-JP" sz="1100" b="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kumimoji="1" lang="ja-JP" altLang="en-US" sz="10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本文の表現</a:t>
                      </a:r>
                      <a:endParaRPr kumimoji="1" lang="ja-JP" altLang="en-US" sz="1000" b="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59" name="グループ化 58"/>
          <p:cNvGrpSpPr/>
          <p:nvPr/>
        </p:nvGrpSpPr>
        <p:grpSpPr>
          <a:xfrm>
            <a:off x="8474315" y="188640"/>
            <a:ext cx="590860" cy="6576205"/>
            <a:chOff x="8430239" y="125606"/>
            <a:chExt cx="590860" cy="6576205"/>
          </a:xfrm>
        </p:grpSpPr>
        <p:pic>
          <p:nvPicPr>
            <p:cNvPr id="60" name="図 5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61" name="テキスト ボックス 6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２年　ヒューマノイド</a:t>
              </a:r>
            </a:p>
          </p:txBody>
        </p:sp>
      </p:grpSp>
      <p:pic>
        <p:nvPicPr>
          <p:cNvPr id="68" name="図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907" y="188640"/>
            <a:ext cx="740462" cy="363466"/>
          </a:xfrm>
          <a:prstGeom prst="rect">
            <a:avLst/>
          </a:prstGeom>
        </p:spPr>
      </p:pic>
      <p:sp>
        <p:nvSpPr>
          <p:cNvPr id="69" name="テキスト ボックス 68"/>
          <p:cNvSpPr txBox="1"/>
          <p:nvPr/>
        </p:nvSpPr>
        <p:spPr>
          <a:xfrm>
            <a:off x="7728431" y="620688"/>
            <a:ext cx="652871" cy="3312368"/>
          </a:xfrm>
          <a:prstGeom prst="rect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本文の七つの場面につい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て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、過去／</a:t>
            </a:r>
            <a:r>
              <a:rPr lang="ja-JP" altLang="en-US" sz="1014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現在のどちらの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時制の話かを書き入れよう。</a:t>
            </a:r>
            <a:endParaRPr lang="en-US" altLang="ja-JP" sz="1014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・また、（　）にあてはまる言葉を書き入れよう。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7734702" y="4005064"/>
            <a:ext cx="652871" cy="2678578"/>
          </a:xfrm>
          <a:prstGeom prst="roundRect">
            <a:avLst>
              <a:gd name="adj" fmla="val 11280"/>
            </a:avLst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過去（回想）と現在のどちらの場面なのか、また、伏線につながる本文の表現を整理しよう。</a:t>
            </a:r>
            <a:endParaRPr lang="ja-JP" altLang="en-US" sz="105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014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</TotalTime>
  <Words>184</Words>
  <Application>Microsoft Office PowerPoint</Application>
  <PresentationFormat>画面に合わせる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HGPｺﾞｼｯｸM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oishi-m</cp:lastModifiedBy>
  <cp:revision>103</cp:revision>
  <cp:lastPrinted>2025-04-23T01:06:12Z</cp:lastPrinted>
  <dcterms:created xsi:type="dcterms:W3CDTF">2025-03-09T01:21:44Z</dcterms:created>
  <dcterms:modified xsi:type="dcterms:W3CDTF">2025-09-22T00:36:08Z</dcterms:modified>
</cp:coreProperties>
</file>