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70" r:id="rId2"/>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Inoue" initials="I" lastIdx="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9900"/>
    <a:srgbClr val="FFFF00"/>
    <a:srgbClr val="D9F1FF"/>
    <a:srgbClr val="CCECFF"/>
    <a:srgbClr val="CCFFFF"/>
    <a:srgbClr val="0000CC"/>
    <a:srgbClr val="66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396" autoAdjust="0"/>
  </p:normalViewPr>
  <p:slideViewPr>
    <p:cSldViewPr>
      <p:cViewPr varScale="1">
        <p:scale>
          <a:sx n="107" d="100"/>
          <a:sy n="107" d="100"/>
        </p:scale>
        <p:origin x="1440"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2922"/>
          </a:xfrm>
          <a:prstGeom prst="rect">
            <a:avLst/>
          </a:prstGeom>
        </p:spPr>
        <p:txBody>
          <a:bodyPr vert="horz" lIns="90343" tIns="45171" rIns="90343" bIns="4517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2922"/>
          </a:xfrm>
          <a:prstGeom prst="rect">
            <a:avLst/>
          </a:prstGeom>
        </p:spPr>
        <p:txBody>
          <a:bodyPr vert="horz" lIns="90343" tIns="45171" rIns="90343" bIns="45171" rtlCol="0"/>
          <a:lstStyle>
            <a:lvl1pPr algn="r">
              <a:defRPr sz="1200"/>
            </a:lvl1pPr>
          </a:lstStyle>
          <a:p>
            <a:fld id="{254073C1-346E-4563-B54B-96A244517A27}" type="datetimeFigureOut">
              <a:rPr kumimoji="1" lang="ja-JP" altLang="en-US" smtClean="0"/>
              <a:t>2025/9/22</a:t>
            </a:fld>
            <a:endParaRPr kumimoji="1" lang="ja-JP" altLang="en-US"/>
          </a:p>
        </p:txBody>
      </p:sp>
      <p:sp>
        <p:nvSpPr>
          <p:cNvPr id="4" name="スライド イメージ プレースホルダー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0343" tIns="45171" rIns="90343" bIns="45171" rtlCol="0" anchor="ctr"/>
          <a:lstStyle/>
          <a:p>
            <a:endParaRPr lang="ja-JP" altLang="en-US"/>
          </a:p>
        </p:txBody>
      </p:sp>
      <p:sp>
        <p:nvSpPr>
          <p:cNvPr id="5" name="ノート プレースホルダー 4"/>
          <p:cNvSpPr>
            <a:spLocks noGrp="1"/>
          </p:cNvSpPr>
          <p:nvPr>
            <p:ph type="body" sz="quarter" idx="3"/>
          </p:nvPr>
        </p:nvSpPr>
        <p:spPr>
          <a:xfrm>
            <a:off x="673577" y="4686696"/>
            <a:ext cx="5388610" cy="4439447"/>
          </a:xfrm>
          <a:prstGeom prst="rect">
            <a:avLst/>
          </a:prstGeom>
        </p:spPr>
        <p:txBody>
          <a:bodyPr vert="horz" lIns="90343" tIns="45171" rIns="90343" bIns="45171"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817"/>
            <a:ext cx="2918831" cy="492921"/>
          </a:xfrm>
          <a:prstGeom prst="rect">
            <a:avLst/>
          </a:prstGeom>
        </p:spPr>
        <p:txBody>
          <a:bodyPr vert="horz" lIns="90343" tIns="45171" rIns="90343" bIns="4517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817"/>
            <a:ext cx="2918831" cy="492921"/>
          </a:xfrm>
          <a:prstGeom prst="rect">
            <a:avLst/>
          </a:prstGeom>
        </p:spPr>
        <p:txBody>
          <a:bodyPr vert="horz" lIns="90343" tIns="45171" rIns="90343" bIns="45171" rtlCol="0" anchor="b"/>
          <a:lstStyle>
            <a:lvl1pPr algn="r">
              <a:defRPr sz="1200"/>
            </a:lvl1pPr>
          </a:lstStyle>
          <a:p>
            <a:fld id="{CF9F32E2-C2E3-4278-8BE6-DC77BD934858}" type="slidenum">
              <a:rPr kumimoji="1" lang="ja-JP" altLang="en-US" smtClean="0"/>
              <a:t>‹#›</a:t>
            </a:fld>
            <a:endParaRPr kumimoji="1" lang="ja-JP" altLang="en-US"/>
          </a:p>
        </p:txBody>
      </p:sp>
    </p:spTree>
    <p:extLst>
      <p:ext uri="{BB962C8B-B14F-4D97-AF65-F5344CB8AC3E}">
        <p14:creationId xmlns:p14="http://schemas.microsoft.com/office/powerpoint/2010/main" val="391935524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F9F32E2-C2E3-4278-8BE6-DC77BD934858}" type="slidenum">
              <a:rPr kumimoji="1" lang="ja-JP" altLang="en-US" smtClean="0"/>
              <a:t>1</a:t>
            </a:fld>
            <a:endParaRPr kumimoji="1" lang="ja-JP" altLang="en-US"/>
          </a:p>
        </p:txBody>
      </p:sp>
    </p:spTree>
    <p:extLst>
      <p:ext uri="{BB962C8B-B14F-4D97-AF65-F5344CB8AC3E}">
        <p14:creationId xmlns:p14="http://schemas.microsoft.com/office/powerpoint/2010/main" val="27940657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657D73AC-C53B-4326-BDCA-4EE26D7C23BC}" type="datetimeFigureOut">
              <a:rPr kumimoji="1" lang="ja-JP" altLang="en-US" smtClean="0"/>
              <a:t>2025/9/22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1702399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57D73AC-C53B-4326-BDCA-4EE26D7C23BC}" type="datetimeFigureOut">
              <a:rPr kumimoji="1" lang="ja-JP" altLang="en-US" smtClean="0"/>
              <a:t>2025/9/22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29633131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57D73AC-C53B-4326-BDCA-4EE26D7C23BC}" type="datetimeFigureOut">
              <a:rPr kumimoji="1" lang="ja-JP" altLang="en-US" smtClean="0"/>
              <a:t>2025/9/22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70285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57D73AC-C53B-4326-BDCA-4EE26D7C23BC}" type="datetimeFigureOut">
              <a:rPr kumimoji="1" lang="ja-JP" altLang="en-US" smtClean="0"/>
              <a:t>2025/9/22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2506420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657D73AC-C53B-4326-BDCA-4EE26D7C23BC}" type="datetimeFigureOut">
              <a:rPr kumimoji="1" lang="ja-JP" altLang="en-US" smtClean="0"/>
              <a:t>2025/9/22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567728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657D73AC-C53B-4326-BDCA-4EE26D7C23BC}" type="datetimeFigureOut">
              <a:rPr kumimoji="1" lang="ja-JP" altLang="en-US" smtClean="0"/>
              <a:t>2025/9/22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2166753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657D73AC-C53B-4326-BDCA-4EE26D7C23BC}" type="datetimeFigureOut">
              <a:rPr kumimoji="1" lang="ja-JP" altLang="en-US" smtClean="0"/>
              <a:t>2025/9/22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1984666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657D73AC-C53B-4326-BDCA-4EE26D7C23BC}" type="datetimeFigureOut">
              <a:rPr kumimoji="1" lang="ja-JP" altLang="en-US" smtClean="0"/>
              <a:t>2025/9/22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2477277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57D73AC-C53B-4326-BDCA-4EE26D7C23BC}" type="datetimeFigureOut">
              <a:rPr kumimoji="1" lang="ja-JP" altLang="en-US" smtClean="0"/>
              <a:t>2025/9/22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1997096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57D73AC-C53B-4326-BDCA-4EE26D7C23BC}" type="datetimeFigureOut">
              <a:rPr kumimoji="1" lang="ja-JP" altLang="en-US" smtClean="0"/>
              <a:t>2025/9/22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2589315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57D73AC-C53B-4326-BDCA-4EE26D7C23BC}" type="datetimeFigureOut">
              <a:rPr kumimoji="1" lang="ja-JP" altLang="en-US" smtClean="0"/>
              <a:t>2025/9/22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3117106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7D73AC-C53B-4326-BDCA-4EE26D7C23BC}" type="datetimeFigureOut">
              <a:rPr kumimoji="1" lang="ja-JP" altLang="en-US" smtClean="0"/>
              <a:t>2025/9/22</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35676327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nvPr>
        </p:nvGraphicFramePr>
        <p:xfrm>
          <a:off x="2915816" y="182750"/>
          <a:ext cx="4680519" cy="6582093"/>
        </p:xfrm>
        <a:graphic>
          <a:graphicData uri="http://schemas.openxmlformats.org/drawingml/2006/table">
            <a:tbl>
              <a:tblPr firstRow="1" bandRow="1">
                <a:tableStyleId>{22838BEF-8BB2-4498-84A7-C5851F593DF1}</a:tableStyleId>
              </a:tblPr>
              <a:tblGrid>
                <a:gridCol w="2088232"/>
                <a:gridCol w="1940843"/>
                <a:gridCol w="651444"/>
              </a:tblGrid>
              <a:tr h="556897">
                <a:tc>
                  <a:txBody>
                    <a:bodyPr/>
                    <a:lstStyle/>
                    <a:p>
                      <a:pPr algn="ctr"/>
                      <a:r>
                        <a:rPr kumimoji="1" lang="ja-JP" altLang="en-US" sz="1000" b="0" dirty="0" smtClean="0">
                          <a:latin typeface="HGPｺﾞｼｯｸM" panose="020B0600000000000000" pitchFamily="50" charset="-128"/>
                          <a:ea typeface="HGPｺﾞｼｯｸM" panose="020B0600000000000000" pitchFamily="50" charset="-128"/>
                        </a:rPr>
                        <a:t>「僕」が</a:t>
                      </a:r>
                      <a:endParaRPr kumimoji="1" lang="en-US" altLang="ja-JP" sz="1000" b="0" dirty="0" smtClean="0">
                        <a:latin typeface="HGPｺﾞｼｯｸM" panose="020B0600000000000000" pitchFamily="50" charset="-128"/>
                        <a:ea typeface="HGPｺﾞｼｯｸM" panose="020B0600000000000000" pitchFamily="50" charset="-128"/>
                      </a:endParaRPr>
                    </a:p>
                    <a:p>
                      <a:pPr algn="ctr"/>
                      <a:r>
                        <a:rPr kumimoji="1" lang="ja-JP" altLang="en-US" sz="1000" b="0" dirty="0" smtClean="0">
                          <a:latin typeface="HGPｺﾞｼｯｸM" panose="020B0600000000000000" pitchFamily="50" charset="-128"/>
                          <a:ea typeface="HGPｺﾞｼｯｸM" panose="020B0600000000000000" pitchFamily="50" charset="-128"/>
                        </a:rPr>
                        <a:t>恥ずかしいと</a:t>
                      </a:r>
                      <a:endParaRPr kumimoji="1" lang="en-US" altLang="ja-JP" sz="1000" b="0" dirty="0" smtClean="0">
                        <a:latin typeface="HGPｺﾞｼｯｸM" panose="020B0600000000000000" pitchFamily="50" charset="-128"/>
                        <a:ea typeface="HGPｺﾞｼｯｸM" panose="020B0600000000000000" pitchFamily="50" charset="-128"/>
                      </a:endParaRPr>
                    </a:p>
                    <a:p>
                      <a:pPr algn="ctr"/>
                      <a:r>
                        <a:rPr kumimoji="1" lang="ja-JP" altLang="en-US" sz="1000" b="0" dirty="0" smtClean="0">
                          <a:latin typeface="HGPｺﾞｼｯｸM" panose="020B0600000000000000" pitchFamily="50" charset="-128"/>
                          <a:ea typeface="HGPｺﾞｼｯｸM" panose="020B0600000000000000" pitchFamily="50" charset="-128"/>
                        </a:rPr>
                        <a:t>感じること</a:t>
                      </a:r>
                      <a:endParaRPr kumimoji="1" lang="en-US" altLang="ja-JP" sz="1000" b="0" dirty="0" smtClean="0">
                        <a:latin typeface="HGPｺﾞｼｯｸM" panose="020B0600000000000000" pitchFamily="50" charset="-128"/>
                        <a:ea typeface="HGPｺﾞｼｯｸM" panose="020B06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000" b="0" dirty="0" smtClean="0">
                          <a:latin typeface="HGPｺﾞｼｯｸM" panose="020B0600000000000000" pitchFamily="50" charset="-128"/>
                          <a:ea typeface="HGPｺﾞｼｯｸM" panose="020B0600000000000000" pitchFamily="50" charset="-128"/>
                        </a:rPr>
                        <a:t>タクジの</a:t>
                      </a:r>
                      <a:endParaRPr kumimoji="1" lang="en-US" altLang="ja-JP" sz="1000" b="0" dirty="0" smtClean="0">
                        <a:latin typeface="HGPｺﾞｼｯｸM" panose="020B0600000000000000" pitchFamily="50" charset="-128"/>
                        <a:ea typeface="HGPｺﾞｼｯｸM" panose="020B0600000000000000" pitchFamily="50" charset="-128"/>
                      </a:endParaRPr>
                    </a:p>
                    <a:p>
                      <a:pPr algn="ctr"/>
                      <a:r>
                        <a:rPr kumimoji="1" lang="ja-JP" altLang="en-US" sz="1000" b="0" dirty="0" smtClean="0">
                          <a:latin typeface="HGPｺﾞｼｯｸM" panose="020B0600000000000000" pitchFamily="50" charset="-128"/>
                          <a:ea typeface="HGPｺﾞｼｯｸM" panose="020B0600000000000000" pitchFamily="50" charset="-128"/>
                        </a:rPr>
                        <a:t>ヒューマノイドロボット</a:t>
                      </a:r>
                      <a:endParaRPr kumimoji="1" lang="en-US" altLang="ja-JP" sz="1000" b="0" dirty="0" smtClean="0">
                        <a:latin typeface="HGPｺﾞｼｯｸM" panose="020B0600000000000000" pitchFamily="50" charset="-128"/>
                        <a:ea typeface="HGPｺﾞｼｯｸM" panose="020B06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endParaRPr kumimoji="1" lang="ja-JP" altLang="en-US" sz="1100" b="0" dirty="0">
                        <a:latin typeface="HGPｺﾞｼｯｸM" panose="020B0600000000000000" pitchFamily="50" charset="-128"/>
                        <a:ea typeface="HGPｺﾞｼｯｸM" panose="020B06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r h="20444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dirty="0" smtClean="0">
                          <a:solidFill>
                            <a:srgbClr val="FF0000"/>
                          </a:solidFill>
                          <a:latin typeface="HGPｺﾞｼｯｸM" panose="020B0600000000000000" pitchFamily="50" charset="-128"/>
                          <a:ea typeface="HGPｺﾞｼｯｸM" panose="020B0600000000000000" pitchFamily="50" charset="-128"/>
                        </a:rPr>
                        <a:t>・大勢の前で名前を呼ばれただけでも恥ずかしくなるし、目立っただけでも恥をかく、と考えている。</a:t>
                      </a:r>
                    </a:p>
                    <a:p>
                      <a:endParaRPr kumimoji="1" lang="ja-JP" altLang="en-US" sz="1300" b="0" dirty="0">
                        <a:latin typeface="HGPｺﾞｼｯｸM" panose="020B0600000000000000" pitchFamily="50" charset="-128"/>
                        <a:ea typeface="HGPｺﾞｼｯｸM" panose="020B0600000000000000" pitchFamily="50" charset="-128"/>
                      </a:endParaRPr>
                    </a:p>
                  </a:txBody>
                  <a:tcPr vert="ea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300" b="0" dirty="0" smtClean="0">
                          <a:solidFill>
                            <a:srgbClr val="FF0000"/>
                          </a:solidFill>
                          <a:latin typeface="HGPｺﾞｼｯｸM" panose="020B0600000000000000" pitchFamily="50" charset="-128"/>
                          <a:ea typeface="HGPｺﾞｼｯｸM" panose="020B0600000000000000" pitchFamily="50" charset="-128"/>
                        </a:rPr>
                        <a:t>・タクジは、人間の恥ずかしい気持ちを理解できるヒューマノイドロボットを作る、と宣言。</a:t>
                      </a:r>
                      <a:endParaRPr kumimoji="1" lang="en-US" altLang="ja-JP" sz="1300" b="0" dirty="0" smtClean="0">
                        <a:solidFill>
                          <a:srgbClr val="FF0000"/>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300" b="1" dirty="0" smtClean="0">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dirty="0" smtClean="0">
                          <a:solidFill>
                            <a:srgbClr val="FF0000"/>
                          </a:solidFill>
                          <a:latin typeface="HGPｺﾞｼｯｸM" panose="020B0600000000000000" pitchFamily="50" charset="-128"/>
                          <a:ea typeface="HGPｺﾞｼｯｸM" panose="020B0600000000000000" pitchFamily="50" charset="-128"/>
                        </a:rPr>
                        <a:t>・タクジは、ロボットを作るとしたら転ばないようにはする、と言う。</a:t>
                      </a:r>
                      <a:endParaRPr kumimoji="1" lang="en-US" altLang="ja-JP" sz="1300" b="0" dirty="0" smtClean="0">
                        <a:solidFill>
                          <a:srgbClr val="FF0000"/>
                        </a:solidFill>
                        <a:latin typeface="HGPｺﾞｼｯｸM" panose="020B0600000000000000" pitchFamily="50" charset="-128"/>
                        <a:ea typeface="HGPｺﾞｼｯｸM" panose="020B0600000000000000" pitchFamily="50" charset="-128"/>
                      </a:endParaRPr>
                    </a:p>
                    <a:p>
                      <a:endParaRPr kumimoji="1" lang="en-US" altLang="ja-JP" sz="1300" b="0" dirty="0" smtClean="0">
                        <a:solidFill>
                          <a:srgbClr val="FF0000"/>
                        </a:solidFill>
                        <a:latin typeface="HGPｺﾞｼｯｸM" panose="020B0600000000000000" pitchFamily="50" charset="-128"/>
                        <a:ea typeface="HGPｺﾞｼｯｸM" panose="020B0600000000000000" pitchFamily="50" charset="-128"/>
                      </a:endParaRPr>
                    </a:p>
                    <a:p>
                      <a:endParaRPr kumimoji="1" lang="en-US" altLang="ja-JP" sz="1300" b="0" dirty="0" smtClean="0">
                        <a:solidFill>
                          <a:srgbClr val="FF0000"/>
                        </a:solidFill>
                        <a:latin typeface="HGPｺﾞｼｯｸM" panose="020B0600000000000000" pitchFamily="50" charset="-128"/>
                        <a:ea typeface="HGPｺﾞｼｯｸM" panose="020B0600000000000000" pitchFamily="50" charset="-128"/>
                      </a:endParaRPr>
                    </a:p>
                    <a:p>
                      <a:endParaRPr kumimoji="1" lang="en-US" altLang="ja-JP" sz="1300" b="0" dirty="0" smtClean="0">
                        <a:solidFill>
                          <a:srgbClr val="FF0000"/>
                        </a:solidFill>
                        <a:latin typeface="HGPｺﾞｼｯｸM" panose="020B0600000000000000" pitchFamily="50" charset="-128"/>
                        <a:ea typeface="HGPｺﾞｼｯｸM" panose="020B0600000000000000" pitchFamily="50" charset="-128"/>
                      </a:endParaRPr>
                    </a:p>
                    <a:p>
                      <a:endParaRPr kumimoji="1" lang="en-US" altLang="ja-JP" sz="1300" b="0" dirty="0" smtClean="0">
                        <a:solidFill>
                          <a:srgbClr val="FF0000"/>
                        </a:solidFill>
                        <a:latin typeface="HGPｺﾞｼｯｸM" panose="020B0600000000000000" pitchFamily="50" charset="-128"/>
                        <a:ea typeface="HGPｺﾞｼｯｸM" panose="020B0600000000000000" pitchFamily="50" charset="-128"/>
                      </a:endParaRPr>
                    </a:p>
                    <a:p>
                      <a:endParaRPr kumimoji="1" lang="en-US" altLang="ja-JP" sz="1300" b="0" dirty="0" smtClean="0">
                        <a:solidFill>
                          <a:srgbClr val="FF0000"/>
                        </a:solidFill>
                        <a:latin typeface="HGPｺﾞｼｯｸM" panose="020B0600000000000000" pitchFamily="50" charset="-128"/>
                        <a:ea typeface="HGPｺﾞｼｯｸM" panose="020B0600000000000000" pitchFamily="50" charset="-128"/>
                      </a:endParaRPr>
                    </a:p>
                    <a:p>
                      <a:endParaRPr kumimoji="1" lang="en-US" altLang="ja-JP" sz="1300" b="0" dirty="0" smtClean="0">
                        <a:solidFill>
                          <a:srgbClr val="FF0000"/>
                        </a:solidFill>
                        <a:latin typeface="HGPｺﾞｼｯｸM" panose="020B0600000000000000" pitchFamily="50" charset="-128"/>
                        <a:ea typeface="HGPｺﾞｼｯｸM" panose="020B0600000000000000" pitchFamily="50" charset="-128"/>
                      </a:endParaRPr>
                    </a:p>
                    <a:p>
                      <a:endParaRPr kumimoji="1" lang="en-US" altLang="ja-JP" sz="1300" b="0" dirty="0" smtClean="0">
                        <a:solidFill>
                          <a:srgbClr val="FF0000"/>
                        </a:solidFill>
                        <a:latin typeface="HGPｺﾞｼｯｸM" panose="020B0600000000000000" pitchFamily="50" charset="-128"/>
                        <a:ea typeface="HGPｺﾞｼｯｸM" panose="020B0600000000000000" pitchFamily="50" charset="-128"/>
                      </a:endParaRPr>
                    </a:p>
                    <a:p>
                      <a:endParaRPr kumimoji="1" lang="en-US" altLang="ja-JP" sz="1300" b="0" dirty="0" smtClean="0">
                        <a:solidFill>
                          <a:srgbClr val="FF0000"/>
                        </a:solidFill>
                        <a:latin typeface="HGPｺﾞｼｯｸM" panose="020B0600000000000000" pitchFamily="50" charset="-128"/>
                        <a:ea typeface="HGPｺﾞｼｯｸM" panose="020B0600000000000000" pitchFamily="50" charset="-128"/>
                      </a:endParaRPr>
                    </a:p>
                    <a:p>
                      <a:endParaRPr kumimoji="1" lang="ja-JP" altLang="en-US" sz="1300" b="0" dirty="0" smtClean="0">
                        <a:solidFill>
                          <a:srgbClr val="FF0000"/>
                        </a:solidFill>
                        <a:latin typeface="HGPｺﾞｼｯｸM" panose="020B0600000000000000" pitchFamily="50" charset="-128"/>
                        <a:ea typeface="HGPｺﾞｼｯｸM" panose="020B0600000000000000" pitchFamily="50" charset="-128"/>
                      </a:endParaRPr>
                    </a:p>
                    <a:p>
                      <a:endParaRPr kumimoji="1" lang="ja-JP" altLang="en-US" sz="1300" b="0" dirty="0">
                        <a:latin typeface="HGPｺﾞｼｯｸM" panose="020B0600000000000000" pitchFamily="50" charset="-128"/>
                        <a:ea typeface="HGPｺﾞｼｯｸM" panose="020B0600000000000000" pitchFamily="50" charset="-128"/>
                      </a:endParaRPr>
                    </a:p>
                  </a:txBody>
                  <a:tcPr vert="ea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0" dirty="0" smtClean="0">
                          <a:latin typeface="HGPｺﾞｼｯｸM" panose="020B0600000000000000" pitchFamily="50" charset="-128"/>
                          <a:ea typeface="HGPｺﾞｼｯｸM" panose="020B0600000000000000" pitchFamily="50" charset="-128"/>
                        </a:rPr>
                        <a:t>過去の場面</a:t>
                      </a:r>
                      <a:endParaRPr kumimoji="1" lang="ja-JP" altLang="en-US" sz="1100" b="0" dirty="0">
                        <a:latin typeface="HGPｺﾞｼｯｸM" panose="020B0600000000000000" pitchFamily="50" charset="-128"/>
                        <a:ea typeface="HGPｺﾞｼｯｸM" panose="020B0600000000000000"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r h="1936346">
                <a:tc>
                  <a:txBody>
                    <a:bodyPr/>
                    <a:lstStyle/>
                    <a:p>
                      <a:pPr marL="0" marR="0" indent="0" algn="l" defTabSz="914400" rtl="0" eaLnBrk="1" fontAlgn="auto" latinLnBrk="0" hangingPunct="1">
                        <a:lnSpc>
                          <a:spcPct val="100000"/>
                        </a:lnSpc>
                        <a:spcBef>
                          <a:spcPts val="0"/>
                        </a:spcBef>
                        <a:spcAft>
                          <a:spcPts val="300"/>
                        </a:spcAft>
                        <a:buClrTx/>
                        <a:buSzTx/>
                        <a:buFontTx/>
                        <a:buNone/>
                        <a:tabLst/>
                        <a:defRPr/>
                      </a:pPr>
                      <a:r>
                        <a:rPr kumimoji="1" lang="ja-JP" altLang="en-US" sz="1300" b="0" dirty="0" smtClean="0">
                          <a:solidFill>
                            <a:srgbClr val="FF0000"/>
                          </a:solidFill>
                          <a:latin typeface="HGPｺﾞｼｯｸM" panose="020B0600000000000000" pitchFamily="50" charset="-128"/>
                          <a:ea typeface="HGPｺﾞｼｯｸM" panose="020B0600000000000000" pitchFamily="50" charset="-128"/>
                        </a:rPr>
                        <a:t>・大勢の観客席にいる人たちの前で名前を呼ばれ、注目されたことで顔が真っ赤になった。</a:t>
                      </a:r>
                      <a:endParaRPr kumimoji="1" lang="en-US" altLang="ja-JP" sz="1300" b="0" dirty="0" smtClean="0">
                        <a:solidFill>
                          <a:srgbClr val="FF0000"/>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ts val="1200"/>
                        </a:lnSpc>
                        <a:spcBef>
                          <a:spcPts val="0"/>
                        </a:spcBef>
                        <a:spcAft>
                          <a:spcPts val="300"/>
                        </a:spcAft>
                        <a:buClrTx/>
                        <a:buSzTx/>
                        <a:buFontTx/>
                        <a:buNone/>
                        <a:tabLst/>
                        <a:defRPr/>
                      </a:pPr>
                      <a:endParaRPr lang="ja-JP" altLang="en-US" sz="1300" dirty="0">
                        <a:latin typeface="HGPｺﾞｼｯｸM" panose="020B0600000000000000" pitchFamily="50" charset="-128"/>
                        <a:ea typeface="HGPｺﾞｼｯｸM" panose="020B0600000000000000" pitchFamily="50" charset="-128"/>
                      </a:endParaRPr>
                    </a:p>
                  </a:txBody>
                  <a:tcPr vert="ea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smtClean="0">
                          <a:ln>
                            <a:noFill/>
                          </a:ln>
                          <a:solidFill>
                            <a:srgbClr val="FF0000"/>
                          </a:solidFill>
                          <a:effectLst/>
                          <a:uLnTx/>
                          <a:uFillTx/>
                          <a:latin typeface="HGPｺﾞｼｯｸM" panose="020B0600000000000000" pitchFamily="50" charset="-128"/>
                          <a:ea typeface="HGPｺﾞｼｯｸM" panose="020B0600000000000000" pitchFamily="50" charset="-128"/>
                          <a:cs typeface="+mn-cs"/>
                        </a:rPr>
                        <a:t>・ヒューマノイドロボットは、恥ずかしさをわかっているようには見えなかった。</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300" b="1"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dirty="0" smtClean="0">
                          <a:solidFill>
                            <a:srgbClr val="FF0000"/>
                          </a:solidFill>
                          <a:latin typeface="HGPｺﾞｼｯｸM" panose="020B0600000000000000" pitchFamily="50" charset="-128"/>
                          <a:ea typeface="HGPｺﾞｼｯｸM" panose="020B0600000000000000" pitchFamily="50" charset="-128"/>
                        </a:rPr>
                        <a:t>・ロボットは転ぶが、自分で起き上がることができる。タクジは、大事なのは、起き上がることだと考えている。</a:t>
                      </a:r>
                      <a:endParaRPr kumimoji="1" lang="ja-JP" altLang="en-US" sz="1300" b="0" dirty="0">
                        <a:solidFill>
                          <a:srgbClr val="FF0000"/>
                        </a:solidFill>
                        <a:latin typeface="HGPｺﾞｼｯｸM" panose="020B0600000000000000" pitchFamily="50" charset="-128"/>
                        <a:ea typeface="HGPｺﾞｼｯｸM" panose="020B0600000000000000" pitchFamily="50" charset="-128"/>
                      </a:endParaRPr>
                    </a:p>
                  </a:txBody>
                  <a:tcPr vert="ea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b="0" dirty="0" smtClean="0">
                          <a:latin typeface="HGPｺﾞｼｯｸM" panose="020B0600000000000000" pitchFamily="50" charset="-128"/>
                          <a:ea typeface="HGPｺﾞｼｯｸM" panose="020B0600000000000000" pitchFamily="50" charset="-128"/>
                        </a:rPr>
                        <a:t>現在の場面</a:t>
                      </a:r>
                      <a:endParaRPr kumimoji="1" lang="ja-JP" altLang="en-US" sz="1050" b="0" dirty="0">
                        <a:latin typeface="HGPｺﾞｼｯｸM" panose="020B0600000000000000" pitchFamily="50" charset="-128"/>
                        <a:ea typeface="HGPｺﾞｼｯｸM" panose="020B0600000000000000"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r h="2044425">
                <a:tc>
                  <a:txBody>
                    <a:bodyPr/>
                    <a:lstStyle/>
                    <a:p>
                      <a:r>
                        <a:rPr kumimoji="1" lang="ja-JP" altLang="en-US" sz="1300" b="0" dirty="0" smtClean="0">
                          <a:solidFill>
                            <a:srgbClr val="FF0000"/>
                          </a:solidFill>
                          <a:latin typeface="HGPｺﾞｼｯｸM" panose="020B0600000000000000" pitchFamily="50" charset="-128"/>
                          <a:ea typeface="HGPｺﾞｼｯｸM" panose="020B0600000000000000" pitchFamily="50" charset="-128"/>
                        </a:rPr>
                        <a:t>「僕」が恥ずかしいと感じることは過去と現在で変わっていない。タクジは過去の場面で「僕」が恥ずかしいと話したことをそのままやっている。</a:t>
                      </a:r>
                      <a:endParaRPr kumimoji="1" lang="ja-JP" altLang="en-US" sz="1300" b="0" dirty="0">
                        <a:solidFill>
                          <a:srgbClr val="FF0000"/>
                        </a:solidFill>
                        <a:latin typeface="HGPｺﾞｼｯｸM" panose="020B0600000000000000" pitchFamily="50" charset="-128"/>
                        <a:ea typeface="HGPｺﾞｼｯｸM" panose="020B0600000000000000" pitchFamily="50" charset="-128"/>
                      </a:endParaRPr>
                    </a:p>
                  </a:txBody>
                  <a:tcPr vert="ea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dirty="0" smtClean="0">
                          <a:solidFill>
                            <a:srgbClr val="FF0000"/>
                          </a:solidFill>
                          <a:latin typeface="HGPｺﾞｼｯｸM" panose="020B0600000000000000" pitchFamily="50" charset="-128"/>
                          <a:ea typeface="HGPｺﾞｼｯｸM" panose="020B0600000000000000" pitchFamily="50" charset="-128"/>
                        </a:rPr>
                        <a:t>タクジは「恥ずかしい気持ちを理解できる」「転ばない」ヒューマノイドロボットを作ると言っていた。しかし、現在の場面で作られたロボットはどちらの機能もないロボットである。</a:t>
                      </a:r>
                      <a:endParaRPr kumimoji="1" lang="ja-JP" altLang="en-US" sz="1300" b="0" dirty="0">
                        <a:solidFill>
                          <a:srgbClr val="FF0000"/>
                        </a:solidFill>
                        <a:latin typeface="HGPｺﾞｼｯｸM" panose="020B0600000000000000" pitchFamily="50" charset="-128"/>
                        <a:ea typeface="HGPｺﾞｼｯｸM" panose="020B0600000000000000" pitchFamily="50" charset="-128"/>
                      </a:endParaRPr>
                    </a:p>
                  </a:txBody>
                  <a:tcPr vert="ea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b="0" dirty="0" smtClean="0">
                          <a:latin typeface="HGPｺﾞｼｯｸM" panose="020B0600000000000000" pitchFamily="50" charset="-128"/>
                          <a:ea typeface="HGPｺﾞｼｯｸM" panose="020B0600000000000000" pitchFamily="50" charset="-128"/>
                        </a:rPr>
                        <a:t>過去と現在で変化したところ／</a:t>
                      </a:r>
                      <a:endParaRPr kumimoji="1" lang="en-US" altLang="ja-JP" sz="1050" b="0" dirty="0" smtClean="0">
                        <a:latin typeface="HGPｺﾞｼｯｸM" panose="020B0600000000000000" pitchFamily="50" charset="-128"/>
                        <a:ea typeface="HGPｺﾞｼｯｸM" panose="020B0600000000000000" pitchFamily="50" charset="-128"/>
                      </a:endParaRPr>
                    </a:p>
                    <a:p>
                      <a:pPr algn="ctr"/>
                      <a:r>
                        <a:rPr kumimoji="1" lang="ja-JP" altLang="en-US" sz="1050" b="0" dirty="0" smtClean="0">
                          <a:latin typeface="HGPｺﾞｼｯｸM" panose="020B0600000000000000" pitchFamily="50" charset="-128"/>
                          <a:ea typeface="HGPｺﾞｼｯｸM" panose="020B0600000000000000" pitchFamily="50" charset="-128"/>
                        </a:rPr>
                        <a:t>　　　　　共通するところ</a:t>
                      </a:r>
                      <a:endParaRPr kumimoji="1" lang="ja-JP" altLang="en-US" sz="1050" b="0" dirty="0">
                        <a:latin typeface="HGPｺﾞｼｯｸM" panose="020B0600000000000000" pitchFamily="50" charset="-128"/>
                        <a:ea typeface="HGPｺﾞｼｯｸM" panose="020B0600000000000000"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bl>
          </a:graphicData>
        </a:graphic>
      </p:graphicFrame>
      <p:grpSp>
        <p:nvGrpSpPr>
          <p:cNvPr id="11" name="グループ化 10"/>
          <p:cNvGrpSpPr/>
          <p:nvPr/>
        </p:nvGrpSpPr>
        <p:grpSpPr>
          <a:xfrm>
            <a:off x="8474315" y="188640"/>
            <a:ext cx="590860" cy="6576205"/>
            <a:chOff x="8430239" y="125606"/>
            <a:chExt cx="590860" cy="6576205"/>
          </a:xfrm>
        </p:grpSpPr>
        <p:pic>
          <p:nvPicPr>
            <p:cNvPr id="12" name="図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30239" y="125606"/>
              <a:ext cx="590860" cy="6576205"/>
            </a:xfrm>
            <a:prstGeom prst="rect">
              <a:avLst/>
            </a:prstGeom>
          </p:spPr>
        </p:pic>
        <p:sp>
          <p:nvSpPr>
            <p:cNvPr id="13" name="テキスト ボックス 12"/>
            <p:cNvSpPr txBox="1"/>
            <p:nvPr/>
          </p:nvSpPr>
          <p:spPr>
            <a:xfrm>
              <a:off x="8505590" y="241791"/>
              <a:ext cx="444609" cy="34896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wrap="square" rtlCol="0">
              <a:spAutoFit/>
            </a:bodyPr>
            <a:lstStyle/>
            <a:p>
              <a:r>
                <a:rPr lang="ja-JP" altLang="en-US" sz="1689" dirty="0">
                  <a:latin typeface="HGPｺﾞｼｯｸE" panose="020B0900000000000000" pitchFamily="50" charset="-128"/>
                  <a:ea typeface="HGPｺﾞｼｯｸE" panose="020B0900000000000000" pitchFamily="50" charset="-128"/>
                </a:rPr>
                <a:t>２年　ヒューマノイド</a:t>
              </a:r>
            </a:p>
          </p:txBody>
        </p:sp>
      </p:grpSp>
      <p:pic>
        <p:nvPicPr>
          <p:cNvPr id="14" name="図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60000">
            <a:off x="7737402" y="189004"/>
            <a:ext cx="720000" cy="353420"/>
          </a:xfrm>
          <a:prstGeom prst="rect">
            <a:avLst/>
          </a:prstGeom>
        </p:spPr>
      </p:pic>
      <p:sp>
        <p:nvSpPr>
          <p:cNvPr id="15" name="テキスト ボックス 14"/>
          <p:cNvSpPr txBox="1"/>
          <p:nvPr/>
        </p:nvSpPr>
        <p:spPr>
          <a:xfrm>
            <a:off x="7757539" y="620688"/>
            <a:ext cx="652871" cy="2801325"/>
          </a:xfrm>
          <a:prstGeom prst="rect">
            <a:avLst/>
          </a:prstGeom>
          <a:ln w="76200">
            <a:solidFill>
              <a:schemeClr val="accent6">
                <a:lumMod val="75000"/>
              </a:schemeClr>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14" dirty="0" smtClean="0">
                <a:latin typeface="HGPｺﾞｼｯｸM" panose="020B0600000000000000" pitchFamily="50" charset="-128"/>
                <a:ea typeface="HGPｺﾞｼｯｸM" panose="020B0600000000000000" pitchFamily="50" charset="-128"/>
              </a:rPr>
              <a:t>過去（回想）と現在の場面を比較し、過去と現在で変化したところ（あるいは共通するところ）を簡潔にまとめて書き入れ、伏線を</a:t>
            </a:r>
            <a:r>
              <a:rPr lang="ja-JP" altLang="en-US" sz="1014" dirty="0">
                <a:latin typeface="HGPｺﾞｼｯｸM" panose="020B0600000000000000" pitchFamily="50" charset="-128"/>
                <a:ea typeface="HGPｺﾞｼｯｸM" panose="020B0600000000000000" pitchFamily="50" charset="-128"/>
              </a:rPr>
              <a:t>捉えよう</a:t>
            </a:r>
            <a:r>
              <a:rPr lang="ja-JP" altLang="en-US" sz="1014" dirty="0" smtClean="0">
                <a:latin typeface="HGPｺﾞｼｯｸM" panose="020B0600000000000000" pitchFamily="50" charset="-128"/>
                <a:ea typeface="HGPｺﾞｼｯｸM" panose="020B0600000000000000" pitchFamily="50" charset="-128"/>
              </a:rPr>
              <a:t>。</a:t>
            </a:r>
            <a:endParaRPr lang="ja-JP" altLang="en-US" sz="1014" dirty="0">
              <a:latin typeface="HGPｺﾞｼｯｸM" panose="020B0600000000000000" pitchFamily="50" charset="-128"/>
              <a:ea typeface="HGPｺﾞｼｯｸM" panose="020B0600000000000000" pitchFamily="50" charset="-128"/>
            </a:endParaRPr>
          </a:p>
        </p:txBody>
      </p:sp>
      <p:sp>
        <p:nvSpPr>
          <p:cNvPr id="16" name="角丸四角形 15"/>
          <p:cNvSpPr/>
          <p:nvPr/>
        </p:nvSpPr>
        <p:spPr>
          <a:xfrm>
            <a:off x="7740352" y="3494021"/>
            <a:ext cx="652871" cy="3270823"/>
          </a:xfrm>
          <a:prstGeom prst="roundRect">
            <a:avLst>
              <a:gd name="adj" fmla="val 11280"/>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r>
              <a:rPr lang="ja-JP" altLang="en-US" sz="1050" dirty="0" smtClean="0">
                <a:solidFill>
                  <a:schemeClr val="tx1"/>
                </a:solidFill>
                <a:latin typeface="HGPｺﾞｼｯｸM" panose="020B0600000000000000" pitchFamily="50" charset="-128"/>
                <a:ea typeface="HGPｺﾞｼｯｸM" panose="020B0600000000000000" pitchFamily="50" charset="-128"/>
              </a:rPr>
              <a:t>過去と現在の結びつき、伏線を</a:t>
            </a:r>
            <a:r>
              <a:rPr lang="ja-JP" altLang="en-US" sz="1050" dirty="0">
                <a:solidFill>
                  <a:schemeClr val="tx1"/>
                </a:solidFill>
                <a:latin typeface="HGPｺﾞｼｯｸM" panose="020B0600000000000000" pitchFamily="50" charset="-128"/>
                <a:ea typeface="HGPｺﾞｼｯｸM" panose="020B0600000000000000" pitchFamily="50" charset="-128"/>
              </a:rPr>
              <a:t>読み取ることで、話の核心を</a:t>
            </a:r>
            <a:r>
              <a:rPr lang="ja-JP" altLang="en-US" sz="1050" dirty="0" smtClean="0">
                <a:solidFill>
                  <a:schemeClr val="tx1"/>
                </a:solidFill>
                <a:latin typeface="HGPｺﾞｼｯｸM" panose="020B0600000000000000" pitchFamily="50" charset="-128"/>
                <a:ea typeface="HGPｺﾞｼｯｸM" panose="020B0600000000000000" pitchFamily="50" charset="-128"/>
              </a:rPr>
              <a:t>捉えやすく</a:t>
            </a:r>
            <a:r>
              <a:rPr lang="ja-JP" altLang="en-US" sz="1050" dirty="0">
                <a:solidFill>
                  <a:schemeClr val="tx1"/>
                </a:solidFill>
                <a:latin typeface="HGPｺﾞｼｯｸM" panose="020B0600000000000000" pitchFamily="50" charset="-128"/>
                <a:ea typeface="HGPｺﾞｼｯｸM" panose="020B0600000000000000" pitchFamily="50" charset="-128"/>
              </a:rPr>
              <a:t>なったり、主人公への共感が高まったりします</a:t>
            </a:r>
            <a:r>
              <a:rPr lang="ja-JP" altLang="en-US" sz="1050" dirty="0" smtClean="0">
                <a:solidFill>
                  <a:schemeClr val="tx1"/>
                </a:solidFill>
                <a:latin typeface="HGPｺﾞｼｯｸM" panose="020B0600000000000000" pitchFamily="50" charset="-128"/>
                <a:ea typeface="HGPｺﾞｼｯｸM" panose="020B0600000000000000" pitchFamily="50" charset="-128"/>
              </a:rPr>
              <a:t>。こうした読み方</a:t>
            </a:r>
            <a:r>
              <a:rPr lang="ja-JP" altLang="en-US" sz="1050" dirty="0">
                <a:solidFill>
                  <a:schemeClr val="tx1"/>
                </a:solidFill>
                <a:latin typeface="HGPｺﾞｼｯｸM" panose="020B0600000000000000" pitchFamily="50" charset="-128"/>
                <a:ea typeface="HGPｺﾞｼｯｸM" panose="020B0600000000000000" pitchFamily="50" charset="-128"/>
              </a:rPr>
              <a:t>を身</a:t>
            </a:r>
            <a:r>
              <a:rPr lang="ja-JP" altLang="en-US" sz="1050" dirty="0" smtClean="0">
                <a:solidFill>
                  <a:schemeClr val="tx1"/>
                </a:solidFill>
                <a:latin typeface="HGPｺﾞｼｯｸM" panose="020B0600000000000000" pitchFamily="50" charset="-128"/>
                <a:ea typeface="HGPｺﾞｼｯｸM" panose="020B0600000000000000" pitchFamily="50" charset="-128"/>
              </a:rPr>
              <a:t>につけて、作品を楽しもう。</a:t>
            </a:r>
            <a:endParaRPr lang="ja-JP" altLang="en-US" sz="1050" dirty="0">
              <a:solidFill>
                <a:schemeClr val="tx1"/>
              </a:solidFill>
              <a:latin typeface="HGPｺﾞｼｯｸM" panose="020B0600000000000000" pitchFamily="50" charset="-128"/>
              <a:ea typeface="HGPｺﾞｼｯｸM" panose="020B0600000000000000" pitchFamily="50" charset="-128"/>
            </a:endParaRPr>
          </a:p>
        </p:txBody>
      </p:sp>
      <p:grpSp>
        <p:nvGrpSpPr>
          <p:cNvPr id="3" name="グループ化 2"/>
          <p:cNvGrpSpPr/>
          <p:nvPr/>
        </p:nvGrpSpPr>
        <p:grpSpPr>
          <a:xfrm>
            <a:off x="2102384" y="548680"/>
            <a:ext cx="669417" cy="6227352"/>
            <a:chOff x="2392526" y="541362"/>
            <a:chExt cx="885022" cy="6166314"/>
          </a:xfrm>
        </p:grpSpPr>
        <p:sp>
          <p:nvSpPr>
            <p:cNvPr id="10" name="角丸四角形 9"/>
            <p:cNvSpPr/>
            <p:nvPr/>
          </p:nvSpPr>
          <p:spPr>
            <a:xfrm>
              <a:off x="2406663" y="4106471"/>
              <a:ext cx="870885" cy="2601205"/>
            </a:xfrm>
            <a:prstGeom prst="roundRect">
              <a:avLst>
                <a:gd name="adj" fmla="val 11280"/>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r>
                <a:rPr lang="ja-JP" altLang="en-US" sz="1050" dirty="0" smtClean="0">
                  <a:solidFill>
                    <a:schemeClr val="tx1"/>
                  </a:solidFill>
                  <a:latin typeface="HGPｺﾞｼｯｸM" panose="020B0600000000000000" pitchFamily="50" charset="-128"/>
                  <a:ea typeface="HGPｺﾞｼｯｸM" panose="020B0600000000000000" pitchFamily="50" charset="-128"/>
                </a:rPr>
                <a:t>この</a:t>
              </a:r>
              <a:r>
                <a:rPr lang="ja-JP" altLang="en-US" sz="1050" dirty="0">
                  <a:solidFill>
                    <a:schemeClr val="tx1"/>
                  </a:solidFill>
                  <a:latin typeface="HGPｺﾞｼｯｸM" panose="020B0600000000000000" pitchFamily="50" charset="-128"/>
                  <a:ea typeface="HGPｺﾞｼｯｸM" panose="020B0600000000000000" pitchFamily="50" charset="-128"/>
                </a:rPr>
                <a:t>作品を</a:t>
              </a:r>
              <a:r>
                <a:rPr lang="ja-JP" altLang="en-US" sz="1050" dirty="0" smtClean="0">
                  <a:solidFill>
                    <a:schemeClr val="tx1"/>
                  </a:solidFill>
                  <a:latin typeface="HGPｺﾞｼｯｸM" panose="020B0600000000000000" pitchFamily="50" charset="-128"/>
                  <a:ea typeface="HGPｺﾞｼｯｸM" panose="020B0600000000000000" pitchFamily="50" charset="-128"/>
                </a:rPr>
                <a:t>読んだ友達と、</a:t>
              </a:r>
              <a:r>
                <a:rPr lang="ja-JP" altLang="en-US" sz="1050" dirty="0">
                  <a:solidFill>
                    <a:schemeClr val="tx1"/>
                  </a:solidFill>
                  <a:latin typeface="HGPｺﾞｼｯｸM" panose="020B0600000000000000" pitchFamily="50" charset="-128"/>
                  <a:ea typeface="HGPｺﾞｼｯｸM" panose="020B0600000000000000" pitchFamily="50" charset="-128"/>
                </a:rPr>
                <a:t>感じたことや考えた</a:t>
              </a:r>
              <a:r>
                <a:rPr lang="ja-JP" altLang="en-US" sz="1050" dirty="0" smtClean="0">
                  <a:solidFill>
                    <a:schemeClr val="tx1"/>
                  </a:solidFill>
                  <a:latin typeface="HGPｺﾞｼｯｸM" panose="020B0600000000000000" pitchFamily="50" charset="-128"/>
                  <a:ea typeface="HGPｺﾞｼｯｸM" panose="020B0600000000000000" pitchFamily="50" charset="-128"/>
                </a:rPr>
                <a:t>ことを伝え合おう。自分とは違う考えを聞いて、自分の考えをさらに広げ、深めよう。</a:t>
              </a:r>
              <a:endParaRPr lang="ja-JP" altLang="en-US" sz="1050" dirty="0">
                <a:solidFill>
                  <a:schemeClr val="tx1"/>
                </a:solidFill>
                <a:latin typeface="HGPｺﾞｼｯｸM" panose="020B0600000000000000" pitchFamily="50" charset="-128"/>
                <a:ea typeface="HGPｺﾞｼｯｸM" panose="020B0600000000000000" pitchFamily="50" charset="-128"/>
              </a:endParaRPr>
            </a:p>
          </p:txBody>
        </p:sp>
        <p:sp>
          <p:nvSpPr>
            <p:cNvPr id="17" name="テキスト ボックス 16"/>
            <p:cNvSpPr txBox="1"/>
            <p:nvPr/>
          </p:nvSpPr>
          <p:spPr>
            <a:xfrm>
              <a:off x="2392526" y="541362"/>
              <a:ext cx="885018" cy="3422506"/>
            </a:xfrm>
            <a:prstGeom prst="rect">
              <a:avLst/>
            </a:prstGeom>
            <a:ln w="76200">
              <a:solidFill>
                <a:schemeClr val="accent6">
                  <a:lumMod val="75000"/>
                </a:schemeClr>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50" dirty="0" smtClean="0">
                  <a:latin typeface="HGPｺﾞｼｯｸM" panose="020B0600000000000000" pitchFamily="50" charset="-128"/>
                  <a:ea typeface="HGPｺﾞｼｯｸM" panose="020B0600000000000000" pitchFamily="50" charset="-128"/>
                </a:rPr>
                <a:t>結末で「タクジ、聞いていた話と違うじゃないか。」と思ったときの「僕」の気持ちはどのようなものだったのだろう</a:t>
              </a:r>
              <a:r>
                <a:rPr lang="ja-JP" altLang="en-US" sz="1050" dirty="0">
                  <a:latin typeface="HGPｺﾞｼｯｸM" panose="020B0600000000000000" pitchFamily="50" charset="-128"/>
                  <a:ea typeface="HGPｺﾞｼｯｸM" panose="020B0600000000000000" pitchFamily="50" charset="-128"/>
                </a:rPr>
                <a:t>か</a:t>
              </a:r>
              <a:r>
                <a:rPr lang="ja-JP" altLang="en-US" sz="1050" dirty="0" smtClean="0">
                  <a:latin typeface="HGPｺﾞｼｯｸM" panose="020B0600000000000000" pitchFamily="50" charset="-128"/>
                  <a:ea typeface="HGPｺﾞｼｯｸM" panose="020B0600000000000000" pitchFamily="50" charset="-128"/>
                </a:rPr>
                <a:t>。Ｓｔｅｐ１、２も踏まえつつ、思ったことを語り合おう。</a:t>
              </a:r>
              <a:endParaRPr lang="ja-JP" altLang="en-US" sz="1050" dirty="0">
                <a:latin typeface="HGPｺﾞｼｯｸM" panose="020B0600000000000000" pitchFamily="50" charset="-128"/>
                <a:ea typeface="HGPｺﾞｼｯｸM" panose="020B0600000000000000" pitchFamily="50" charset="-128"/>
              </a:endParaRPr>
            </a:p>
          </p:txBody>
        </p:sp>
      </p:grpSp>
      <p:graphicFrame>
        <p:nvGraphicFramePr>
          <p:cNvPr id="19" name="表 18"/>
          <p:cNvGraphicFramePr>
            <a:graphicFrameLocks noGrp="1"/>
          </p:cNvGraphicFramePr>
          <p:nvPr>
            <p:extLst/>
          </p:nvPr>
        </p:nvGraphicFramePr>
        <p:xfrm>
          <a:off x="107504" y="105349"/>
          <a:ext cx="1907810" cy="6659495"/>
        </p:xfrm>
        <a:graphic>
          <a:graphicData uri="http://schemas.openxmlformats.org/drawingml/2006/table">
            <a:tbl>
              <a:tblPr firstRow="1" bandRow="1">
                <a:tableStyleId>{BDBED569-4797-4DF1-A0F4-6AAB3CD982D8}</a:tableStyleId>
              </a:tblPr>
              <a:tblGrid>
                <a:gridCol w="1589842"/>
                <a:gridCol w="317968"/>
              </a:tblGrid>
              <a:tr h="270674">
                <a:tc gridSpan="2">
                  <a:txBody>
                    <a:bodyPr/>
                    <a:lstStyle/>
                    <a:p>
                      <a:r>
                        <a:rPr kumimoji="1" lang="ja-JP" altLang="en-US" sz="1100" dirty="0" smtClean="0">
                          <a:latin typeface="UD デジタル 教科書体 NK-B" panose="02020700000000000000" pitchFamily="18" charset="-128"/>
                          <a:ea typeface="UD デジタル 教科書体 NK-B" panose="02020700000000000000" pitchFamily="18" charset="-128"/>
                        </a:rPr>
                        <a:t>友達の考えと比べてみよう</a:t>
                      </a:r>
                      <a:endParaRPr kumimoji="1" lang="ja-JP" altLang="en-US" sz="1100" dirty="0">
                        <a:latin typeface="UD デジタル 教科書体 NK-B" panose="02020700000000000000" pitchFamily="18" charset="-128"/>
                        <a:ea typeface="UD デジタル 教科書体 NK-B" panose="020207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endParaRPr kumimoji="1" lang="ja-JP" altLang="en-US"/>
                    </a:p>
                  </a:txBody>
                  <a:tcPr/>
                </a:tc>
              </a:tr>
              <a:tr h="2129607">
                <a:tc>
                  <a:txBody>
                    <a:bodyPr/>
                    <a:lstStyle/>
                    <a:p>
                      <a:endParaRPr kumimoji="1" lang="ja-JP" altLang="en-US" sz="1400" dirty="0">
                        <a:latin typeface="UD デジタル 教科書体 NK-B" panose="02020700000000000000" pitchFamily="18" charset="-128"/>
                        <a:ea typeface="UD デジタル 教科書体 NK-B" panose="020207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dirty="0" smtClean="0">
                          <a:latin typeface="UD デジタル 教科書体 NK-B" panose="02020700000000000000" pitchFamily="18" charset="-128"/>
                          <a:ea typeface="UD デジタル 教科書体 NK-B" panose="02020700000000000000" pitchFamily="18" charset="-128"/>
                        </a:rPr>
                        <a:t>共通点</a:t>
                      </a:r>
                      <a:endParaRPr kumimoji="1" lang="ja-JP" altLang="en-US" sz="1100" dirty="0">
                        <a:latin typeface="UD デジタル 教科書体 NK-B" panose="02020700000000000000" pitchFamily="18" charset="-128"/>
                        <a:ea typeface="UD デジタル 教科書体 NK-B" panose="02020700000000000000" pitchFamily="18" charset="-128"/>
                      </a:endParaRPr>
                    </a:p>
                  </a:txBody>
                  <a:tcPr vert="ea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r h="2129607">
                <a:tc>
                  <a:txBody>
                    <a:bodyPr/>
                    <a:lstStyle/>
                    <a:p>
                      <a:endParaRPr kumimoji="1" lang="ja-JP" altLang="en-US" sz="1400" dirty="0">
                        <a:latin typeface="UD デジタル 教科書体 NK-B" panose="02020700000000000000" pitchFamily="18" charset="-128"/>
                        <a:ea typeface="UD デジタル 教科書体 NK-B" panose="020207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100" dirty="0" smtClean="0">
                          <a:latin typeface="UD デジタル 教科書体 NK-B" panose="02020700000000000000" pitchFamily="18" charset="-128"/>
                          <a:ea typeface="UD デジタル 教科書体 NK-B" panose="02020700000000000000" pitchFamily="18" charset="-128"/>
                        </a:rPr>
                        <a:t>相違点</a:t>
                      </a:r>
                      <a:endParaRPr kumimoji="1" lang="ja-JP" altLang="en-US" sz="1100" dirty="0">
                        <a:latin typeface="UD デジタル 教科書体 NK-B" panose="02020700000000000000" pitchFamily="18" charset="-128"/>
                        <a:ea typeface="UD デジタル 教科書体 NK-B" panose="02020700000000000000" pitchFamily="18" charset="-128"/>
                      </a:endParaRPr>
                    </a:p>
                  </a:txBody>
                  <a:tcPr vert="ea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r h="2129607">
                <a:tc>
                  <a:txBody>
                    <a:bodyPr/>
                    <a:lstStyle/>
                    <a:p>
                      <a:endParaRPr kumimoji="1" lang="ja-JP" altLang="en-US" sz="1400" dirty="0">
                        <a:latin typeface="UD デジタル 教科書体 NK-B" panose="02020700000000000000" pitchFamily="18" charset="-128"/>
                        <a:ea typeface="UD デジタル 教科書体 NK-B" panose="02020700000000000000" pitchFamily="18"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dirty="0" smtClean="0">
                          <a:latin typeface="UD デジタル 教科書体 NK-B" panose="02020700000000000000" pitchFamily="18" charset="-128"/>
                          <a:ea typeface="UD デジタル 教科書体 NK-B" panose="02020700000000000000" pitchFamily="18" charset="-128"/>
                        </a:rPr>
                        <a:t>疑問点</a:t>
                      </a:r>
                      <a:endParaRPr kumimoji="1" lang="ja-JP" altLang="en-US" sz="1100" dirty="0">
                        <a:latin typeface="UD デジタル 教科書体 NK-B" panose="02020700000000000000" pitchFamily="18" charset="-128"/>
                        <a:ea typeface="UD デジタル 教科書体 NK-B" panose="02020700000000000000" pitchFamily="18" charset="-128"/>
                      </a:endParaRPr>
                    </a:p>
                  </a:txBody>
                  <a:tcPr vert="ea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bl>
          </a:graphicData>
        </a:graphic>
      </p:graphicFrame>
      <p:sp>
        <p:nvSpPr>
          <p:cNvPr id="18" name="テキスト ボックス 17"/>
          <p:cNvSpPr txBox="1"/>
          <p:nvPr/>
        </p:nvSpPr>
        <p:spPr>
          <a:xfrm>
            <a:off x="2114731" y="105349"/>
            <a:ext cx="622201" cy="374571"/>
          </a:xfrm>
          <a:prstGeom prst="roundRect">
            <a:avLst>
              <a:gd name="adj" fmla="val 11972"/>
            </a:avLst>
          </a:prstGeom>
          <a:solidFill>
            <a:srgbClr val="F27F32"/>
          </a:solidFill>
        </p:spPr>
        <p:txBody>
          <a:bodyPr wrap="square" rtlCol="0">
            <a:spAutoFit/>
          </a:bodyPr>
          <a:lstStyle/>
          <a:p>
            <a:r>
              <a:rPr kumimoji="1" lang="ja-JP" altLang="en-US" sz="1600" dirty="0" smtClean="0">
                <a:latin typeface="HG丸ｺﾞｼｯｸM-PRO" panose="020F0600000000000000" pitchFamily="50" charset="-128"/>
                <a:ea typeface="HG丸ｺﾞｼｯｸM-PRO" panose="020F0600000000000000" pitchFamily="50" charset="-128"/>
              </a:rPr>
              <a:t>交流</a:t>
            </a:r>
            <a:endParaRPr kumimoji="1" lang="ja-JP" altLang="en-US" sz="16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830474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2572</TotalTime>
  <Words>388</Words>
  <Application>Microsoft Office PowerPoint</Application>
  <PresentationFormat>画面に合わせる (4:3)</PresentationFormat>
  <Paragraphs>38</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HGPｺﾞｼｯｸE</vt:lpstr>
      <vt:lpstr>HGPｺﾞｼｯｸM</vt:lpstr>
      <vt:lpstr>HG丸ｺﾞｼｯｸM-PRO</vt:lpstr>
      <vt:lpstr>ＭＳ Ｐゴシック</vt:lpstr>
      <vt:lpstr>UD デジタル 教科書体 NK-B</vt:lpstr>
      <vt:lpstr>Arial</vt:lpstr>
      <vt:lpstr>Calibri</vt:lpstr>
      <vt:lpstr>Office ​​テーマ</vt:lpstr>
      <vt:lpstr>PowerPoint プレゼンテーション</vt:lpstr>
    </vt:vector>
  </TitlesOfParts>
  <Company>UNITCOM PC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Inoue</dc:creator>
  <cp:lastModifiedBy>oishi-m</cp:lastModifiedBy>
  <cp:revision>106</cp:revision>
  <cp:lastPrinted>2025-04-23T01:06:12Z</cp:lastPrinted>
  <dcterms:created xsi:type="dcterms:W3CDTF">2025-03-09T01:21:44Z</dcterms:created>
  <dcterms:modified xsi:type="dcterms:W3CDTF">2025-09-22T00:41:45Z</dcterms:modified>
</cp:coreProperties>
</file>