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00"/>
    <a:srgbClr val="FFFF00"/>
    <a:srgbClr val="D9F1FF"/>
    <a:srgbClr val="CCECFF"/>
    <a:srgbClr val="CCFFFF"/>
    <a:srgbClr val="0000CC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396" autoAdjust="0"/>
  </p:normalViewPr>
  <p:slideViewPr>
    <p:cSldViewPr>
      <p:cViewPr varScale="1">
        <p:scale>
          <a:sx n="107" d="100"/>
          <a:sy n="107" d="100"/>
        </p:scale>
        <p:origin x="144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696"/>
            <a:ext cx="5388610" cy="4439447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6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611569"/>
              </p:ext>
            </p:extLst>
          </p:nvPr>
        </p:nvGraphicFramePr>
        <p:xfrm>
          <a:off x="2915816" y="182750"/>
          <a:ext cx="4680519" cy="6582093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88232"/>
                <a:gridCol w="1940843"/>
                <a:gridCol w="651444"/>
              </a:tblGrid>
              <a:tr h="5568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「僕」が</a:t>
                      </a:r>
                      <a:endParaRPr kumimoji="1" lang="en-US" altLang="ja-JP" sz="10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恥ずかしいと</a:t>
                      </a:r>
                      <a:endParaRPr kumimoji="1" lang="en-US" altLang="ja-JP" sz="10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感じること</a:t>
                      </a:r>
                      <a:endParaRPr kumimoji="1" lang="en-US" altLang="ja-JP" sz="10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タクジの</a:t>
                      </a:r>
                      <a:endParaRPr kumimoji="1" lang="en-US" altLang="ja-JP" sz="10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ヒューマノイドロボット</a:t>
                      </a:r>
                      <a:endParaRPr kumimoji="1" lang="en-US" altLang="ja-JP" sz="10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44425">
                <a:tc>
                  <a:txBody>
                    <a:bodyPr/>
                    <a:lstStyle/>
                    <a:p>
                      <a:endParaRPr kumimoji="1" lang="ja-JP" altLang="en-US" sz="13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3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3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過去の場面</a:t>
                      </a:r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363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3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現在の場面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44425">
                <a:tc>
                  <a:txBody>
                    <a:bodyPr/>
                    <a:lstStyle/>
                    <a:p>
                      <a:endParaRPr kumimoji="1" lang="ja-JP" altLang="en-US" sz="13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過去と現在で変化したところ／</a:t>
                      </a:r>
                      <a:endParaRPr kumimoji="1" lang="en-US" altLang="ja-JP" sz="105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共通するところ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8474315" y="188640"/>
            <a:ext cx="590860" cy="6576205"/>
            <a:chOff x="8430239" y="125606"/>
            <a:chExt cx="590860" cy="657620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13" name="テキスト ボックス 12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２年　ヒューマノイド</a:t>
              </a:r>
            </a:p>
          </p:txBody>
        </p:sp>
      </p:grpSp>
      <p:pic>
        <p:nvPicPr>
          <p:cNvPr id="14" name="図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000">
            <a:off x="7737402" y="189004"/>
            <a:ext cx="720000" cy="353420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7757539" y="620688"/>
            <a:ext cx="652871" cy="280132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過去（回想）と現在の場面を比較し、過去と現在で変化したところ（あるいは共通するところ）を簡潔にまとめて書き入れ、伏線を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捉えよう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7740352" y="3494021"/>
            <a:ext cx="652871" cy="3270823"/>
          </a:xfrm>
          <a:prstGeom prst="roundRect">
            <a:avLst>
              <a:gd name="adj" fmla="val 11280"/>
            </a:avLst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過去と現在の結びつき、伏線を</a:t>
            </a:r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読み取ることで、話の核心を</a:t>
            </a:r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捉えやすく</a:t>
            </a:r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なったり、主人公への共感が高まったりします</a:t>
            </a:r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。こうした読み方</a:t>
            </a:r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を身</a:t>
            </a:r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につけて、作品を楽しもう。</a:t>
            </a:r>
            <a:endParaRPr lang="ja-JP" altLang="en-US" sz="105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102384" y="548680"/>
            <a:ext cx="669417" cy="6227352"/>
            <a:chOff x="2392526" y="541362"/>
            <a:chExt cx="885022" cy="6166314"/>
          </a:xfrm>
        </p:grpSpPr>
        <p:sp>
          <p:nvSpPr>
            <p:cNvPr id="10" name="角丸四角形 9"/>
            <p:cNvSpPr/>
            <p:nvPr/>
          </p:nvSpPr>
          <p:spPr>
            <a:xfrm>
              <a:off x="2406663" y="4106471"/>
              <a:ext cx="870885" cy="2601205"/>
            </a:xfrm>
            <a:prstGeom prst="roundRect">
              <a:avLst>
                <a:gd name="adj" fmla="val 11280"/>
              </a:avLst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r>
                <a:rPr lang="ja-JP" altLang="en-US" sz="1050" dirty="0" smtClean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この</a:t>
              </a:r>
              <a:r>
                <a:rPr lang="ja-JP" altLang="en-US" sz="1050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作品を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読んだ友達と、</a:t>
              </a:r>
              <a:r>
                <a:rPr lang="ja-JP" altLang="en-US" sz="1050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感じたことや考えた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ことを伝え合おう。自分とは違う考えを聞いて、自分の考えをさらに広げ、深めよう。</a:t>
              </a:r>
              <a:endPara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392526" y="541362"/>
              <a:ext cx="885018" cy="3422506"/>
            </a:xfrm>
            <a:prstGeom prst="rect">
              <a:avLst/>
            </a:prstGeom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05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結末で「タクジ、聞いていた話と違うじゃないか。」と思ったときの「僕」の気持ちはどのようなものだったのだろう</a:t>
              </a:r>
              <a:r>
                <a:rPr lang="ja-JP" altLang="en-US" sz="105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か</a:t>
              </a:r>
              <a:r>
                <a:rPr lang="ja-JP" altLang="en-US" sz="105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。Ｓｔｅｐ１、２も踏まえつつ、思ったことを語り合おう。</a:t>
              </a:r>
              <a:endParaRPr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337499"/>
              </p:ext>
            </p:extLst>
          </p:nvPr>
        </p:nvGraphicFramePr>
        <p:xfrm>
          <a:off x="107504" y="105349"/>
          <a:ext cx="1907810" cy="665949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89842"/>
                <a:gridCol w="317968"/>
              </a:tblGrid>
              <a:tr h="270674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友達の考えと比べてみよう</a:t>
                      </a:r>
                      <a:endParaRPr kumimoji="1" lang="ja-JP" altLang="en-US" sz="11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129607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共通点</a:t>
                      </a:r>
                      <a:endParaRPr kumimoji="1" lang="ja-JP" altLang="en-US" sz="11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29607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相違点</a:t>
                      </a:r>
                      <a:endParaRPr kumimoji="1" lang="ja-JP" altLang="en-US" sz="11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29607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疑問点</a:t>
                      </a:r>
                      <a:endParaRPr kumimoji="1" lang="ja-JP" altLang="en-US" sz="11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2114731" y="105349"/>
            <a:ext cx="622201" cy="374571"/>
          </a:xfrm>
          <a:prstGeom prst="roundRect">
            <a:avLst>
              <a:gd name="adj" fmla="val 11972"/>
            </a:avLst>
          </a:prstGeom>
          <a:solidFill>
            <a:srgbClr val="F27F3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交流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415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2572</TotalTime>
  <Words>188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HGPｺﾞｼｯｸE</vt:lpstr>
      <vt:lpstr>HGPｺﾞｼｯｸM</vt:lpstr>
      <vt:lpstr>HG丸ｺﾞｼｯｸM-PRO</vt:lpstr>
      <vt:lpstr>ＭＳ Ｐゴシック</vt:lpstr>
      <vt:lpstr>UD デジタル 教科書体 NK-B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oishi-m</cp:lastModifiedBy>
  <cp:revision>106</cp:revision>
  <cp:lastPrinted>2025-04-23T01:06:12Z</cp:lastPrinted>
  <dcterms:created xsi:type="dcterms:W3CDTF">2025-03-09T01:21:44Z</dcterms:created>
  <dcterms:modified xsi:type="dcterms:W3CDTF">2025-09-22T00:41:26Z</dcterms:modified>
</cp:coreProperties>
</file>