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83" r:id="rId2"/>
  </p:sldIdLst>
  <p:sldSz cx="9144000" cy="6858000" type="screen4x3"/>
  <p:notesSz cx="68580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noue" initials="I" lastIdx="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FF00"/>
    <a:srgbClr val="D9F1FF"/>
    <a:srgbClr val="CCECFF"/>
    <a:srgbClr val="CCFFFF"/>
    <a:srgbClr val="0000CC"/>
    <a:srgbClr val="FF9900"/>
    <a:srgbClr val="66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619" autoAdjust="0"/>
  </p:normalViewPr>
  <p:slideViewPr>
    <p:cSldViewPr>
      <p:cViewPr varScale="1">
        <p:scale>
          <a:sx n="100" d="100"/>
          <a:sy n="100" d="100"/>
        </p:scale>
        <p:origin x="183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fld id="{254073C1-346E-4563-B54B-96A244517A27}"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724400"/>
            <a:ext cx="5486400" cy="4475163"/>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7213"/>
            <a:ext cx="2971800"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9447213"/>
            <a:ext cx="2971800" cy="496887"/>
          </a:xfrm>
          <a:prstGeom prst="rect">
            <a:avLst/>
          </a:prstGeom>
        </p:spPr>
        <p:txBody>
          <a:bodyPr vert="horz" lIns="91440" tIns="45720" rIns="91440" bIns="45720" rtlCol="0" anchor="b"/>
          <a:lstStyle>
            <a:lvl1pPr algn="r">
              <a:defRPr sz="1200"/>
            </a:lvl1pPr>
          </a:lstStyle>
          <a:p>
            <a:fld id="{CF9F32E2-C2E3-4278-8BE6-DC77BD934858}" type="slidenum">
              <a:rPr kumimoji="1" lang="ja-JP" altLang="en-US" smtClean="0"/>
              <a:t>‹#›</a:t>
            </a:fld>
            <a:endParaRPr kumimoji="1" lang="ja-JP" altLang="en-US"/>
          </a:p>
        </p:txBody>
      </p:sp>
    </p:spTree>
    <p:extLst>
      <p:ext uri="{BB962C8B-B14F-4D97-AF65-F5344CB8AC3E}">
        <p14:creationId xmlns:p14="http://schemas.microsoft.com/office/powerpoint/2010/main" val="391935524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F9F32E2-C2E3-4278-8BE6-DC77BD934858}" type="slidenum">
              <a:rPr kumimoji="1" lang="ja-JP" altLang="en-US" smtClean="0"/>
              <a:t>1</a:t>
            </a:fld>
            <a:endParaRPr kumimoji="1" lang="ja-JP" altLang="en-US"/>
          </a:p>
        </p:txBody>
      </p:sp>
    </p:spTree>
    <p:extLst>
      <p:ext uri="{BB962C8B-B14F-4D97-AF65-F5344CB8AC3E}">
        <p14:creationId xmlns:p14="http://schemas.microsoft.com/office/powerpoint/2010/main" val="40939692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702399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9633131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70285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5064209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567728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166753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984666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477277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199709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2589315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57D73AC-C53B-4326-BDCA-4EE26D7C23BC}" type="datetimeFigureOut">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3117106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7D73AC-C53B-4326-BDCA-4EE26D7C23BC}" type="datetimeFigureOut">
              <a:rPr kumimoji="1" lang="ja-JP" altLang="en-US" smtClean="0"/>
              <a:t>2026/5/8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8AACE-B873-47E3-8CDA-8453BB159DFA}" type="slidenum">
              <a:rPr kumimoji="1" lang="ja-JP" altLang="en-US" smtClean="0"/>
              <a:t>‹#›</a:t>
            </a:fld>
            <a:endParaRPr kumimoji="1" lang="ja-JP" altLang="en-US"/>
          </a:p>
        </p:txBody>
      </p:sp>
    </p:spTree>
    <p:extLst>
      <p:ext uri="{BB962C8B-B14F-4D97-AF65-F5344CB8AC3E}">
        <p14:creationId xmlns:p14="http://schemas.microsoft.com/office/powerpoint/2010/main" val="35676327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862503717"/>
              </p:ext>
            </p:extLst>
          </p:nvPr>
        </p:nvGraphicFramePr>
        <p:xfrm>
          <a:off x="251520" y="224879"/>
          <a:ext cx="6912768" cy="6491361"/>
        </p:xfrm>
        <a:graphic>
          <a:graphicData uri="http://schemas.openxmlformats.org/drawingml/2006/table">
            <a:tbl>
              <a:tblPr firstRow="1" bandRow="1">
                <a:tableStyleId>{22838BEF-8BB2-4498-84A7-C5851F593DF1}</a:tableStyleId>
              </a:tblPr>
              <a:tblGrid>
                <a:gridCol w="648072"/>
                <a:gridCol w="720080"/>
                <a:gridCol w="750952"/>
                <a:gridCol w="648072"/>
                <a:gridCol w="648072"/>
                <a:gridCol w="648072"/>
                <a:gridCol w="648072"/>
                <a:gridCol w="648072"/>
                <a:gridCol w="648072"/>
                <a:gridCol w="648072"/>
                <a:gridCol w="257160"/>
              </a:tblGrid>
              <a:tr h="389824">
                <a:tc>
                  <a:txBody>
                    <a:bodyPr/>
                    <a:lstStyle/>
                    <a:p>
                      <a:pPr algn="ctr"/>
                      <a:r>
                        <a:rPr kumimoji="1" lang="en-US" altLang="ja-JP" dirty="0" smtClean="0">
                          <a:latin typeface="HGPｺﾞｼｯｸM" panose="020B0600000000000000" pitchFamily="50" charset="-128"/>
                          <a:ea typeface="HGPｺﾞｼｯｸM" panose="020B0600000000000000" pitchFamily="50" charset="-128"/>
                        </a:rPr>
                        <a:t>10</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９</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８</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７</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６</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５</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４</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３</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２</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dirty="0" smtClean="0">
                          <a:latin typeface="HGPｺﾞｼｯｸM" panose="020B0600000000000000" pitchFamily="50" charset="-128"/>
                          <a:ea typeface="HGPｺﾞｼｯｸM" panose="020B0600000000000000" pitchFamily="50" charset="-128"/>
                        </a:rPr>
                        <a:t>１</a:t>
                      </a:r>
                      <a:endParaRPr kumimoji="1" lang="ja-JP" altLang="en-US"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400" dirty="0" smtClean="0">
                          <a:latin typeface="HGPｺﾞｼｯｸM" panose="020B0600000000000000" pitchFamily="50" charset="-128"/>
                          <a:ea typeface="HGPｺﾞｼｯｸM" panose="020B0600000000000000" pitchFamily="50" charset="-128"/>
                        </a:rPr>
                        <a:t>例</a:t>
                      </a:r>
                      <a:endParaRPr kumimoji="1" lang="ja-JP" altLang="en-US" sz="1400" dirty="0">
                        <a:latin typeface="HGPｺﾞｼｯｸM" panose="020B0600000000000000" pitchFamily="50" charset="-128"/>
                        <a:ea typeface="HGPｺﾞｼｯｸM" panose="020B0600000000000000"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r h="6101537">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ダイコンの白い部分は異なる器官から成っていて、器官の働きによって味も違う。</a:t>
                      </a:r>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solidFill>
                            <a:srgbClr val="FF0000"/>
                          </a:solidFill>
                          <a:latin typeface="HGPｺﾞｼｯｸM" panose="020B0600000000000000" pitchFamily="50" charset="-128"/>
                          <a:ea typeface="HGPｺﾞｼｯｸM" panose="020B0600000000000000" pitchFamily="50" charset="-128"/>
                        </a:rPr>
                        <a:t>大根下ろしを作るとき、ダイコンを力強く直線的に下ろすと、辛みが増し、円を描くようにやさしく下ろせば、辛みが抑えられる。</a:t>
                      </a:r>
                      <a:endParaRPr kumimoji="1" lang="ja-JP" altLang="en-US" sz="14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solidFill>
                            <a:srgbClr val="FF0000"/>
                          </a:solidFill>
                          <a:latin typeface="HGPｺﾞｼｯｸM" panose="020B0600000000000000" pitchFamily="50" charset="-128"/>
                          <a:ea typeface="HGPｺﾞｼｯｸM" panose="020B0600000000000000" pitchFamily="50" charset="-128"/>
                        </a:rPr>
                        <a:t>・ダイコンは、虫の害から身を守るため、辛み成分を蓄えている。</a:t>
                      </a:r>
                      <a:endParaRPr kumimoji="1" lang="en-US" altLang="ja-JP" sz="1400" dirty="0" smtClean="0">
                        <a:solidFill>
                          <a:srgbClr val="FF0000"/>
                        </a:solidFill>
                        <a:latin typeface="HGPｺﾞｼｯｸM" panose="020B0600000000000000" pitchFamily="50" charset="-128"/>
                        <a:ea typeface="HGPｺﾞｼｯｸM" panose="020B0600000000000000" pitchFamily="50" charset="-128"/>
                      </a:endParaRPr>
                    </a:p>
                    <a:p>
                      <a:r>
                        <a:rPr kumimoji="1" lang="ja-JP" altLang="en-US" sz="1400" dirty="0" smtClean="0">
                          <a:solidFill>
                            <a:srgbClr val="FF0000"/>
                          </a:solidFill>
                          <a:latin typeface="HGPｺﾞｼｯｸM" panose="020B0600000000000000" pitchFamily="50" charset="-128"/>
                          <a:ea typeface="HGPｺﾞｼｯｸM" panose="020B0600000000000000" pitchFamily="50" charset="-128"/>
                        </a:rPr>
                        <a:t>・虫にかじられて細胞が破壊されると、化学反応を起こして辛みを発揮する仕組みがある。</a:t>
                      </a:r>
                      <a:endParaRPr kumimoji="1" lang="ja-JP" altLang="en-US" sz="14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400" dirty="0" smtClean="0">
                          <a:solidFill>
                            <a:srgbClr val="FF0000"/>
                          </a:solidFill>
                          <a:latin typeface="HGPｺﾞｼｯｸM" panose="020B0600000000000000" pitchFamily="50" charset="-128"/>
                          <a:ea typeface="HGPｺﾞｼｯｸM" panose="020B0600000000000000" pitchFamily="50" charset="-128"/>
                        </a:rPr>
                        <a:t>・根の部分は辛い。</a:t>
                      </a:r>
                    </a:p>
                    <a:p>
                      <a:r>
                        <a:rPr kumimoji="1" lang="ja-JP" altLang="en-US" sz="1400" dirty="0" smtClean="0">
                          <a:solidFill>
                            <a:srgbClr val="FF0000"/>
                          </a:solidFill>
                          <a:latin typeface="HGPｺﾞｼｯｸM" panose="020B0600000000000000" pitchFamily="50" charset="-128"/>
                          <a:ea typeface="HGPｺﾞｼｯｸM" panose="020B0600000000000000" pitchFamily="50" charset="-128"/>
                        </a:rPr>
                        <a:t>・いちばん上の部分といちばん下の部分を比べると下の方が十倍も辛み成分が多い。</a:t>
                      </a:r>
                      <a:endParaRPr kumimoji="1" lang="ja-JP" altLang="en-US" sz="14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胚軸の部分は、葉で作られた糖分などの栄養分を根に送る働きがあるので、あまみがある。</a:t>
                      </a:r>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二つの器官はじつは味も違う。</a:t>
                      </a:r>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ダイコンの白い部分は、根と胚軸の二つの器官から成っている。</a:t>
                      </a:r>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カイワレダイコンは双葉と根と胚軸から成り立っている。</a:t>
                      </a:r>
                      <a:endParaRPr kumimoji="1" lang="en-US" altLang="ja-JP" sz="1600" dirty="0" smtClean="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ダイコンは根のように思われがちだが、そうではない？</a:t>
                      </a:r>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600" dirty="0" smtClean="0">
                          <a:solidFill>
                            <a:srgbClr val="FF0000"/>
                          </a:solidFill>
                          <a:latin typeface="HGPｺﾞｼｯｸM" panose="020B0600000000000000" pitchFamily="50" charset="-128"/>
                          <a:ea typeface="HGPｺﾞｼｯｸM" panose="020B0600000000000000" pitchFamily="50" charset="-128"/>
                        </a:rPr>
                        <a:t>キャベツやレタスは葉の部分を、トマトやナスは実の部分を食べている。</a:t>
                      </a:r>
                      <a:endParaRPr kumimoji="1" lang="ja-JP" altLang="en-US" sz="1600" dirty="0">
                        <a:solidFill>
                          <a:srgbClr val="FF0000"/>
                        </a:solidFill>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b="1" dirty="0" smtClean="0">
                          <a:latin typeface="HGPｺﾞｼｯｸM" panose="020B0600000000000000" pitchFamily="50" charset="-128"/>
                          <a:ea typeface="HGPｺﾞｼｯｸM" panose="020B0600000000000000" pitchFamily="50" charset="-128"/>
                        </a:rPr>
                        <a:t>初めて知ったこと</a:t>
                      </a:r>
                      <a:endParaRPr kumimoji="1" lang="ja-JP" altLang="en-US" sz="1400" b="1" dirty="0">
                        <a:latin typeface="HGPｺﾞｼｯｸM" panose="020B0600000000000000" pitchFamily="50" charset="-128"/>
                        <a:ea typeface="HGPｺﾞｼｯｸM" panose="020B0600000000000000" pitchFamily="50" charset="-128"/>
                      </a:endParaRPr>
                    </a:p>
                  </a:txBody>
                  <a:tcPr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r>
            </a:tbl>
          </a:graphicData>
        </a:graphic>
      </p:graphicFrame>
      <p:sp>
        <p:nvSpPr>
          <p:cNvPr id="10" name="テキスト ボックス 9"/>
          <p:cNvSpPr txBox="1"/>
          <p:nvPr/>
        </p:nvSpPr>
        <p:spPr>
          <a:xfrm>
            <a:off x="7239639" y="548655"/>
            <a:ext cx="360040" cy="6146311"/>
          </a:xfrm>
          <a:prstGeom prst="rect">
            <a:avLst/>
          </a:prstGeom>
          <a:noFill/>
          <a:ln w="57150">
            <a:solidFill>
              <a:srgbClr val="92D050"/>
            </a:solidFill>
          </a:ln>
          <a:effectLst/>
        </p:spPr>
        <p:style>
          <a:lnRef idx="1">
            <a:schemeClr val="accent3"/>
          </a:lnRef>
          <a:fillRef idx="2">
            <a:schemeClr val="accent3"/>
          </a:fillRef>
          <a:effectRef idx="1">
            <a:schemeClr val="accent3"/>
          </a:effectRef>
          <a:fontRef idx="minor">
            <a:schemeClr val="dk1"/>
          </a:fontRef>
        </p:style>
        <p:txBody>
          <a:bodyPr vert="eaVert" wrap="square" lIns="36000" tIns="36000" rIns="36000" bIns="36000" rtlCol="0" anchor="ctr">
            <a:noAutofit/>
          </a:bodyPr>
          <a:lstStyle/>
          <a:p>
            <a:pPr algn="ctr"/>
            <a:r>
              <a:rPr lang="ja-JP" altLang="en-US" sz="1400" dirty="0">
                <a:latin typeface="HGPｺﾞｼｯｸM" panose="020B0600000000000000" pitchFamily="50" charset="-128"/>
                <a:ea typeface="HGPｺﾞｼｯｸM" panose="020B0600000000000000" pitchFamily="50" charset="-128"/>
              </a:rPr>
              <a:t>文章を読んで「初めて知ったこと」</a:t>
            </a:r>
            <a:r>
              <a:rPr lang="ja-JP" altLang="en-US" sz="1400" dirty="0" smtClean="0">
                <a:latin typeface="HGPｺﾞｼｯｸM" panose="020B0600000000000000" pitchFamily="50" charset="-128"/>
                <a:ea typeface="HGPｺﾞｼｯｸM" panose="020B0600000000000000" pitchFamily="50" charset="-128"/>
              </a:rPr>
              <a:t>を、表</a:t>
            </a:r>
            <a:r>
              <a:rPr lang="ja-JP" altLang="en-US" sz="1400" dirty="0">
                <a:latin typeface="HGPｺﾞｼｯｸM" panose="020B0600000000000000" pitchFamily="50" charset="-128"/>
                <a:ea typeface="HGPｺﾞｼｯｸM" panose="020B0600000000000000" pitchFamily="50" charset="-128"/>
              </a:rPr>
              <a:t>の中</a:t>
            </a:r>
            <a:r>
              <a:rPr lang="ja-JP" altLang="en-US" sz="1400" dirty="0" smtClean="0">
                <a:latin typeface="HGPｺﾞｼｯｸM" panose="020B0600000000000000" pitchFamily="50" charset="-128"/>
                <a:ea typeface="HGPｺﾞｼｯｸM" panose="020B0600000000000000" pitchFamily="50" charset="-128"/>
              </a:rPr>
              <a:t>に段落ごとに書き入れよう</a:t>
            </a:r>
            <a:r>
              <a:rPr lang="ja-JP" altLang="en-US" sz="1400" dirty="0">
                <a:latin typeface="HGPｺﾞｼｯｸM" panose="020B0600000000000000" pitchFamily="50" charset="-128"/>
                <a:ea typeface="HGPｺﾞｼｯｸM" panose="020B0600000000000000" pitchFamily="50" charset="-128"/>
              </a:rPr>
              <a:t>！</a:t>
            </a:r>
            <a:endParaRPr lang="en-US" altLang="ja-JP" sz="1400" dirty="0">
              <a:latin typeface="HGPｺﾞｼｯｸM" panose="020B0600000000000000" pitchFamily="50" charset="-128"/>
              <a:ea typeface="HGPｺﾞｼｯｸM" panose="020B0600000000000000" pitchFamily="50" charset="-128"/>
            </a:endParaRPr>
          </a:p>
        </p:txBody>
      </p:sp>
      <p:grpSp>
        <p:nvGrpSpPr>
          <p:cNvPr id="15" name="グループ化 14"/>
          <p:cNvGrpSpPr/>
          <p:nvPr/>
        </p:nvGrpSpPr>
        <p:grpSpPr>
          <a:xfrm>
            <a:off x="8430239" y="125606"/>
            <a:ext cx="590860" cy="6576205"/>
            <a:chOff x="8430239" y="125606"/>
            <a:chExt cx="590860" cy="6576205"/>
          </a:xfrm>
        </p:grpSpPr>
        <p:pic>
          <p:nvPicPr>
            <p:cNvPr id="16" name="図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30239" y="125606"/>
              <a:ext cx="590860" cy="6576205"/>
            </a:xfrm>
            <a:prstGeom prst="rect">
              <a:avLst/>
            </a:prstGeom>
          </p:spPr>
        </p:pic>
        <p:sp>
          <p:nvSpPr>
            <p:cNvPr id="17" name="テキスト ボックス 16"/>
            <p:cNvSpPr txBox="1"/>
            <p:nvPr/>
          </p:nvSpPr>
          <p:spPr>
            <a:xfrm>
              <a:off x="8505590" y="241791"/>
              <a:ext cx="444609" cy="34896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wrap="square" rtlCol="0">
              <a:spAutoFit/>
            </a:bodyPr>
            <a:lstStyle/>
            <a:p>
              <a:r>
                <a:rPr lang="ja-JP" altLang="en-US" sz="1689" dirty="0" smtClean="0">
                  <a:latin typeface="HGPｺﾞｼｯｸE" panose="020B0900000000000000" pitchFamily="50" charset="-128"/>
                  <a:ea typeface="HGPｺﾞｼｯｸE" panose="020B0900000000000000" pitchFamily="50" charset="-128"/>
                </a:rPr>
                <a:t>１年</a:t>
              </a:r>
              <a:r>
                <a:rPr lang="ja-JP" altLang="en-US" sz="1689" dirty="0">
                  <a:latin typeface="HGPｺﾞｼｯｸE" panose="020B0900000000000000" pitchFamily="50" charset="-128"/>
                  <a:ea typeface="HGPｺﾞｼｯｸE" panose="020B0900000000000000" pitchFamily="50" charset="-128"/>
                </a:rPr>
                <a:t>　</a:t>
              </a:r>
              <a:r>
                <a:rPr lang="ja-JP" altLang="en-US" sz="1689" dirty="0" smtClean="0">
                  <a:latin typeface="HGPｺﾞｼｯｸE" panose="020B0900000000000000" pitchFamily="50" charset="-128"/>
                  <a:ea typeface="HGPｺﾞｼｯｸE" panose="020B0900000000000000" pitchFamily="50" charset="-128"/>
                </a:rPr>
                <a:t>ダイコンは大きな根？</a:t>
              </a:r>
              <a:endParaRPr lang="ja-JP" altLang="en-US" sz="1689" dirty="0">
                <a:latin typeface="HGPｺﾞｼｯｸE" panose="020B0900000000000000" pitchFamily="50" charset="-128"/>
                <a:ea typeface="HGPｺﾞｼｯｸE" panose="020B0900000000000000" pitchFamily="50" charset="-128"/>
              </a:endParaRPr>
            </a:p>
          </p:txBody>
        </p:sp>
      </p:grpSp>
      <p:sp>
        <p:nvSpPr>
          <p:cNvPr id="21" name="テキスト ボックス 20"/>
          <p:cNvSpPr txBox="1"/>
          <p:nvPr/>
        </p:nvSpPr>
        <p:spPr>
          <a:xfrm>
            <a:off x="7701272" y="548655"/>
            <a:ext cx="648071" cy="2210998"/>
          </a:xfrm>
          <a:prstGeom prst="rect">
            <a:avLst/>
          </a:prstGeom>
          <a:solidFill>
            <a:srgbClr val="FFC000"/>
          </a:solidFill>
          <a:ln>
            <a:noFill/>
          </a:ln>
        </p:spPr>
        <p:style>
          <a:lnRef idx="1">
            <a:schemeClr val="accent6"/>
          </a:lnRef>
          <a:fillRef idx="2">
            <a:schemeClr val="accent6"/>
          </a:fillRef>
          <a:effectRef idx="1">
            <a:schemeClr val="accent6"/>
          </a:effectRef>
          <a:fontRef idx="minor">
            <a:schemeClr val="dk1"/>
          </a:fontRef>
        </p:style>
        <p:txBody>
          <a:bodyPr vert="eaVert" wrap="square" lIns="36000" tIns="36000" rIns="36000" bIns="36000" rtlCol="0" anchor="ctr" anchorCtr="0">
            <a:noAutofit/>
          </a:bodyPr>
          <a:lstStyle/>
          <a:p>
            <a:pPr algn="ctr"/>
            <a:r>
              <a:rPr lang="ja-JP" altLang="en-US" sz="2000" b="1" dirty="0">
                <a:solidFill>
                  <a:schemeClr val="bg1"/>
                </a:solidFill>
                <a:latin typeface="HGPｺﾞｼｯｸM" panose="020B0600000000000000" pitchFamily="50" charset="-128"/>
                <a:ea typeface="HGPｺﾞｼｯｸM" panose="020B0600000000000000" pitchFamily="50" charset="-128"/>
              </a:rPr>
              <a:t>初めて知ったことを書き入れよう</a:t>
            </a:r>
          </a:p>
        </p:txBody>
      </p:sp>
      <p:pic>
        <p:nvPicPr>
          <p:cNvPr id="22" name="図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55076" y="105899"/>
            <a:ext cx="740462" cy="363466"/>
          </a:xfrm>
          <a:prstGeom prst="rect">
            <a:avLst/>
          </a:prstGeom>
        </p:spPr>
      </p:pic>
      <p:sp>
        <p:nvSpPr>
          <p:cNvPr id="23" name="テキスト ボックス 22"/>
          <p:cNvSpPr txBox="1"/>
          <p:nvPr/>
        </p:nvSpPr>
        <p:spPr>
          <a:xfrm>
            <a:off x="7679059" y="2885388"/>
            <a:ext cx="692497" cy="3816423"/>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vert="eaVert" wrap="square" rtlCol="0">
            <a:spAutoFit/>
          </a:bodyPr>
          <a:lstStyle/>
          <a:p>
            <a:r>
              <a:rPr lang="ja-JP" altLang="en-US" sz="1100" dirty="0">
                <a:latin typeface="HGPｺﾞｼｯｸM" panose="020B0600000000000000" pitchFamily="50" charset="-128"/>
                <a:ea typeface="HGPｺﾞｼｯｸM" panose="020B0600000000000000" pitchFamily="50" charset="-128"/>
              </a:rPr>
              <a:t>説明的な文章を読むときのポイントの一つは</a:t>
            </a:r>
            <a:r>
              <a:rPr lang="ja-JP" altLang="en-US" sz="1100" b="1" dirty="0">
                <a:latin typeface="HGPｺﾞｼｯｸM" panose="020B0600000000000000" pitchFamily="50" charset="-128"/>
                <a:ea typeface="HGPｺﾞｼｯｸM" panose="020B0600000000000000" pitchFamily="50" charset="-128"/>
              </a:rPr>
              <a:t>「初めて知ったことは何か」</a:t>
            </a:r>
            <a:r>
              <a:rPr lang="ja-JP" altLang="en-US" sz="1100" dirty="0">
                <a:latin typeface="HGPｺﾞｼｯｸM" panose="020B0600000000000000" pitchFamily="50" charset="-128"/>
                <a:ea typeface="HGPｺﾞｼｯｸM" panose="020B0600000000000000" pitchFamily="50" charset="-128"/>
              </a:rPr>
              <a:t>です。これは、これから別の説明的な文章に触れるときも必ず確かめてほしいポイントです。</a:t>
            </a:r>
          </a:p>
        </p:txBody>
      </p:sp>
    </p:spTree>
    <p:extLst>
      <p:ext uri="{BB962C8B-B14F-4D97-AF65-F5344CB8AC3E}">
        <p14:creationId xmlns:p14="http://schemas.microsoft.com/office/powerpoint/2010/main" val="33497143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3392</TotalTime>
  <Words>299</Words>
  <Application>Microsoft Office PowerPoint</Application>
  <PresentationFormat>画面に合わせる (4:3)</PresentationFormat>
  <Paragraphs>29</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HGPｺﾞｼｯｸE</vt:lpstr>
      <vt:lpstr>HGPｺﾞｼｯｸM</vt:lpstr>
      <vt:lpstr>ＭＳ Ｐゴシック</vt:lpstr>
      <vt:lpstr>Arial</vt:lpstr>
      <vt:lpstr>Calibri</vt:lpstr>
      <vt:lpstr>Office ​​テーマ</vt:lpstr>
      <vt:lpstr>PowerPoint プレゼンテーション</vt:lpstr>
    </vt:vector>
  </TitlesOfParts>
  <Company>UNITCOM PC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Inoue</dc:creator>
  <cp:lastModifiedBy>at-nonaka-a</cp:lastModifiedBy>
  <cp:revision>149</cp:revision>
  <cp:lastPrinted>2025-03-16T01:06:32Z</cp:lastPrinted>
  <dcterms:created xsi:type="dcterms:W3CDTF">2025-03-09T01:21:44Z</dcterms:created>
  <dcterms:modified xsi:type="dcterms:W3CDTF">2026-05-08T01:00:31Z</dcterms:modified>
</cp:coreProperties>
</file>