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90" r:id="rId2"/>
  </p:sldIdLst>
  <p:sldSz cx="9144000" cy="6858000" type="screen4x3"/>
  <p:notesSz cx="6858000" cy="9945688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Inoue" initials="I" lastIdx="9" clrIdx="0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00FF"/>
    <a:srgbClr val="FFFF00"/>
    <a:srgbClr val="D9F1FF"/>
    <a:srgbClr val="CCECFF"/>
    <a:srgbClr val="CCFFFF"/>
    <a:srgbClr val="0000CC"/>
    <a:srgbClr val="FF9900"/>
    <a:srgbClr val="66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中間スタイル 2 - アクセント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スタイルなし、表のグリッド線あり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  <a:tblStyle styleId="{5FD0F851-EC5A-4D38-B0AD-8093EC10F338}" styleName="淡色スタイル 1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  <a:tblStyle styleId="{22838BEF-8BB2-4498-84A7-C5851F593DF1}" styleName="中間スタイル 4 - アクセント 5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5"/>
              </a:solidFill>
            </a:ln>
          </a:top>
        </a:tcBdr>
        <a:fill>
          <a:solidFill>
            <a:schemeClr val="accent5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5">
              <a:tint val="20000"/>
            </a:schemeClr>
          </a:solidFill>
        </a:fill>
      </a:tcStyle>
    </a:firstRow>
  </a:tblStyle>
  <a:tblStyle styleId="{7DF18680-E054-41AD-8BC1-D1AEF772440D}" styleName="中間スタイル 2 - アクセント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BDBED569-4797-4DF1-A0F4-6AAB3CD982D8}" styleName="淡色スタイル 3 - アクセント 5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5"/>
              </a:solidFill>
            </a:ln>
          </a:left>
          <a:right>
            <a:ln w="12700" cmpd="sng">
              <a:solidFill>
                <a:schemeClr val="accent5"/>
              </a:solidFill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 w="12700" cmpd="sng">
              <a:solidFill>
                <a:schemeClr val="accent5"/>
              </a:solidFill>
            </a:ln>
          </a:insideH>
          <a:insideV>
            <a:ln w="12700" cmpd="sng">
              <a:solidFill>
                <a:schemeClr val="accent5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89619" autoAdjust="0"/>
  </p:normalViewPr>
  <p:slideViewPr>
    <p:cSldViewPr>
      <p:cViewPr varScale="1">
        <p:scale>
          <a:sx n="100" d="100"/>
          <a:sy n="100" d="100"/>
        </p:scale>
        <p:origin x="1836" y="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commentAuthors" Target="commentAuthor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54073C1-346E-4563-B54B-96A244517A27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46125"/>
            <a:ext cx="4972050" cy="372903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724400"/>
            <a:ext cx="5486400" cy="4475163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9447213"/>
            <a:ext cx="2971800" cy="4968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F9F32E2-C2E3-4278-8BE6-DC77BD934858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935524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スライド イメージ プレースホルダー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ノート プレースホルダー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kumimoji="1" lang="ja-JP" altLang="en-US" dirty="0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F9F32E2-C2E3-4278-8BE6-DC77BD934858}" type="slidenum">
              <a:rPr kumimoji="1" lang="ja-JP" altLang="en-US" smtClean="0"/>
              <a:t>1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5022322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023994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9633131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縦書きタイトル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702853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0642099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56772860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16675339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846669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477277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970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58931595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710646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57D73AC-C53B-4326-BDCA-4EE26D7C23BC}" type="datetimeFigureOut">
              <a:rPr kumimoji="1" lang="ja-JP" altLang="en-US" smtClean="0"/>
              <a:t>2026/5/8</a:t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0A8AACE-B873-47E3-8CDA-8453BB159DFA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676327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kumimoji="1"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kumimoji="1"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表 2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85644403"/>
              </p:ext>
            </p:extLst>
          </p:nvPr>
        </p:nvGraphicFramePr>
        <p:xfrm>
          <a:off x="483813" y="254596"/>
          <a:ext cx="6186890" cy="6469678"/>
        </p:xfrm>
        <a:graphic>
          <a:graphicData uri="http://schemas.openxmlformats.org/drawingml/2006/table">
            <a:tbl>
              <a:tblPr firstRow="1" bandRow="1">
                <a:tableStyleId>{22838BEF-8BB2-4498-84A7-C5851F593DF1}</a:tableStyleId>
              </a:tblPr>
              <a:tblGrid>
                <a:gridCol w="1735053"/>
                <a:gridCol w="1358392"/>
                <a:gridCol w="1786830"/>
                <a:gridCol w="1306615"/>
              </a:tblGrid>
              <a:tr h="366853"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②</a:t>
                      </a:r>
                      <a:endParaRPr kumimoji="1" lang="ja-JP" altLang="en-US" sz="1400" b="1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ja-JP" altLang="en-US" sz="1200" dirty="0">
                        <a:latin typeface="UD デジタル 教科書体 NK-B" panose="02020700000000000000" pitchFamily="18" charset="-128"/>
                        <a:ea typeface="UD デジタル 教科書体 NK-B" panose="02020700000000000000" pitchFamily="18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tc gridSpan="2">
                  <a:txBody>
                    <a:bodyPr/>
                    <a:lstStyle/>
                    <a:p>
                      <a:pPr algn="ctr"/>
                      <a:r>
                        <a:rPr kumimoji="1" lang="ja-JP" altLang="en-US" sz="14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①</a:t>
                      </a:r>
                      <a:endParaRPr kumimoji="1" lang="en-US" altLang="ja-JP" sz="14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l"/>
                      <a:endParaRPr kumimoji="1" lang="en-US" altLang="ja-JP" sz="1200" dirty="0" smtClean="0">
                        <a:latin typeface="UD デジタル 教科書体 NK-B" panose="02020700000000000000" pitchFamily="18" charset="-128"/>
                        <a:ea typeface="UD デジタル 教科書体 NK-B" panose="02020700000000000000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accent1"/>
                      </a:solidFill>
                      <a:prstDash val="sysDot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</a:tr>
              <a:tr h="6102825"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どのようなところが分かりやすい？　筆者はどのような工夫をしている？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21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「説得力がある」「分かりやすい」と感じた内容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）段落</a:t>
                      </a:r>
                      <a:r>
                        <a:rPr kumimoji="1" lang="ja-JP" altLang="en-US" sz="12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／段落の役割　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）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200" dirty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kumimoji="1"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どのようなところが分かりやすい？　筆者はどのような工夫をしている？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  <a:endParaRPr kumimoji="1" lang="en-US" altLang="ja-JP" sz="1200" b="1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ja-JP" altLang="en-US" sz="1400" dirty="0" smtClean="0">
                        <a:solidFill>
                          <a:srgbClr val="FF0000"/>
                        </a:solidFill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marL="0" marR="0" lvl="0" indent="0" algn="l" defTabSz="914400" rtl="0" eaLnBrk="1" fontAlgn="auto" latinLnBrk="0" hangingPunct="1">
                        <a:lnSpc>
                          <a:spcPts val="19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kumimoji="1"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【</a:t>
                      </a:r>
                      <a:r>
                        <a:rPr lang="ja-JP" altLang="en-US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「説得力がある」「分かりやすい」と感じた内容</a:t>
                      </a:r>
                      <a:r>
                        <a:rPr lang="en-US" altLang="ja-JP" sz="1200" b="1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】</a:t>
                      </a:r>
                      <a:r>
                        <a:rPr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endParaRPr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>
                        <a:lnSpc>
                          <a:spcPct val="150000"/>
                        </a:lnSpc>
                      </a:pP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（　　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</a:t>
                      </a:r>
                      <a:r>
                        <a:rPr kumimoji="1" lang="ja-JP" altLang="en-US" sz="12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）段落</a:t>
                      </a:r>
                      <a:r>
                        <a:rPr kumimoji="1" lang="ja-JP" altLang="en-US" sz="1200" b="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／段落の役割　（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</a:t>
                      </a:r>
                      <a:r>
                        <a:rPr kumimoji="1" lang="ja-JP" altLang="en-US" sz="1400" dirty="0" smtClean="0">
                          <a:solidFill>
                            <a:srgbClr val="FF0000"/>
                          </a:solidFill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</a:t>
                      </a:r>
                      <a:r>
                        <a:rPr kumimoji="1" lang="ja-JP" altLang="en-US" sz="1200" dirty="0" smtClean="0">
                          <a:latin typeface="HGPｺﾞｼｯｸM" panose="020B0600000000000000" pitchFamily="50" charset="-128"/>
                          <a:ea typeface="HGPｺﾞｼｯｸM" panose="020B0600000000000000" pitchFamily="50" charset="-128"/>
                        </a:rPr>
                        <a:t>　　　　　）</a:t>
                      </a:r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  <a:p>
                      <a:pPr algn="l"/>
                      <a:endParaRPr kumimoji="1" lang="en-US" altLang="ja-JP" sz="1200" dirty="0" smtClean="0">
                        <a:latin typeface="HGPｺﾞｼｯｸM" panose="020B0600000000000000" pitchFamily="50" charset="-128"/>
                        <a:ea typeface="HGPｺﾞｼｯｸM" panose="020B0600000000000000" pitchFamily="50" charset="-128"/>
                      </a:endParaRPr>
                    </a:p>
                  </a:txBody>
                  <a:tcPr vert="eaVert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sp>
        <p:nvSpPr>
          <p:cNvPr id="10" name="テキスト ボックス 9"/>
          <p:cNvSpPr txBox="1"/>
          <p:nvPr/>
        </p:nvSpPr>
        <p:spPr>
          <a:xfrm>
            <a:off x="6792557" y="241791"/>
            <a:ext cx="684074" cy="6519480"/>
          </a:xfrm>
          <a:prstGeom prst="rect">
            <a:avLst/>
          </a:prstGeom>
          <a:noFill/>
          <a:ln w="57150">
            <a:solidFill>
              <a:srgbClr val="92D050"/>
            </a:solidFill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t">
            <a:noAutofit/>
          </a:bodyPr>
          <a:lstStyle/>
          <a:p>
            <a:pPr>
              <a:lnSpc>
                <a:spcPts val="1500"/>
              </a:lnSpc>
            </a:pP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「初めて知ったこと」のうち、特に「説得力がある」「分かりやすい」と感じた</a:t>
            </a:r>
            <a:r>
              <a:rPr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内容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を二つ書き入れよう。（その内容が書かれている段落番号と、その段落の役割</a:t>
            </a:r>
            <a:r>
              <a:rPr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あとから選んで</a:t>
            </a:r>
            <a:r>
              <a:rPr lang="ja-JP" altLang="en-US" sz="1200" dirty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書こう。）また</a:t>
            </a:r>
            <a:r>
              <a:rPr lang="ja-JP" altLang="en-US" sz="1200" dirty="0" smtClean="0">
                <a:solidFill>
                  <a:schemeClr val="tx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、どのようなところが分かりやすいか、あるいは筆者がどのような工夫をしているかを考えて、簡単に説明してみよう。</a:t>
            </a:r>
            <a:endParaRPr lang="en-US" altLang="ja-JP" sz="1200" dirty="0" smtClean="0">
              <a:solidFill>
                <a:schemeClr val="tx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4" name="テキスト ボックス 13"/>
          <p:cNvSpPr txBox="1"/>
          <p:nvPr/>
        </p:nvSpPr>
        <p:spPr>
          <a:xfrm>
            <a:off x="107504" y="1300786"/>
            <a:ext cx="288032" cy="5388818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>
            <a:noAutofit/>
          </a:bodyPr>
          <a:lstStyle/>
          <a:p>
            <a:pPr algn="ctr"/>
            <a:r>
              <a:rPr kumimoji="1"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導入　／</a:t>
            </a:r>
            <a:r>
              <a:rPr lang="ja-JP" altLang="en-US" sz="14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問い　／　答え　／　</a:t>
            </a:r>
            <a:r>
              <a:rPr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補足　／　</a:t>
            </a:r>
            <a:r>
              <a:rPr kumimoji="1" lang="ja-JP" altLang="en-US" sz="14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まとめ　　　</a:t>
            </a:r>
            <a:endParaRPr kumimoji="1" lang="en-US" altLang="ja-JP" sz="1400" dirty="0" smtClean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sp>
        <p:nvSpPr>
          <p:cNvPr id="15" name="テキスト ボックス 14"/>
          <p:cNvSpPr txBox="1"/>
          <p:nvPr/>
        </p:nvSpPr>
        <p:spPr>
          <a:xfrm>
            <a:off x="111285" y="260648"/>
            <a:ext cx="288032" cy="929676"/>
          </a:xfrm>
          <a:prstGeom prst="rect">
            <a:avLst/>
          </a:prstGeom>
          <a:solidFill>
            <a:srgbClr val="92D050"/>
          </a:solidFill>
          <a:ln>
            <a:noFill/>
          </a:ln>
          <a:effectLst/>
        </p:spPr>
        <p:style>
          <a:lnRef idx="1">
            <a:schemeClr val="accent3"/>
          </a:lnRef>
          <a:fillRef idx="2">
            <a:schemeClr val="accent3"/>
          </a:fillRef>
          <a:effectRef idx="1">
            <a:schemeClr val="accent3"/>
          </a:effectRef>
          <a:fontRef idx="minor">
            <a:schemeClr val="dk1"/>
          </a:fontRef>
        </p:style>
        <p:txBody>
          <a:bodyPr vert="horz" wrap="square" lIns="36000" tIns="36000" rIns="36000" bIns="36000" rtlCol="0" anchor="ctr">
            <a:noAutofit/>
          </a:bodyPr>
          <a:lstStyle/>
          <a:p>
            <a:pPr algn="ctr"/>
            <a:r>
              <a:rPr kumimoji="1" lang="ja-JP" altLang="en-US" sz="1100" dirty="0" smtClean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段落の役割</a:t>
            </a:r>
            <a:endParaRPr kumimoji="1" lang="en-US" altLang="ja-JP" sz="1100" dirty="0" smtClean="0">
              <a:solidFill>
                <a:schemeClr val="bg1"/>
              </a:solidFill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  <p:grpSp>
        <p:nvGrpSpPr>
          <p:cNvPr id="11" name="グループ化 10"/>
          <p:cNvGrpSpPr/>
          <p:nvPr/>
        </p:nvGrpSpPr>
        <p:grpSpPr>
          <a:xfrm>
            <a:off x="8430239" y="125606"/>
            <a:ext cx="590860" cy="6576205"/>
            <a:chOff x="8430239" y="125606"/>
            <a:chExt cx="590860" cy="6576205"/>
          </a:xfrm>
        </p:grpSpPr>
        <p:pic>
          <p:nvPicPr>
            <p:cNvPr id="12" name="図 11"/>
            <p:cNvPicPr>
              <a:picLocks noChangeAspect="1"/>
            </p:cNvPicPr>
            <p:nvPr/>
          </p:nvPicPr>
          <p:blipFill>
            <a:blip r:embed="rId3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tretch>
              <a:fillRect/>
            </a:stretch>
          </p:blipFill>
          <p:spPr>
            <a:xfrm>
              <a:off x="8430239" y="125606"/>
              <a:ext cx="590860" cy="6576205"/>
            </a:xfrm>
            <a:prstGeom prst="rect">
              <a:avLst/>
            </a:prstGeom>
          </p:spPr>
        </p:pic>
        <p:sp>
          <p:nvSpPr>
            <p:cNvPr id="13" name="テキスト ボックス 12"/>
            <p:cNvSpPr txBox="1"/>
            <p:nvPr/>
          </p:nvSpPr>
          <p:spPr>
            <a:xfrm>
              <a:off x="8505590" y="241791"/>
              <a:ext cx="444609" cy="3489679"/>
            </a:xfrm>
            <a:prstGeom prst="rect">
              <a:avLst/>
            </a:prstGeom>
            <a:no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vert="eaVert" wrap="square" rtlCol="0">
              <a:spAutoFit/>
            </a:bodyPr>
            <a:lstStyle/>
            <a:p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１年</a:t>
              </a:r>
              <a:r>
                <a:rPr lang="ja-JP" altLang="en-US" sz="1689" dirty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　</a:t>
              </a:r>
              <a:r>
                <a:rPr lang="ja-JP" altLang="en-US" sz="1689" dirty="0" smtClean="0">
                  <a:latin typeface="HGPｺﾞｼｯｸE" panose="020B0900000000000000" pitchFamily="50" charset="-128"/>
                  <a:ea typeface="HGPｺﾞｼｯｸE" panose="020B0900000000000000" pitchFamily="50" charset="-128"/>
                </a:rPr>
                <a:t>ダイコンは大きな根？</a:t>
              </a:r>
              <a:endParaRPr lang="ja-JP" altLang="en-US" sz="1689" dirty="0">
                <a:latin typeface="HGPｺﾞｼｯｸE" panose="020B0900000000000000" pitchFamily="50" charset="-128"/>
                <a:ea typeface="HGPｺﾞｼｯｸE" panose="020B0900000000000000" pitchFamily="50" charset="-128"/>
              </a:endParaRPr>
            </a:p>
          </p:txBody>
        </p:sp>
      </p:grpSp>
      <p:sp>
        <p:nvSpPr>
          <p:cNvPr id="16" name="テキスト ボックス 15"/>
          <p:cNvSpPr txBox="1"/>
          <p:nvPr/>
        </p:nvSpPr>
        <p:spPr>
          <a:xfrm>
            <a:off x="7660314" y="517826"/>
            <a:ext cx="648071" cy="2210998"/>
          </a:xfrm>
          <a:prstGeom prst="rect">
            <a:avLst/>
          </a:prstGeom>
          <a:solidFill>
            <a:schemeClr val="accent6">
              <a:lumMod val="75000"/>
            </a:schemeClr>
          </a:solidFill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 vert="eaVert" wrap="square" lIns="36000" tIns="36000" rIns="36000" bIns="36000" rtlCol="0" anchor="ctr" anchorCtr="0">
            <a:noAutofit/>
          </a:bodyPr>
          <a:lstStyle/>
          <a:p>
            <a:pPr algn="ctr"/>
            <a:r>
              <a:rPr lang="ja-JP" altLang="en-US" sz="2000" dirty="0">
                <a:solidFill>
                  <a:schemeClr val="bg1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筆者の説明の工夫をとらえよう</a:t>
            </a:r>
          </a:p>
        </p:txBody>
      </p:sp>
      <p:pic>
        <p:nvPicPr>
          <p:cNvPr id="17" name="図 16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73643" y="71255"/>
            <a:ext cx="821413" cy="403200"/>
          </a:xfrm>
          <a:prstGeom prst="rect">
            <a:avLst/>
          </a:prstGeom>
        </p:spPr>
      </p:pic>
      <p:sp>
        <p:nvSpPr>
          <p:cNvPr id="18" name="テキスト ボックス 22"/>
          <p:cNvSpPr txBox="1"/>
          <p:nvPr/>
        </p:nvSpPr>
        <p:spPr>
          <a:xfrm>
            <a:off x="7638101" y="2871771"/>
            <a:ext cx="692497" cy="3889500"/>
          </a:xfrm>
          <a:prstGeom prst="rect">
            <a:avLst/>
          </a:prstGeom>
          <a:noFill/>
          <a:ln w="76200">
            <a:solidFill>
              <a:schemeClr val="accent6">
                <a:lumMod val="75000"/>
              </a:schemeClr>
            </a:solidFill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vert="eaVert" wrap="square" rtlCol="0">
            <a:spAutoFit/>
          </a:bodyPr>
          <a:lstStyle>
            <a:defPPr>
              <a:defRPr lang="ja-JP"/>
            </a:defPPr>
            <a:lvl1pPr marL="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kumimoji="1" sz="1800" kern="1200">
                <a:solidFill>
                  <a:schemeClr val="dk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説明的文章では、読者に分かりやすく伝えたり、興味をもって読んでもらったりするために、筆者は</a:t>
            </a:r>
            <a:r>
              <a:rPr lang="ja-JP" altLang="en-US" sz="1100" b="1" dirty="0">
                <a:solidFill>
                  <a:srgbClr val="FF0000"/>
                </a:solidFill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さまざまな工夫</a:t>
            </a:r>
            <a:r>
              <a:rPr lang="ja-JP" altLang="en-US" sz="1100" dirty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をしています。どのような工夫をしているか、</a:t>
            </a:r>
            <a:r>
              <a:rPr lang="ja-JP" altLang="en-US" sz="1100" dirty="0" smtClean="0">
                <a:latin typeface="HGPｺﾞｼｯｸM" panose="020B0600000000000000" pitchFamily="50" charset="-128"/>
                <a:ea typeface="HGPｺﾞｼｯｸM" panose="020B0600000000000000" pitchFamily="50" charset="-128"/>
              </a:rPr>
              <a:t>とらえよう。</a:t>
            </a:r>
            <a:endParaRPr lang="ja-JP" altLang="en-US" sz="1100" dirty="0">
              <a:latin typeface="HGPｺﾞｼｯｸM" panose="020B0600000000000000" pitchFamily="50" charset="-128"/>
              <a:ea typeface="HGPｺﾞｼｯｸM" panose="020B0600000000000000" pitchFamily="50" charset="-128"/>
            </a:endParaRPr>
          </a:p>
        </p:txBody>
      </p:sp>
    </p:spTree>
    <p:extLst>
      <p:ext uri="{BB962C8B-B14F-4D97-AF65-F5344CB8AC3E}">
        <p14:creationId xmlns:p14="http://schemas.microsoft.com/office/powerpoint/2010/main" val="9800363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​​テーマ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3392</TotalTime>
  <Words>97</Words>
  <Application>Microsoft Office PowerPoint</Application>
  <PresentationFormat>画面に合わせる (4:3)</PresentationFormat>
  <Paragraphs>16</Paragraphs>
  <Slides>1</Slides>
  <Notes>1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5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1</vt:i4>
      </vt:variant>
    </vt:vector>
  </HeadingPairs>
  <TitlesOfParts>
    <vt:vector size="7" baseType="lpstr">
      <vt:lpstr>HGPｺﾞｼｯｸE</vt:lpstr>
      <vt:lpstr>HGPｺﾞｼｯｸM</vt:lpstr>
      <vt:lpstr>ＭＳ Ｐゴシック</vt:lpstr>
      <vt:lpstr>Arial</vt:lpstr>
      <vt:lpstr>Calibri</vt:lpstr>
      <vt:lpstr>Office ​​テーマ</vt:lpstr>
      <vt:lpstr>PowerPoint プレゼンテーション</vt:lpstr>
    </vt:vector>
  </TitlesOfParts>
  <Company>UNITCOM PC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プレゼンテーション</dc:title>
  <dc:creator>Inoue</dc:creator>
  <cp:lastModifiedBy>at-nonaka-a</cp:lastModifiedBy>
  <cp:revision>149</cp:revision>
  <cp:lastPrinted>2025-03-16T01:06:32Z</cp:lastPrinted>
  <dcterms:created xsi:type="dcterms:W3CDTF">2025-03-09T01:21:44Z</dcterms:created>
  <dcterms:modified xsi:type="dcterms:W3CDTF">2026-05-08T01:01:01Z</dcterms:modified>
</cp:coreProperties>
</file>