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9144000" cy="6858000" type="screen4x3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noue" initials="I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D9F1FF"/>
    <a:srgbClr val="CCECFF"/>
    <a:srgbClr val="CCFFFF"/>
    <a:srgbClr val="0000CC"/>
    <a:srgbClr val="FF99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FD0F851-EC5A-4D38-B0AD-8093EC10F338}" styleName="淡色スタイル 1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淡色スタイル 3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619" autoAdjust="0"/>
  </p:normalViewPr>
  <p:slideViewPr>
    <p:cSldViewPr>
      <p:cViewPr varScale="1">
        <p:scale>
          <a:sx n="100" d="100"/>
          <a:sy n="100" d="100"/>
        </p:scale>
        <p:origin x="183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073C1-346E-4563-B54B-96A244517A27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F32E2-C2E3-4278-8BE6-DC77BD9348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9355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F32E2-C2E3-4278-8BE6-DC77BD93485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969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239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31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85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6420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7728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6753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666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7277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096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931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71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73AC-C53B-4326-BDCA-4EE26D7C23BC}" type="datetimeFigureOut">
              <a:rPr kumimoji="1" lang="ja-JP" altLang="en-US" smtClean="0"/>
              <a:t>2026/5/8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8AACE-B873-47E3-8CDA-8453BB159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76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/>
          <p:cNvSpPr txBox="1"/>
          <p:nvPr/>
        </p:nvSpPr>
        <p:spPr>
          <a:xfrm>
            <a:off x="7740351" y="569930"/>
            <a:ext cx="648071" cy="22109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pPr algn="ctr"/>
            <a:r>
              <a:rPr kumimoji="1" lang="ja-JP" altLang="en-US" sz="2000" b="1" dirty="0" smtClean="0">
                <a:solidFill>
                  <a:schemeClr val="bg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話題をとらえよう</a:t>
            </a:r>
            <a:endParaRPr kumimoji="1" lang="ja-JP" altLang="en-US" sz="2000" b="1" dirty="0">
              <a:solidFill>
                <a:schemeClr val="bg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7261411" y="169514"/>
            <a:ext cx="324036" cy="23953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①中心となる話題は何か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7280684" y="2614598"/>
            <a:ext cx="324036" cy="412676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中心となる話題は「タイトル」をもとに考えよう。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0" name="テキスト ボックス 59"/>
          <p:cNvSpPr txBox="1"/>
          <p:nvPr/>
        </p:nvSpPr>
        <p:spPr>
          <a:xfrm>
            <a:off x="6644843" y="188640"/>
            <a:ext cx="461665" cy="6552728"/>
          </a:xfrm>
          <a:prstGeom prst="rect">
            <a:avLst/>
          </a:prstGeom>
          <a:ln w="952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 anchor="ctr">
            <a:spAutoFit/>
          </a:bodyPr>
          <a:lstStyle/>
          <a:p>
            <a:r>
              <a:rPr kumimoji="1"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　ちょっと立ち止まって（　　</a:t>
            </a:r>
            <a:r>
              <a:rPr kumimoji="1"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他の（新しい）見方　　　</a:t>
            </a:r>
            <a:r>
              <a:rPr lang="ja-JP" altLang="en-US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）</a:t>
            </a:r>
            <a:r>
              <a:rPr kumimoji="1" lang="ja-JP" altLang="en-US" dirty="0" smtClean="0">
                <a:solidFill>
                  <a:schemeClr val="tx1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を試してみよう。</a:t>
            </a:r>
            <a:endParaRPr kumimoji="1" lang="ja-JP" altLang="en-US" dirty="0">
              <a:solidFill>
                <a:schemeClr val="tx1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6224978" y="169514"/>
            <a:ext cx="324036" cy="239539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>
            <a:noAutofit/>
          </a:bodyPr>
          <a:lstStyle/>
          <a:p>
            <a:r>
              <a:rPr lang="ja-JP" altLang="en-US" sz="16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②本論の話題を</a:t>
            </a:r>
            <a:r>
              <a:rPr lang="ja-JP" altLang="en-US" sz="16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とらえる</a:t>
            </a:r>
            <a:endParaRPr kumimoji="1" lang="en-US" altLang="ja-JP" sz="16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6224978" y="2614598"/>
            <a:ext cx="324036" cy="4126769"/>
          </a:xfrm>
          <a:prstGeom prst="rect">
            <a:avLst/>
          </a:prstGeom>
          <a:noFill/>
          <a:ln w="57150">
            <a:solidFill>
              <a:srgbClr val="92D050"/>
            </a:solidFill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ctr" anchorCtr="0">
            <a:noAutofit/>
          </a:bodyPr>
          <a:lstStyle/>
          <a:p>
            <a:r>
              <a:rPr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中心となる話題を意識しながら本文を読もう。</a:t>
            </a:r>
            <a:endParaRPr kumimoji="1" lang="en-US" altLang="ja-JP" sz="1400" dirty="0" smtClean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112469"/>
              </p:ext>
            </p:extLst>
          </p:nvPr>
        </p:nvGraphicFramePr>
        <p:xfrm>
          <a:off x="166280" y="224336"/>
          <a:ext cx="5035212" cy="6498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4250"/>
                <a:gridCol w="454250"/>
                <a:gridCol w="454250"/>
                <a:gridCol w="454250"/>
                <a:gridCol w="454250"/>
                <a:gridCol w="454250"/>
                <a:gridCol w="454250"/>
                <a:gridCol w="454250"/>
                <a:gridCol w="454250"/>
                <a:gridCol w="492712"/>
                <a:gridCol w="454250"/>
              </a:tblGrid>
              <a:tr h="62100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結論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本論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序論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構成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483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10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９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８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７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６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５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４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３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２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１</a:t>
                      </a:r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形式段落</a:t>
                      </a:r>
                      <a:endParaRPr kumimoji="1" lang="ja-JP" altLang="en-US" sz="105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  <a:tr h="2534703"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化粧台の女性・どくろ</a:t>
                      </a:r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若い女性・おばあさん</a:t>
                      </a:r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橋・一人の少女</a:t>
                      </a:r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800" dirty="0" smtClean="0">
                          <a:solidFill>
                            <a:srgbClr val="FF0000"/>
                          </a:solidFill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ルビンのつぼ</a:t>
                      </a:r>
                      <a:endParaRPr kumimoji="1" lang="ja-JP" altLang="en-US" sz="1800" dirty="0">
                        <a:solidFill>
                          <a:srgbClr val="FF0000"/>
                        </a:solidFill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①作者が挙げている例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2948207">
                <a:tc gridSpan="10">
                  <a:txBody>
                    <a:bodyPr/>
                    <a:lstStyle/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〇一つ目の見方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　　　　　　　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〇二つ目の見方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〇三つ目の見方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  <a:p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　　　　　　　　　　　　</a:t>
                      </a:r>
                      <a:endParaRPr kumimoji="1" lang="en-US" altLang="ja-JP" dirty="0" smtClean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UD デジタル 教科書体 NK-B" panose="02020700000000000000" pitchFamily="18" charset="-128"/>
                        <a:ea typeface="UD デジタル 教科書体 NK-B" panose="02020700000000000000" pitchFamily="18" charset="-128"/>
                      </a:endParaRPr>
                    </a:p>
                  </a:txBody>
                  <a:tcPr vert="eaVert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 smtClean="0">
                          <a:latin typeface="HGPｺﾞｼｯｸM" panose="020B0600000000000000" pitchFamily="50" charset="-128"/>
                          <a:ea typeface="HGPｺﾞｼｯｸM" panose="020B0600000000000000" pitchFamily="50" charset="-128"/>
                        </a:rPr>
                        <a:t>②　見方</a:t>
                      </a:r>
                      <a:endParaRPr kumimoji="1" lang="ja-JP" altLang="en-US" b="0" dirty="0">
                        <a:latin typeface="HGPｺﾞｼｯｸM" panose="020B0600000000000000" pitchFamily="50" charset="-128"/>
                        <a:ea typeface="HGPｺﾞｼｯｸM" panose="020B0600000000000000" pitchFamily="50" charset="-128"/>
                      </a:endParaRPr>
                    </a:p>
                  </a:txBody>
                  <a:tcPr vert="eaVert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3" name="テキスト ボックス 62"/>
          <p:cNvSpPr txBox="1"/>
          <p:nvPr/>
        </p:nvSpPr>
        <p:spPr>
          <a:xfrm>
            <a:off x="5292781" y="206054"/>
            <a:ext cx="835899" cy="6517032"/>
          </a:xfrm>
          <a:prstGeom prst="rect">
            <a:avLst/>
          </a:prstGeom>
          <a:noFill/>
          <a:ln w="57150">
            <a:solidFill>
              <a:srgbClr val="FFC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eaVert" wrap="square" lIns="36000" tIns="36000" rIns="36000" bIns="36000" rtlCol="0" anchor="t" anchorCtr="0">
            <a:noAutofit/>
          </a:bodyPr>
          <a:lstStyle/>
          <a:p>
            <a:pPr>
              <a:lnSpc>
                <a:spcPts val="1900"/>
              </a:lnSpc>
            </a:pPr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本論（２～９段落）を</a:t>
            </a:r>
            <a:r>
              <a:rPr kumimoji="1" lang="ja-JP" altLang="en-US" sz="1400" b="1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三つ</a:t>
            </a:r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に分けるとしたらどこで分けられるでしょうか。区切り目に</a:t>
            </a:r>
            <a:r>
              <a:rPr lang="en-US" altLang="ja-JP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――</a:t>
            </a:r>
            <a:r>
              <a:rPr kumimoji="1" lang="ja-JP" altLang="en-US" sz="1400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線を入れよう。また、表の中に、①作者が挙げている例と、②それぞれどのような見方をしているかを書き込もう。</a:t>
            </a:r>
            <a:endParaRPr kumimoji="1" lang="ja-JP" altLang="en-US" sz="1400" dirty="0"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cxnSp>
        <p:nvCxnSpPr>
          <p:cNvPr id="3" name="直線コネクタ 2"/>
          <p:cNvCxnSpPr/>
          <p:nvPr/>
        </p:nvCxnSpPr>
        <p:spPr>
          <a:xfrm>
            <a:off x="2411760" y="836712"/>
            <a:ext cx="0" cy="2950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/>
          <p:cNvCxnSpPr/>
          <p:nvPr/>
        </p:nvCxnSpPr>
        <p:spPr>
          <a:xfrm>
            <a:off x="1547664" y="836712"/>
            <a:ext cx="0" cy="29504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/>
          <p:cNvSpPr txBox="1"/>
          <p:nvPr/>
        </p:nvSpPr>
        <p:spPr>
          <a:xfrm>
            <a:off x="3059832" y="3930554"/>
            <a:ext cx="1015663" cy="26667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中心に見るものを変えることで見方が変わる。</a:t>
            </a:r>
            <a:endParaRPr lang="en-US" altLang="ja-JP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kumimoji="1" lang="ja-JP" altLang="en-US" dirty="0">
              <a:solidFill>
                <a:srgbClr val="FF0000"/>
              </a:solidFill>
              <a:latin typeface="UD デジタル 教科書体 NK-B"/>
              <a:ea typeface="UD デジタル 教科書体 NP-B" panose="0202070000000000000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1684129" y="3933056"/>
            <a:ext cx="1015663" cy="26642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はじめに見えたものを捨て去ることで見方が変わる。</a:t>
            </a:r>
            <a:endParaRPr lang="en-US" altLang="ja-JP" dirty="0" smtClean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  <a:p>
            <a:endParaRPr kumimoji="1" lang="ja-JP" altLang="en-US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315977" y="3930554"/>
            <a:ext cx="1015663" cy="26667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r>
              <a:rPr lang="ja-JP" altLang="en-US" dirty="0" smtClean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近くから見るか遠くから見るか（見るときの距離）で見方が変わる。</a:t>
            </a:r>
            <a:endParaRPr lang="en-US" altLang="ja-JP" dirty="0">
              <a:solidFill>
                <a:srgbClr val="FF0000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8517644" y="165163"/>
            <a:ext cx="590860" cy="6576205"/>
            <a:chOff x="8430239" y="125606"/>
            <a:chExt cx="590860" cy="6576205"/>
          </a:xfrm>
        </p:grpSpPr>
        <p:pic>
          <p:nvPicPr>
            <p:cNvPr id="24" name="図 2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25" name="テキスト ボックス 24"/>
            <p:cNvSpPr txBox="1"/>
            <p:nvPr/>
          </p:nvSpPr>
          <p:spPr>
            <a:xfrm>
              <a:off x="8485352" y="257922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１年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ちょっと立ち止まって</a:t>
              </a:r>
            </a:p>
          </p:txBody>
        </p:sp>
      </p:grpSp>
      <p:pic>
        <p:nvPicPr>
          <p:cNvPr id="26" name="図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82" y="127174"/>
            <a:ext cx="740462" cy="363466"/>
          </a:xfrm>
          <a:prstGeom prst="rect">
            <a:avLst/>
          </a:prstGeom>
        </p:spPr>
      </p:pic>
      <p:sp>
        <p:nvSpPr>
          <p:cNvPr id="27" name="テキスト ボックス 26"/>
          <p:cNvSpPr txBox="1"/>
          <p:nvPr/>
        </p:nvSpPr>
        <p:spPr>
          <a:xfrm>
            <a:off x="7730265" y="2906663"/>
            <a:ext cx="692497" cy="3816423"/>
          </a:xfrm>
          <a:prstGeom prst="rect">
            <a:avLst/>
          </a:prstGeom>
          <a:ln w="76200"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説明的文章を読むときに最初にするべきことは</a:t>
            </a:r>
            <a:r>
              <a:rPr lang="ja-JP" altLang="en-US" sz="1100" b="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「話題をつかむ」</a:t>
            </a:r>
            <a:r>
              <a:rPr lang="ja-JP" altLang="en-US" sz="1100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ことです。①全体の中心となる話題と、②本論の細かい話題をとらえましょう。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85866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</TotalTime>
  <Words>223</Words>
  <Application>Microsoft Office PowerPoint</Application>
  <PresentationFormat>画面に合わせる (4:3)</PresentationFormat>
  <Paragraphs>47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HGPｺﾞｼｯｸE</vt:lpstr>
      <vt:lpstr>HGPｺﾞｼｯｸM</vt:lpstr>
      <vt:lpstr>ＭＳ Ｐゴシック</vt:lpstr>
      <vt:lpstr>UD デジタル 教科書体 NK-B</vt:lpstr>
      <vt:lpstr>UD デジタル 教科書体 NP-B</vt:lpstr>
      <vt:lpstr>Arial</vt:lpstr>
      <vt:lpstr>Calibri</vt:lpstr>
      <vt:lpstr>Office ​​テーマ</vt:lpstr>
      <vt:lpstr>PowerPoint プレゼンテーション</vt:lpstr>
    </vt:vector>
  </TitlesOfParts>
  <Company>UNITCOM PC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Inoue</dc:creator>
  <cp:lastModifiedBy>at-nonaka-a</cp:lastModifiedBy>
  <cp:revision>95</cp:revision>
  <cp:lastPrinted>2025-03-16T01:06:32Z</cp:lastPrinted>
  <dcterms:created xsi:type="dcterms:W3CDTF">2025-03-09T01:21:44Z</dcterms:created>
  <dcterms:modified xsi:type="dcterms:W3CDTF">2026-05-08T01:05:35Z</dcterms:modified>
</cp:coreProperties>
</file>