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9F1FF"/>
    <a:srgbClr val="CCECFF"/>
    <a:srgbClr val="CCFFFF"/>
    <a:srgbClr val="0000CC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19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7747773" y="620688"/>
            <a:ext cx="648071" cy="20882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</a:t>
            </a:r>
            <a:r>
              <a:rPr lang="ja-JP" altLang="en-US" sz="2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の表現に学ぶ</a:t>
            </a:r>
            <a:endParaRPr kumimoji="1" lang="ja-JP" altLang="en-US" sz="2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299303" y="116632"/>
            <a:ext cx="324036" cy="237626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　話題を見つける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299303" y="2564904"/>
            <a:ext cx="324036" cy="4176463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中心的な話題として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取り上げたい絵を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探そう。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816888" y="219212"/>
            <a:ext cx="2808312" cy="25426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吹き出し 10"/>
          <p:cNvSpPr/>
          <p:nvPr/>
        </p:nvSpPr>
        <p:spPr>
          <a:xfrm>
            <a:off x="4905867" y="404664"/>
            <a:ext cx="1416335" cy="2357226"/>
          </a:xfrm>
          <a:prstGeom prst="wedgeRectCallout">
            <a:avLst>
              <a:gd name="adj1" fmla="val -68862"/>
              <a:gd name="adj2" fmla="val -3713"/>
            </a:avLst>
          </a:pr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ヒント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…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「錯視」「だまし絵」「トリックアート」などで調べてみよう。ワークの「資料」（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39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ページ）も参考に見てみよう。</a:t>
            </a:r>
            <a:endParaRPr kumimoji="1" lang="ja-JP" altLang="en-US" sz="16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584876" y="454551"/>
            <a:ext cx="1420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①図を見つけたら、ここに貼ろう</a:t>
            </a:r>
            <a:endParaRPr lang="en-US" altLang="ja-JP" sz="12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588224" y="116632"/>
            <a:ext cx="596448" cy="237626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　筆者の表現をまねる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586659" y="2564904"/>
            <a:ext cx="598013" cy="4176463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まねする段落（複数可）を選び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、絵を説明する文を自分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で書いてみよう。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846050"/>
              </p:ext>
            </p:extLst>
          </p:nvPr>
        </p:nvGraphicFramePr>
        <p:xfrm>
          <a:off x="239327" y="2862136"/>
          <a:ext cx="6095999" cy="3879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87923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/>
                </a:tc>
              </a:tr>
            </a:tbl>
          </a:graphicData>
        </a:graphic>
      </p:graphicFrame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5496" y="2909396"/>
            <a:ext cx="6347332" cy="3696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選んだ段落・・・（　</a:t>
            </a:r>
            <a:r>
              <a:rPr lang="ja-JP" altLang="en-US" sz="160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</a:t>
            </a:r>
            <a:r>
              <a:rPr lang="ja-JP" altLang="en-US" sz="160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　　</a:t>
            </a:r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　）段落</a:t>
            </a:r>
            <a:endParaRPr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  <a:p>
            <a:pPr lvl="0" algn="just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</a:t>
            </a:r>
            <a:endParaRPr lang="ja-JP" altLang="en-US" sz="1600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8517644" y="165163"/>
            <a:ext cx="590860" cy="6576205"/>
            <a:chOff x="8430239" y="125606"/>
            <a:chExt cx="590860" cy="6576205"/>
          </a:xfrm>
        </p:grpSpPr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2" name="テキスト ボックス 31"/>
            <p:cNvSpPr txBox="1"/>
            <p:nvPr/>
          </p:nvSpPr>
          <p:spPr>
            <a:xfrm>
              <a:off x="8485352" y="257922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ちょっと立ち止まって</a:t>
              </a:r>
            </a:p>
          </p:txBody>
        </p:sp>
      </p:grpSp>
      <p:pic>
        <p:nvPicPr>
          <p:cNvPr id="33" name="図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101" y="116632"/>
            <a:ext cx="821413" cy="403200"/>
          </a:xfrm>
          <a:prstGeom prst="rect">
            <a:avLst/>
          </a:prstGeom>
        </p:spPr>
      </p:pic>
      <p:sp>
        <p:nvSpPr>
          <p:cNvPr id="34" name="テキスト ボックス 22"/>
          <p:cNvSpPr txBox="1"/>
          <p:nvPr/>
        </p:nvSpPr>
        <p:spPr>
          <a:xfrm>
            <a:off x="7708147" y="2851867"/>
            <a:ext cx="692497" cy="388950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説明的文章を読むときに挑戦してほしいことは、筆者の表現をまねて、自分の表現に役立てることです。まねする段落を選び、絵について説明してみよう。</a:t>
            </a:r>
          </a:p>
        </p:txBody>
      </p:sp>
    </p:spTree>
    <p:extLst>
      <p:ext uri="{BB962C8B-B14F-4D97-AF65-F5344CB8AC3E}">
        <p14:creationId xmlns:p14="http://schemas.microsoft.com/office/powerpoint/2010/main" val="320087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120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UD デジタル 教科書体 NK-B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oishi-m</cp:lastModifiedBy>
  <cp:revision>96</cp:revision>
  <cp:lastPrinted>2025-03-16T01:06:32Z</cp:lastPrinted>
  <dcterms:created xsi:type="dcterms:W3CDTF">2025-03-09T01:21:44Z</dcterms:created>
  <dcterms:modified xsi:type="dcterms:W3CDTF">2026-05-08T04:20:24Z</dcterms:modified>
</cp:coreProperties>
</file>