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2" r:id="rId2"/>
  </p:sldIdLst>
  <p:sldSz cx="9144000" cy="6858000" type="screen4x3"/>
  <p:notesSz cx="6858000" cy="994568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noue" initials="I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D9F1FF"/>
    <a:srgbClr val="CCECFF"/>
    <a:srgbClr val="CCFFFF"/>
    <a:srgbClr val="0000CC"/>
    <a:srgbClr val="FF9900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FD0F851-EC5A-4D38-B0AD-8093EC10F338}" styleName="淡色スタイル 1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中間スタイル 4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淡色スタイル 3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619" autoAdjust="0"/>
  </p:normalViewPr>
  <p:slideViewPr>
    <p:cSldViewPr>
      <p:cViewPr varScale="1">
        <p:scale>
          <a:sx n="104" d="100"/>
          <a:sy n="104" d="100"/>
        </p:scale>
        <p:origin x="182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4073C1-346E-4563-B54B-96A244517A27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9F32E2-C2E3-4278-8BE6-DC77BD9348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9355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9F32E2-C2E3-4278-8BE6-DC77BD93485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3969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2399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3313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285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6420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7728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6753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4666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7277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7096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9315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7106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7632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テキスト ボックス 15"/>
          <p:cNvSpPr txBox="1"/>
          <p:nvPr/>
        </p:nvSpPr>
        <p:spPr>
          <a:xfrm>
            <a:off x="7747773" y="620688"/>
            <a:ext cx="648071" cy="208823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eaVert" wrap="square" lIns="36000" tIns="36000" rIns="36000" bIns="36000" rtlCol="0" anchor="ctr" anchorCtr="0">
            <a:noAutofit/>
          </a:bodyPr>
          <a:lstStyle/>
          <a:p>
            <a:pPr algn="ctr"/>
            <a:r>
              <a:rPr lang="ja-JP" altLang="en-US" sz="2000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筆者</a:t>
            </a:r>
            <a:r>
              <a:rPr lang="ja-JP" altLang="en-US" sz="2000" dirty="0" smtClean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の表現に学ぶ</a:t>
            </a:r>
            <a:endParaRPr kumimoji="1" lang="ja-JP" altLang="en-US" sz="2000" dirty="0">
              <a:solidFill>
                <a:schemeClr val="bg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7299303" y="116632"/>
            <a:ext cx="324036" cy="2376264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eaVert" wrap="square" lIns="36000" tIns="36000" rIns="36000" bIns="36000" rtlCol="0" anchor="t">
            <a:noAutofit/>
          </a:bodyPr>
          <a:lstStyle/>
          <a:p>
            <a:r>
              <a:rPr lang="ja-JP" altLang="en-US" sz="16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①　話題を見つける</a:t>
            </a:r>
            <a:endParaRPr kumimoji="1" lang="en-US" altLang="ja-JP" sz="16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7299303" y="2564904"/>
            <a:ext cx="324036" cy="4176463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eaVert" wrap="square" lIns="36000" tIns="36000" rIns="36000" bIns="36000" rtlCol="0" anchor="ctr" anchorCtr="0">
            <a:noAutofit/>
          </a:bodyPr>
          <a:lstStyle/>
          <a:p>
            <a:r>
              <a:rPr lang="ja-JP" altLang="en-US" sz="1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中心的な話題として</a:t>
            </a:r>
            <a:r>
              <a:rPr lang="ja-JP" altLang="en-US" sz="1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取り上げたい絵を</a:t>
            </a:r>
            <a:r>
              <a:rPr lang="ja-JP" altLang="en-US" sz="1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探そう。</a:t>
            </a:r>
            <a:endParaRPr kumimoji="1" lang="en-US" altLang="ja-JP" sz="14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1816888" y="219212"/>
            <a:ext cx="2808312" cy="25426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四角形吹き出し 10"/>
          <p:cNvSpPr/>
          <p:nvPr/>
        </p:nvSpPr>
        <p:spPr>
          <a:xfrm>
            <a:off x="4905867" y="404664"/>
            <a:ext cx="1416335" cy="2357226"/>
          </a:xfrm>
          <a:prstGeom prst="wedgeRectCallout">
            <a:avLst>
              <a:gd name="adj1" fmla="val -68862"/>
              <a:gd name="adj2" fmla="val -3713"/>
            </a:avLst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t"/>
          <a:lstStyle/>
          <a:p>
            <a:r>
              <a:rPr kumimoji="1" lang="ja-JP" altLang="en-US" sz="16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ヒント</a:t>
            </a:r>
            <a:r>
              <a:rPr kumimoji="1" lang="en-US" altLang="ja-JP" sz="16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…</a:t>
            </a:r>
            <a:r>
              <a:rPr kumimoji="1" lang="ja-JP" altLang="en-US" sz="16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「錯視」「だまし絵」「トリックアート」などで調べてみよう。ワークの「資料」（</a:t>
            </a:r>
            <a:r>
              <a:rPr kumimoji="1" lang="en-US" altLang="ja-JP" sz="16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38</a:t>
            </a:r>
            <a:r>
              <a:rPr kumimoji="1" lang="ja-JP" altLang="en-US" sz="16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～</a:t>
            </a:r>
            <a:r>
              <a:rPr kumimoji="1" lang="en-US" altLang="ja-JP" sz="16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39</a:t>
            </a:r>
            <a:r>
              <a:rPr kumimoji="1" lang="ja-JP" altLang="en-US" sz="16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ページ）も参考に見てみよう。</a:t>
            </a:r>
            <a:endParaRPr kumimoji="1" lang="ja-JP" altLang="en-US" sz="1600" dirty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2584876" y="454551"/>
            <a:ext cx="14208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①図を見つけたら、ここに貼ろう</a:t>
            </a:r>
            <a:endParaRPr lang="en-US" altLang="ja-JP" sz="12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6588224" y="116632"/>
            <a:ext cx="596448" cy="2376264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eaVert" wrap="square" lIns="36000" tIns="36000" rIns="36000" bIns="36000" rtlCol="0" anchor="ctr">
            <a:noAutofit/>
          </a:bodyPr>
          <a:lstStyle/>
          <a:p>
            <a:r>
              <a:rPr lang="ja-JP" altLang="en-US" sz="16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②　筆者の表現をまねる</a:t>
            </a:r>
            <a:endParaRPr kumimoji="1" lang="en-US" altLang="ja-JP" sz="16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6586659" y="2564904"/>
            <a:ext cx="598013" cy="4176463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eaVert" wrap="square" lIns="36000" tIns="36000" rIns="36000" bIns="36000" rtlCol="0" anchor="ctr" anchorCtr="0">
            <a:noAutofit/>
          </a:bodyPr>
          <a:lstStyle/>
          <a:p>
            <a:r>
              <a:rPr lang="ja-JP" altLang="en-US" sz="1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まねする段落（複数可）を選び</a:t>
            </a:r>
            <a:r>
              <a:rPr lang="ja-JP" altLang="en-US" sz="1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、絵を説明する文を自分</a:t>
            </a:r>
            <a:r>
              <a:rPr lang="ja-JP" altLang="en-US" sz="1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で書いてみよう。</a:t>
            </a:r>
            <a:endParaRPr kumimoji="1" lang="en-US" altLang="ja-JP" sz="14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graphicFrame>
        <p:nvGraphicFramePr>
          <p:cNvPr id="28" name="表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7846050"/>
              </p:ext>
            </p:extLst>
          </p:nvPr>
        </p:nvGraphicFramePr>
        <p:xfrm>
          <a:off x="239327" y="2862136"/>
          <a:ext cx="6095999" cy="387923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8923"/>
                <a:gridCol w="468923"/>
                <a:gridCol w="468923"/>
                <a:gridCol w="468923"/>
                <a:gridCol w="468923"/>
                <a:gridCol w="468923"/>
                <a:gridCol w="468923"/>
                <a:gridCol w="468923"/>
                <a:gridCol w="468923"/>
                <a:gridCol w="468923"/>
                <a:gridCol w="468923"/>
                <a:gridCol w="468923"/>
                <a:gridCol w="468923"/>
              </a:tblGrid>
              <a:tr h="3879231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2000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2000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2000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2000" dirty="0"/>
                    </a:p>
                  </a:txBody>
                  <a:tcPr vert="eaVert"/>
                </a:tc>
              </a:tr>
            </a:tbl>
          </a:graphicData>
        </a:graphic>
      </p:graphicFrame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5496" y="2909396"/>
            <a:ext cx="6347332" cy="3696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algn="just" fontAlgn="base">
              <a:lnSpc>
                <a:spcPts val="37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6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　</a:t>
            </a:r>
            <a:r>
              <a:rPr lang="ja-JP" altLang="en-US" sz="1600" dirty="0" smtClean="0">
                <a:latin typeface="HGPｺﾞｼｯｸM" panose="020B0600000000000000" pitchFamily="50" charset="-128"/>
                <a:ea typeface="HGPｺﾞｼｯｸM" panose="020B0600000000000000" pitchFamily="50" charset="-128"/>
                <a:cs typeface="ＭＳ Ｐゴシック" pitchFamily="50" charset="-128"/>
              </a:rPr>
              <a:t>選んだ段落・・・（　</a:t>
            </a:r>
            <a:r>
              <a:rPr lang="ja-JP" altLang="en-US" sz="1600" smtClean="0">
                <a:latin typeface="HGPｺﾞｼｯｸM" panose="020B0600000000000000" pitchFamily="50" charset="-128"/>
                <a:ea typeface="HGPｺﾞｼｯｸM" panose="020B0600000000000000" pitchFamily="50" charset="-128"/>
                <a:cs typeface="ＭＳ Ｐゴシック" pitchFamily="50" charset="-128"/>
              </a:rPr>
              <a:t>　</a:t>
            </a:r>
            <a:r>
              <a:rPr lang="ja-JP" altLang="en-US" sz="1600" smtClean="0">
                <a:latin typeface="HGPｺﾞｼｯｸM" panose="020B0600000000000000" pitchFamily="50" charset="-128"/>
                <a:ea typeface="HGPｺﾞｼｯｸM" panose="020B0600000000000000" pitchFamily="50" charset="-128"/>
                <a:cs typeface="ＭＳ Ｐゴシック" pitchFamily="50" charset="-128"/>
              </a:rPr>
              <a:t>　　　</a:t>
            </a:r>
            <a:r>
              <a:rPr lang="ja-JP" altLang="en-US" sz="1600" dirty="0" smtClean="0">
                <a:latin typeface="HGPｺﾞｼｯｸM" panose="020B0600000000000000" pitchFamily="50" charset="-128"/>
                <a:ea typeface="HGPｺﾞｼｯｸM" panose="020B0600000000000000" pitchFamily="50" charset="-128"/>
                <a:cs typeface="ＭＳ Ｐゴシック" pitchFamily="50" charset="-128"/>
              </a:rPr>
              <a:t>　　）段落</a:t>
            </a:r>
            <a:endParaRPr lang="en-US" altLang="ja-JP" sz="1600" dirty="0" smtClean="0">
              <a:latin typeface="HGPｺﾞｼｯｸM" panose="020B0600000000000000" pitchFamily="50" charset="-128"/>
              <a:ea typeface="HGPｺﾞｼｯｸM" panose="020B0600000000000000" pitchFamily="50" charset="-128"/>
              <a:cs typeface="ＭＳ Ｐゴシック" pitchFamily="50" charset="-128"/>
            </a:endParaRPr>
          </a:p>
          <a:p>
            <a:pPr lvl="0" algn="just" fontAlgn="base">
              <a:lnSpc>
                <a:spcPts val="37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dirty="0" smtClean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  <a:cs typeface="ＭＳ Ｐゴシック" pitchFamily="50" charset="-128"/>
              </a:rPr>
              <a:t>　</a:t>
            </a:r>
            <a:endParaRPr lang="ja-JP" altLang="en-US" sz="1600" dirty="0">
              <a:solidFill>
                <a:srgbClr val="FF0000"/>
              </a:solidFill>
              <a:latin typeface="HGPｺﾞｼｯｸM" panose="020B0600000000000000" pitchFamily="50" charset="-128"/>
              <a:ea typeface="HGPｺﾞｼｯｸM" panose="020B0600000000000000" pitchFamily="50" charset="-128"/>
              <a:cs typeface="ＭＳ Ｐゴシック" pitchFamily="50" charset="-128"/>
            </a:endParaRPr>
          </a:p>
        </p:txBody>
      </p:sp>
      <p:grpSp>
        <p:nvGrpSpPr>
          <p:cNvPr id="30" name="グループ化 29"/>
          <p:cNvGrpSpPr/>
          <p:nvPr/>
        </p:nvGrpSpPr>
        <p:grpSpPr>
          <a:xfrm>
            <a:off x="8517644" y="165163"/>
            <a:ext cx="590860" cy="6576205"/>
            <a:chOff x="8430239" y="125606"/>
            <a:chExt cx="590860" cy="6576205"/>
          </a:xfrm>
        </p:grpSpPr>
        <p:pic>
          <p:nvPicPr>
            <p:cNvPr id="31" name="図 3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32" name="テキスト ボックス 31"/>
            <p:cNvSpPr txBox="1"/>
            <p:nvPr/>
          </p:nvSpPr>
          <p:spPr>
            <a:xfrm>
              <a:off x="8485352" y="257922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１年</a:t>
              </a:r>
              <a:r>
                <a:rPr lang="ja-JP" altLang="en-US" sz="1689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　ちょっと立ち止まって</a:t>
              </a:r>
            </a:p>
          </p:txBody>
        </p:sp>
      </p:grpSp>
      <p:pic>
        <p:nvPicPr>
          <p:cNvPr id="33" name="図 3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1101" y="116632"/>
            <a:ext cx="821413" cy="403200"/>
          </a:xfrm>
          <a:prstGeom prst="rect">
            <a:avLst/>
          </a:prstGeom>
        </p:spPr>
      </p:pic>
      <p:sp>
        <p:nvSpPr>
          <p:cNvPr id="34" name="テキスト ボックス 22"/>
          <p:cNvSpPr txBox="1"/>
          <p:nvPr/>
        </p:nvSpPr>
        <p:spPr>
          <a:xfrm>
            <a:off x="7708147" y="2851867"/>
            <a:ext cx="692497" cy="3889500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説明的文章を読むときに挑戦してほしいことは、筆者の表現をまねて、自分の表現に役立てることです。まねする段落を選び、絵について説明してみよう。</a:t>
            </a:r>
          </a:p>
        </p:txBody>
      </p:sp>
    </p:spTree>
    <p:extLst>
      <p:ext uri="{BB962C8B-B14F-4D97-AF65-F5344CB8AC3E}">
        <p14:creationId xmlns:p14="http://schemas.microsoft.com/office/powerpoint/2010/main" val="3200870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2320</TotalTime>
  <Words>120</Words>
  <Application>Microsoft Office PowerPoint</Application>
  <PresentationFormat>画面に合わせる (4:3)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HGPｺﾞｼｯｸE</vt:lpstr>
      <vt:lpstr>HGPｺﾞｼｯｸM</vt:lpstr>
      <vt:lpstr>ＭＳ Ｐゴシック</vt:lpstr>
      <vt:lpstr>UD デジタル 教科書体 NK-B</vt:lpstr>
      <vt:lpstr>Arial</vt:lpstr>
      <vt:lpstr>Calibri</vt:lpstr>
      <vt:lpstr>Office ​​テーマ</vt:lpstr>
      <vt:lpstr>PowerPoint プレゼンテーション</vt:lpstr>
    </vt:vector>
  </TitlesOfParts>
  <Company>UNITCOM PC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Inoue</dc:creator>
  <cp:lastModifiedBy>oishi-m</cp:lastModifiedBy>
  <cp:revision>96</cp:revision>
  <cp:lastPrinted>2025-03-16T01:06:32Z</cp:lastPrinted>
  <dcterms:created xsi:type="dcterms:W3CDTF">2025-03-09T01:21:44Z</dcterms:created>
  <dcterms:modified xsi:type="dcterms:W3CDTF">2026-05-08T04:20:24Z</dcterms:modified>
</cp:coreProperties>
</file>