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01" d="100"/>
          <a:sy n="101" d="100"/>
        </p:scale>
        <p:origin x="12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00759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936528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652303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035835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4048161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69707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28884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96902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68106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218347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231377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41504629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テキスト ボックス 40"/>
          <p:cNvSpPr txBox="1"/>
          <p:nvPr/>
        </p:nvSpPr>
        <p:spPr>
          <a:xfrm>
            <a:off x="7585563" y="640641"/>
            <a:ext cx="652871" cy="6068435"/>
          </a:xfrm>
          <a:prstGeom prst="rect">
            <a:avLst/>
          </a:prstGeom>
          <a:ln w="76200">
            <a:solidFill>
              <a:schemeClr val="accent4"/>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a:t>自分の考えに説得力を持たせる方法について考えよう。</a:t>
            </a:r>
            <a:endParaRPr lang="en-US" altLang="ja-JP" sz="1014" dirty="0"/>
          </a:p>
          <a:p>
            <a:r>
              <a:rPr lang="ja-JP" altLang="en-US" sz="1014" dirty="0"/>
              <a:t>　「</a:t>
            </a:r>
            <a:r>
              <a:rPr lang="en-US" altLang="ja-JP" sz="1014" dirty="0"/>
              <a:t>『</a:t>
            </a:r>
            <a:r>
              <a:rPr lang="ja-JP" altLang="en-US" sz="1014" dirty="0"/>
              <a:t>ジャージャー</a:t>
            </a:r>
            <a:r>
              <a:rPr lang="en-US" altLang="ja-JP" sz="1014" dirty="0"/>
              <a:t>』</a:t>
            </a:r>
            <a:r>
              <a:rPr lang="ja-JP" altLang="en-US" sz="1014" dirty="0"/>
              <a:t>がヘビを意味する単語である」という仮説を証明するために筆者が行った実験の内容をまとめよう。</a:t>
            </a:r>
          </a:p>
        </p:txBody>
      </p:sp>
      <p:sp>
        <p:nvSpPr>
          <p:cNvPr id="85" name="テキスト ボックス 84"/>
          <p:cNvSpPr txBox="1"/>
          <p:nvPr/>
        </p:nvSpPr>
        <p:spPr>
          <a:xfrm>
            <a:off x="2205861" y="640643"/>
            <a:ext cx="340734" cy="6068435"/>
          </a:xfrm>
          <a:prstGeom prst="rect">
            <a:avLst/>
          </a:prstGeom>
          <a:ln w="76200">
            <a:solidFill>
              <a:schemeClr val="accent2"/>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a:t>ステップ１を踏まえ、文章を理解しやすくするための筆者の工夫についてあなたが考えたことを書こう。</a:t>
            </a:r>
          </a:p>
        </p:txBody>
      </p:sp>
      <p:sp>
        <p:nvSpPr>
          <p:cNvPr id="86" name="正方形/長方形 85"/>
          <p:cNvSpPr/>
          <p:nvPr/>
        </p:nvSpPr>
        <p:spPr>
          <a:xfrm>
            <a:off x="263277" y="640642"/>
            <a:ext cx="1588438" cy="6068435"/>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just"/>
            <a:r>
              <a:rPr lang="ja-JP" altLang="en-US" sz="1520" dirty="0">
                <a:solidFill>
                  <a:srgbClr val="FF0000"/>
                </a:solidFill>
              </a:rPr>
              <a:t>「もしかしたら～～かもしれません」など、あらかじめ想定できる疑問を具体的に挙げ、読者の思考がスムーズに進むように工夫している。</a:t>
            </a:r>
          </a:p>
        </p:txBody>
      </p:sp>
      <p:grpSp>
        <p:nvGrpSpPr>
          <p:cNvPr id="6" name="グループ化 5"/>
          <p:cNvGrpSpPr/>
          <p:nvPr/>
        </p:nvGrpSpPr>
        <p:grpSpPr>
          <a:xfrm>
            <a:off x="2892284" y="1516701"/>
            <a:ext cx="4554489" cy="1169350"/>
            <a:chOff x="3709791" y="1315400"/>
            <a:chExt cx="5392641" cy="1384543"/>
          </a:xfrm>
        </p:grpSpPr>
        <p:sp>
          <p:nvSpPr>
            <p:cNvPr id="5" name="角丸四角形 4"/>
            <p:cNvSpPr/>
            <p:nvPr/>
          </p:nvSpPr>
          <p:spPr>
            <a:xfrm>
              <a:off x="3761505" y="1619943"/>
              <a:ext cx="5340927" cy="1080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1" dirty="0">
                  <a:solidFill>
                    <a:schemeClr val="tx1"/>
                  </a:solidFill>
                </a:rPr>
                <a:t>「ジャージャー」と聞いたシジュウカラは地面や巣箱を見た。</a:t>
              </a:r>
            </a:p>
          </p:txBody>
        </p:sp>
        <p:sp>
          <p:nvSpPr>
            <p:cNvPr id="27" name="テキスト ボックス 26"/>
            <p:cNvSpPr txBox="1"/>
            <p:nvPr/>
          </p:nvSpPr>
          <p:spPr>
            <a:xfrm>
              <a:off x="3709791" y="1315400"/>
              <a:ext cx="699057" cy="478904"/>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rPr>
                <a:t>実験①の結果</a:t>
              </a:r>
            </a:p>
          </p:txBody>
        </p:sp>
      </p:grpSp>
      <p:grpSp>
        <p:nvGrpSpPr>
          <p:cNvPr id="3" name="グループ化 2"/>
          <p:cNvGrpSpPr/>
          <p:nvPr/>
        </p:nvGrpSpPr>
        <p:grpSpPr>
          <a:xfrm>
            <a:off x="2852015" y="2803544"/>
            <a:ext cx="4581709" cy="1369737"/>
            <a:chOff x="3670088" y="2882566"/>
            <a:chExt cx="5424871" cy="1621807"/>
          </a:xfrm>
        </p:grpSpPr>
        <p:sp>
          <p:nvSpPr>
            <p:cNvPr id="12" name="角丸四角形 11"/>
            <p:cNvSpPr/>
            <p:nvPr/>
          </p:nvSpPr>
          <p:spPr>
            <a:xfrm>
              <a:off x="3754032" y="3145376"/>
              <a:ext cx="5340927" cy="135899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351" dirty="0">
                  <a:solidFill>
                    <a:schemeClr val="tx1"/>
                  </a:solidFill>
                </a:rPr>
                <a:t>「ジャージャー」が「</a:t>
              </a:r>
              <a:r>
                <a:rPr lang="ja-JP" altLang="en-US" sz="1351" b="1" dirty="0">
                  <a:solidFill>
                    <a:schemeClr val="tx1"/>
                  </a:solidFill>
                </a:rPr>
                <a:t>（</a:t>
              </a:r>
              <a:r>
                <a:rPr lang="ja-JP" altLang="en-US" sz="1351" dirty="0">
                  <a:solidFill>
                    <a:srgbClr val="FF0000"/>
                  </a:solidFill>
                </a:rPr>
                <a:t>地面や巣箱を見に行け</a:t>
              </a:r>
              <a:r>
                <a:rPr lang="ja-JP" altLang="en-US" sz="1351" b="1" dirty="0">
                  <a:solidFill>
                    <a:schemeClr val="tx1"/>
                  </a:solidFill>
                </a:rPr>
                <a:t>）</a:t>
              </a:r>
              <a:r>
                <a:rPr lang="ja-JP" altLang="en-US" sz="1351" dirty="0">
                  <a:solidFill>
                    <a:schemeClr val="tx1"/>
                  </a:solidFill>
                </a:rPr>
                <a:t>」という意味かもしれないので、シジュウカラが「ジャージャー」と聞いて</a:t>
              </a:r>
              <a:r>
                <a:rPr lang="ja-JP" altLang="en-US" sz="1351" b="1" dirty="0">
                  <a:solidFill>
                    <a:schemeClr val="tx1"/>
                  </a:solidFill>
                </a:rPr>
                <a:t>（</a:t>
              </a:r>
              <a:r>
                <a:rPr lang="ja-JP" altLang="en-US" sz="1351" dirty="0">
                  <a:solidFill>
                    <a:srgbClr val="FF0000"/>
                  </a:solidFill>
                </a:rPr>
                <a:t>「ヘビ」をイメージしているのかを確認する</a:t>
              </a:r>
              <a:r>
                <a:rPr lang="ja-JP" altLang="en-US" sz="1351" b="1" dirty="0">
                  <a:solidFill>
                    <a:schemeClr val="tx1"/>
                  </a:solidFill>
                </a:rPr>
                <a:t>）</a:t>
              </a:r>
              <a:r>
                <a:rPr lang="ja-JP" altLang="en-US" sz="1351" dirty="0">
                  <a:solidFill>
                    <a:schemeClr val="tx1"/>
                  </a:solidFill>
                </a:rPr>
                <a:t>ために実験②を行った。</a:t>
              </a:r>
            </a:p>
          </p:txBody>
        </p:sp>
        <p:sp>
          <p:nvSpPr>
            <p:cNvPr id="28" name="テキスト ボックス 27"/>
            <p:cNvSpPr txBox="1"/>
            <p:nvPr/>
          </p:nvSpPr>
          <p:spPr>
            <a:xfrm>
              <a:off x="3670088" y="2882566"/>
              <a:ext cx="697889" cy="478904"/>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rPr>
                <a:t>疑問と</a:t>
              </a:r>
              <a:endParaRPr lang="en-US" altLang="ja-JP" sz="1014" b="1" dirty="0">
                <a:solidFill>
                  <a:schemeClr val="bg1"/>
                </a:solidFill>
              </a:endParaRPr>
            </a:p>
            <a:p>
              <a:r>
                <a:rPr lang="ja-JP" altLang="en-US" sz="1014" b="1" dirty="0">
                  <a:solidFill>
                    <a:schemeClr val="bg1"/>
                  </a:solidFill>
                </a:rPr>
                <a:t>実験②</a:t>
              </a:r>
            </a:p>
          </p:txBody>
        </p:sp>
      </p:grpSp>
      <p:grpSp>
        <p:nvGrpSpPr>
          <p:cNvPr id="9" name="グループ化 8"/>
          <p:cNvGrpSpPr/>
          <p:nvPr/>
        </p:nvGrpSpPr>
        <p:grpSpPr>
          <a:xfrm>
            <a:off x="2878706" y="4350252"/>
            <a:ext cx="4554488" cy="1122390"/>
            <a:chOff x="3709792" y="5572732"/>
            <a:chExt cx="5392640" cy="1328941"/>
          </a:xfrm>
        </p:grpSpPr>
        <p:sp>
          <p:nvSpPr>
            <p:cNvPr id="10" name="角丸四角形 9"/>
            <p:cNvSpPr/>
            <p:nvPr/>
          </p:nvSpPr>
          <p:spPr>
            <a:xfrm>
              <a:off x="3758899" y="5821673"/>
              <a:ext cx="5343533" cy="1080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r>
                <a:rPr lang="ja-JP" altLang="en-US" sz="1351" dirty="0">
                  <a:solidFill>
                    <a:srgbClr val="FF0000"/>
                  </a:solidFill>
                </a:rPr>
                <a:t>「ジャージャー」の音　＋　ヘビに似た動きをする木</a:t>
              </a:r>
              <a:endParaRPr lang="en-US" altLang="ja-JP" sz="1351" dirty="0">
                <a:solidFill>
                  <a:srgbClr val="FF0000"/>
                </a:solidFill>
              </a:endParaRPr>
            </a:p>
            <a:p>
              <a:r>
                <a:rPr lang="ja-JP" altLang="en-US" sz="1351" dirty="0">
                  <a:solidFill>
                    <a:srgbClr val="FF0000"/>
                  </a:solidFill>
                </a:rPr>
                <a:t>を見せると木の方へ動きを確認しに行った。</a:t>
              </a:r>
            </a:p>
          </p:txBody>
        </p:sp>
        <p:sp>
          <p:nvSpPr>
            <p:cNvPr id="31" name="テキスト ボックス 30"/>
            <p:cNvSpPr txBox="1"/>
            <p:nvPr/>
          </p:nvSpPr>
          <p:spPr>
            <a:xfrm>
              <a:off x="3709792" y="5572732"/>
              <a:ext cx="699057" cy="478904"/>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rPr>
                <a:t>実験②の結果</a:t>
              </a:r>
            </a:p>
          </p:txBody>
        </p:sp>
      </p:grpSp>
      <p:grpSp>
        <p:nvGrpSpPr>
          <p:cNvPr id="11" name="グループ化 10"/>
          <p:cNvGrpSpPr/>
          <p:nvPr/>
        </p:nvGrpSpPr>
        <p:grpSpPr>
          <a:xfrm>
            <a:off x="2885443" y="5618311"/>
            <a:ext cx="4547752" cy="1107096"/>
            <a:chOff x="3717768" y="7017089"/>
            <a:chExt cx="5384665" cy="1310832"/>
          </a:xfrm>
        </p:grpSpPr>
        <p:sp>
          <p:nvSpPr>
            <p:cNvPr id="26" name="角丸四角形 25"/>
            <p:cNvSpPr/>
            <p:nvPr/>
          </p:nvSpPr>
          <p:spPr>
            <a:xfrm>
              <a:off x="3758899" y="7247921"/>
              <a:ext cx="5343534" cy="1080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1" dirty="0">
                  <a:solidFill>
                    <a:srgbClr val="FF0000"/>
                  </a:solidFill>
                </a:rPr>
                <a:t>「ジャージャー」はヘビを意味する単語である。</a:t>
              </a:r>
            </a:p>
          </p:txBody>
        </p:sp>
        <p:sp>
          <p:nvSpPr>
            <p:cNvPr id="32" name="テキスト ボックス 31"/>
            <p:cNvSpPr txBox="1"/>
            <p:nvPr/>
          </p:nvSpPr>
          <p:spPr>
            <a:xfrm>
              <a:off x="3717768" y="7017089"/>
              <a:ext cx="694598" cy="478904"/>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rPr>
                <a:t>結論（主張）</a:t>
              </a:r>
            </a:p>
          </p:txBody>
        </p:sp>
      </p:grpSp>
      <p:pic>
        <p:nvPicPr>
          <p:cNvPr id="13" name="図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57119" y="5687700"/>
            <a:ext cx="931132" cy="1126498"/>
          </a:xfrm>
          <a:prstGeom prst="rect">
            <a:avLst/>
          </a:prstGeom>
        </p:spPr>
      </p:pic>
      <p:pic>
        <p:nvPicPr>
          <p:cNvPr id="15" name="図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7211" y="4349188"/>
            <a:ext cx="803153" cy="822138"/>
          </a:xfrm>
          <a:prstGeom prst="rect">
            <a:avLst/>
          </a:prstGeom>
        </p:spPr>
      </p:pic>
      <p:grpSp>
        <p:nvGrpSpPr>
          <p:cNvPr id="4" name="グループ化 3"/>
          <p:cNvGrpSpPr/>
          <p:nvPr/>
        </p:nvGrpSpPr>
        <p:grpSpPr>
          <a:xfrm>
            <a:off x="2852015" y="404606"/>
            <a:ext cx="4590223" cy="994010"/>
            <a:chOff x="3670088" y="479064"/>
            <a:chExt cx="5434951" cy="1176935"/>
          </a:xfrm>
        </p:grpSpPr>
        <p:sp>
          <p:nvSpPr>
            <p:cNvPr id="35" name="角丸四角形 34"/>
            <p:cNvSpPr/>
            <p:nvPr/>
          </p:nvSpPr>
          <p:spPr>
            <a:xfrm>
              <a:off x="3761505" y="575999"/>
              <a:ext cx="5343534" cy="1080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1" dirty="0">
                  <a:solidFill>
                    <a:srgbClr val="FF0000"/>
                  </a:solidFill>
                </a:rPr>
                <a:t>「ジャージャー」はヘビを意味する単語である。</a:t>
              </a:r>
            </a:p>
          </p:txBody>
        </p:sp>
        <p:sp>
          <p:nvSpPr>
            <p:cNvPr id="36" name="テキスト ボックス 35"/>
            <p:cNvSpPr txBox="1"/>
            <p:nvPr/>
          </p:nvSpPr>
          <p:spPr>
            <a:xfrm>
              <a:off x="3670088" y="479064"/>
              <a:ext cx="545483" cy="294114"/>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rPr>
                <a:t>仮説</a:t>
              </a:r>
            </a:p>
          </p:txBody>
        </p:sp>
      </p:grpSp>
      <p:sp>
        <p:nvSpPr>
          <p:cNvPr id="7" name="下矢印 6"/>
          <p:cNvSpPr/>
          <p:nvPr/>
        </p:nvSpPr>
        <p:spPr>
          <a:xfrm>
            <a:off x="4875136" y="2475260"/>
            <a:ext cx="579209" cy="653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30" name="下矢印 29"/>
          <p:cNvSpPr/>
          <p:nvPr/>
        </p:nvSpPr>
        <p:spPr>
          <a:xfrm>
            <a:off x="4875136" y="1329720"/>
            <a:ext cx="579209" cy="5141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24" name="下矢印 23"/>
          <p:cNvSpPr/>
          <p:nvPr/>
        </p:nvSpPr>
        <p:spPr>
          <a:xfrm>
            <a:off x="4896126" y="4067402"/>
            <a:ext cx="579209" cy="5570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25" name="下矢印 24"/>
          <p:cNvSpPr/>
          <p:nvPr/>
        </p:nvSpPr>
        <p:spPr>
          <a:xfrm>
            <a:off x="4875136" y="5409241"/>
            <a:ext cx="579209" cy="5141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02250" y="126546"/>
            <a:ext cx="819499" cy="402260"/>
          </a:xfrm>
          <a:prstGeom prst="rect">
            <a:avLst/>
          </a:prstGeom>
        </p:spPr>
      </p:pic>
      <p:pic>
        <p:nvPicPr>
          <p:cNvPr id="14" name="図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3112" y="125606"/>
            <a:ext cx="821414" cy="403200"/>
          </a:xfrm>
          <a:prstGeom prst="rect">
            <a:avLst/>
          </a:prstGeom>
        </p:spPr>
      </p:pic>
      <p:grpSp>
        <p:nvGrpSpPr>
          <p:cNvPr id="19" name="グループ化 18"/>
          <p:cNvGrpSpPr/>
          <p:nvPr/>
        </p:nvGrpSpPr>
        <p:grpSpPr>
          <a:xfrm>
            <a:off x="8430239" y="125606"/>
            <a:ext cx="590860" cy="6576205"/>
            <a:chOff x="8430239" y="125606"/>
            <a:chExt cx="590860" cy="6576205"/>
          </a:xfrm>
        </p:grpSpPr>
        <p:pic>
          <p:nvPicPr>
            <p:cNvPr id="18" name="図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30239" y="125606"/>
              <a:ext cx="590860" cy="6576205"/>
            </a:xfrm>
            <a:prstGeom prst="rect">
              <a:avLst/>
            </a:prstGeom>
          </p:spPr>
        </p:pic>
        <p:sp>
          <p:nvSpPr>
            <p:cNvPr id="37" name="テキスト ボックス 36"/>
            <p:cNvSpPr txBox="1"/>
            <p:nvPr/>
          </p:nvSpPr>
          <p:spPr>
            <a:xfrm>
              <a:off x="8505590" y="241791"/>
              <a:ext cx="444609" cy="34896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wrap="square" rtlCol="0">
              <a:spAutoFit/>
            </a:bodyPr>
            <a:lstStyle/>
            <a:p>
              <a:r>
                <a:rPr lang="ja-JP" altLang="en-US" sz="1689" dirty="0"/>
                <a:t>１年　「言葉」を持つ鳥、シジュウカラ</a:t>
              </a:r>
            </a:p>
          </p:txBody>
        </p:sp>
      </p:grpSp>
    </p:spTree>
    <p:extLst>
      <p:ext uri="{BB962C8B-B14F-4D97-AF65-F5344CB8AC3E}">
        <p14:creationId xmlns:p14="http://schemas.microsoft.com/office/powerpoint/2010/main" val="2661030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177</Words>
  <Application>Microsoft Office PowerPoint</Application>
  <PresentationFormat>画面に合わせる (4:3)</PresentationFormat>
  <Paragraphs>17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oishi-m</dc:creator>
  <cp:lastModifiedBy>oishi-m</cp:lastModifiedBy>
  <cp:revision>6</cp:revision>
  <dcterms:created xsi:type="dcterms:W3CDTF">2022-03-03T00:26:27Z</dcterms:created>
  <dcterms:modified xsi:type="dcterms:W3CDTF">2022-03-27T23:56:47Z</dcterms:modified>
</cp:coreProperties>
</file>