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7585563" y="640641"/>
            <a:ext cx="652871" cy="6068435"/>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自分の考えに説得力を持たせる方法について考えよう。</a:t>
            </a:r>
            <a:endParaRPr lang="en-US" altLang="ja-JP" sz="1014" dirty="0"/>
          </a:p>
          <a:p>
            <a:r>
              <a:rPr lang="ja-JP" altLang="en-US" sz="1014" dirty="0"/>
              <a:t>　「</a:t>
            </a:r>
            <a:r>
              <a:rPr lang="en-US" altLang="ja-JP" sz="1014" dirty="0"/>
              <a:t>『</a:t>
            </a:r>
            <a:r>
              <a:rPr lang="ja-JP" altLang="en-US" sz="1014" dirty="0"/>
              <a:t>ジャージャー</a:t>
            </a:r>
            <a:r>
              <a:rPr lang="en-US" altLang="ja-JP" sz="1014" dirty="0"/>
              <a:t>』</a:t>
            </a:r>
            <a:r>
              <a:rPr lang="ja-JP" altLang="en-US" sz="1014" dirty="0"/>
              <a:t>がヘビを意味する単語である」という仮説を証明するために筆者が行った実験の内容をまとめよう。</a:t>
            </a:r>
          </a:p>
        </p:txBody>
      </p:sp>
      <p:sp>
        <p:nvSpPr>
          <p:cNvPr id="85" name="テキスト ボックス 84"/>
          <p:cNvSpPr txBox="1"/>
          <p:nvPr/>
        </p:nvSpPr>
        <p:spPr>
          <a:xfrm>
            <a:off x="2205861" y="640643"/>
            <a:ext cx="340734" cy="6068435"/>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ステップ１を踏まえ、文章を理解しやすくするための筆者の工夫についてあなたが考えたことを書こう。</a:t>
            </a:r>
          </a:p>
        </p:txBody>
      </p:sp>
      <p:sp>
        <p:nvSpPr>
          <p:cNvPr id="86" name="正方形/長方形 85"/>
          <p:cNvSpPr/>
          <p:nvPr/>
        </p:nvSpPr>
        <p:spPr>
          <a:xfrm>
            <a:off x="263277" y="640642"/>
            <a:ext cx="1588438" cy="6068435"/>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just"/>
            <a:r>
              <a:rPr lang="ja-JP" altLang="en-US" sz="1520" dirty="0">
                <a:solidFill>
                  <a:srgbClr val="FF0000"/>
                </a:solidFill>
              </a:rPr>
              <a:t>「もしかしたら～～かもしれません」など、あらかじめ想定できる疑問を具体的に挙げ、読者の思考がスムーズに進むように工夫している。</a:t>
            </a:r>
          </a:p>
        </p:txBody>
      </p:sp>
      <p:grpSp>
        <p:nvGrpSpPr>
          <p:cNvPr id="6" name="グループ化 5"/>
          <p:cNvGrpSpPr/>
          <p:nvPr/>
        </p:nvGrpSpPr>
        <p:grpSpPr>
          <a:xfrm>
            <a:off x="2892284" y="1516701"/>
            <a:ext cx="4554489" cy="1169350"/>
            <a:chOff x="3709791" y="1315400"/>
            <a:chExt cx="5392641" cy="1384543"/>
          </a:xfrm>
        </p:grpSpPr>
        <p:sp>
          <p:nvSpPr>
            <p:cNvPr id="5" name="角丸四角形 4"/>
            <p:cNvSpPr/>
            <p:nvPr/>
          </p:nvSpPr>
          <p:spPr>
            <a:xfrm>
              <a:off x="3761505" y="1619943"/>
              <a:ext cx="5340927"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chemeClr val="tx1"/>
                  </a:solidFill>
                </a:rPr>
                <a:t>「ジャージャー」と聞いたシジュウカラは地面や巣箱を見た。</a:t>
              </a:r>
            </a:p>
          </p:txBody>
        </p:sp>
        <p:sp>
          <p:nvSpPr>
            <p:cNvPr id="27" name="テキスト ボックス 26"/>
            <p:cNvSpPr txBox="1"/>
            <p:nvPr/>
          </p:nvSpPr>
          <p:spPr>
            <a:xfrm>
              <a:off x="3709791" y="1315400"/>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実験①の結果</a:t>
              </a:r>
            </a:p>
          </p:txBody>
        </p:sp>
      </p:grpSp>
      <p:grpSp>
        <p:nvGrpSpPr>
          <p:cNvPr id="3" name="グループ化 2"/>
          <p:cNvGrpSpPr/>
          <p:nvPr/>
        </p:nvGrpSpPr>
        <p:grpSpPr>
          <a:xfrm>
            <a:off x="2852015" y="2803544"/>
            <a:ext cx="4581709" cy="1369737"/>
            <a:chOff x="3670088" y="2882566"/>
            <a:chExt cx="5424871" cy="1621807"/>
          </a:xfrm>
        </p:grpSpPr>
        <p:sp>
          <p:nvSpPr>
            <p:cNvPr id="12" name="角丸四角形 11"/>
            <p:cNvSpPr/>
            <p:nvPr/>
          </p:nvSpPr>
          <p:spPr>
            <a:xfrm>
              <a:off x="3754032" y="3145376"/>
              <a:ext cx="5340927" cy="13589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chemeClr val="tx1"/>
                  </a:solidFill>
                </a:rPr>
                <a:t>「ジャージャー」が「</a:t>
              </a:r>
              <a:r>
                <a:rPr lang="ja-JP" altLang="en-US" sz="1351" b="1" dirty="0">
                  <a:solidFill>
                    <a:schemeClr val="tx1"/>
                  </a:solidFill>
                </a:rPr>
                <a:t>（</a:t>
              </a:r>
              <a:r>
                <a:rPr lang="ja-JP" altLang="en-US" sz="1351" dirty="0">
                  <a:solidFill>
                    <a:srgbClr val="FF0000"/>
                  </a:solidFill>
                </a:rPr>
                <a:t>地面や巣箱を見に行け</a:t>
              </a:r>
              <a:r>
                <a:rPr lang="ja-JP" altLang="en-US" sz="1351" b="1" dirty="0">
                  <a:solidFill>
                    <a:schemeClr val="tx1"/>
                  </a:solidFill>
                </a:rPr>
                <a:t>）</a:t>
              </a:r>
              <a:r>
                <a:rPr lang="ja-JP" altLang="en-US" sz="1351" dirty="0">
                  <a:solidFill>
                    <a:schemeClr val="tx1"/>
                  </a:solidFill>
                </a:rPr>
                <a:t>」という意味かもしれないので、シジュウカラが「ジャージャー」と聞いて</a:t>
              </a:r>
              <a:r>
                <a:rPr lang="ja-JP" altLang="en-US" sz="1351" b="1" dirty="0">
                  <a:solidFill>
                    <a:schemeClr val="tx1"/>
                  </a:solidFill>
                </a:rPr>
                <a:t>（</a:t>
              </a:r>
              <a:r>
                <a:rPr lang="ja-JP" altLang="en-US" sz="1351" dirty="0">
                  <a:solidFill>
                    <a:srgbClr val="FF0000"/>
                  </a:solidFill>
                </a:rPr>
                <a:t>「ヘビ」をイメージしているのかを確認する</a:t>
              </a:r>
              <a:r>
                <a:rPr lang="ja-JP" altLang="en-US" sz="1351" b="1" dirty="0">
                  <a:solidFill>
                    <a:schemeClr val="tx1"/>
                  </a:solidFill>
                </a:rPr>
                <a:t>）</a:t>
              </a:r>
              <a:r>
                <a:rPr lang="ja-JP" altLang="en-US" sz="1351" dirty="0">
                  <a:solidFill>
                    <a:schemeClr val="tx1"/>
                  </a:solidFill>
                </a:rPr>
                <a:t>ために実験②を行った。</a:t>
              </a:r>
            </a:p>
          </p:txBody>
        </p:sp>
        <p:sp>
          <p:nvSpPr>
            <p:cNvPr id="28" name="テキスト ボックス 27"/>
            <p:cNvSpPr txBox="1"/>
            <p:nvPr/>
          </p:nvSpPr>
          <p:spPr>
            <a:xfrm>
              <a:off x="3670088" y="2882566"/>
              <a:ext cx="697889"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grpSp>
      <p:grpSp>
        <p:nvGrpSpPr>
          <p:cNvPr id="9" name="グループ化 8"/>
          <p:cNvGrpSpPr/>
          <p:nvPr/>
        </p:nvGrpSpPr>
        <p:grpSpPr>
          <a:xfrm>
            <a:off x="2878706" y="4350252"/>
            <a:ext cx="4554488" cy="1122390"/>
            <a:chOff x="3709792" y="5572732"/>
            <a:chExt cx="5392640" cy="1328941"/>
          </a:xfrm>
        </p:grpSpPr>
        <p:sp>
          <p:nvSpPr>
            <p:cNvPr id="10" name="角丸四角形 9"/>
            <p:cNvSpPr/>
            <p:nvPr/>
          </p:nvSpPr>
          <p:spPr>
            <a:xfrm>
              <a:off x="3758899" y="5821673"/>
              <a:ext cx="5343533"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351" dirty="0">
                  <a:solidFill>
                    <a:srgbClr val="FF0000"/>
                  </a:solidFill>
                </a:rPr>
                <a:t>「ジャージャー」の音　＋　ヘビに似た動きをする木</a:t>
              </a:r>
              <a:endParaRPr lang="en-US" altLang="ja-JP" sz="1351" dirty="0">
                <a:solidFill>
                  <a:srgbClr val="FF0000"/>
                </a:solidFill>
              </a:endParaRPr>
            </a:p>
            <a:p>
              <a:r>
                <a:rPr lang="ja-JP" altLang="en-US" sz="1351" dirty="0">
                  <a:solidFill>
                    <a:srgbClr val="FF0000"/>
                  </a:solidFill>
                </a:rPr>
                <a:t>を見せると木の方へ動きを確認しに行った。</a:t>
              </a:r>
            </a:p>
          </p:txBody>
        </p:sp>
        <p:sp>
          <p:nvSpPr>
            <p:cNvPr id="31" name="テキスト ボックス 30"/>
            <p:cNvSpPr txBox="1"/>
            <p:nvPr/>
          </p:nvSpPr>
          <p:spPr>
            <a:xfrm>
              <a:off x="3709792" y="5572732"/>
              <a:ext cx="699057"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実験②の結果</a:t>
              </a:r>
            </a:p>
          </p:txBody>
        </p:sp>
      </p:grpSp>
      <p:grpSp>
        <p:nvGrpSpPr>
          <p:cNvPr id="11" name="グループ化 10"/>
          <p:cNvGrpSpPr/>
          <p:nvPr/>
        </p:nvGrpSpPr>
        <p:grpSpPr>
          <a:xfrm>
            <a:off x="2885443" y="5618311"/>
            <a:ext cx="4547752" cy="1107096"/>
            <a:chOff x="3717768" y="7017089"/>
            <a:chExt cx="5384665" cy="1310832"/>
          </a:xfrm>
        </p:grpSpPr>
        <p:sp>
          <p:nvSpPr>
            <p:cNvPr id="26" name="角丸四角形 25"/>
            <p:cNvSpPr/>
            <p:nvPr/>
          </p:nvSpPr>
          <p:spPr>
            <a:xfrm>
              <a:off x="3758899" y="7247921"/>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rgbClr val="FF0000"/>
                  </a:solidFill>
                </a:rPr>
                <a:t>「ジャージャー」はヘビを意味する単語である。</a:t>
              </a:r>
            </a:p>
          </p:txBody>
        </p:sp>
        <p:sp>
          <p:nvSpPr>
            <p:cNvPr id="32" name="テキスト ボックス 31"/>
            <p:cNvSpPr txBox="1"/>
            <p:nvPr/>
          </p:nvSpPr>
          <p:spPr>
            <a:xfrm>
              <a:off x="3717768" y="7017089"/>
              <a:ext cx="694598" cy="47890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結論（主張）</a:t>
              </a:r>
            </a:p>
          </p:txBody>
        </p:sp>
      </p:gr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7119" y="5687700"/>
            <a:ext cx="931132" cy="1126498"/>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7211" y="4349188"/>
            <a:ext cx="803153" cy="822138"/>
          </a:xfrm>
          <a:prstGeom prst="rect">
            <a:avLst/>
          </a:prstGeom>
        </p:spPr>
      </p:pic>
      <p:grpSp>
        <p:nvGrpSpPr>
          <p:cNvPr id="4" name="グループ化 3"/>
          <p:cNvGrpSpPr/>
          <p:nvPr/>
        </p:nvGrpSpPr>
        <p:grpSpPr>
          <a:xfrm>
            <a:off x="2852015" y="404606"/>
            <a:ext cx="4590223" cy="994010"/>
            <a:chOff x="3670088" y="479064"/>
            <a:chExt cx="5434951" cy="1176935"/>
          </a:xfrm>
        </p:grpSpPr>
        <p:sp>
          <p:nvSpPr>
            <p:cNvPr id="35" name="角丸四角形 34"/>
            <p:cNvSpPr/>
            <p:nvPr/>
          </p:nvSpPr>
          <p:spPr>
            <a:xfrm>
              <a:off x="3761505" y="575999"/>
              <a:ext cx="5343534" cy="1080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351" dirty="0">
                  <a:solidFill>
                    <a:srgbClr val="FF0000"/>
                  </a:solidFill>
                </a:rPr>
                <a:t>「ジャージャー」はヘビを意味する単語である。</a:t>
              </a:r>
            </a:p>
          </p:txBody>
        </p:sp>
        <p:sp>
          <p:nvSpPr>
            <p:cNvPr id="36" name="テキスト ボックス 35"/>
            <p:cNvSpPr txBox="1"/>
            <p:nvPr/>
          </p:nvSpPr>
          <p:spPr>
            <a:xfrm>
              <a:off x="3670088" y="479064"/>
              <a:ext cx="545483" cy="294114"/>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仮説</a:t>
              </a:r>
            </a:p>
          </p:txBody>
        </p:sp>
      </p:grpSp>
      <p:sp>
        <p:nvSpPr>
          <p:cNvPr id="7" name="下矢印 6"/>
          <p:cNvSpPr/>
          <p:nvPr/>
        </p:nvSpPr>
        <p:spPr>
          <a:xfrm>
            <a:off x="4875136" y="2475260"/>
            <a:ext cx="579209" cy="6532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30" name="下矢印 29"/>
          <p:cNvSpPr/>
          <p:nvPr/>
        </p:nvSpPr>
        <p:spPr>
          <a:xfrm>
            <a:off x="4875136" y="1329720"/>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4" name="下矢印 23"/>
          <p:cNvSpPr/>
          <p:nvPr/>
        </p:nvSpPr>
        <p:spPr>
          <a:xfrm>
            <a:off x="4896126" y="4067402"/>
            <a:ext cx="579209" cy="557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25" name="下矢印 24"/>
          <p:cNvSpPr/>
          <p:nvPr/>
        </p:nvSpPr>
        <p:spPr>
          <a:xfrm>
            <a:off x="4875136" y="5409241"/>
            <a:ext cx="579209" cy="514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2250" y="126546"/>
            <a:ext cx="819499" cy="402260"/>
          </a:xfrm>
          <a:prstGeom prst="rect">
            <a:avLst/>
          </a:prstGeom>
        </p:spPr>
      </p:pic>
      <p:pic>
        <p:nvPicPr>
          <p:cNvPr id="14" name="図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3112" y="125606"/>
            <a:ext cx="821414" cy="403200"/>
          </a:xfrm>
          <a:prstGeom prst="rect">
            <a:avLst/>
          </a:prstGeom>
        </p:spPr>
      </p:pic>
      <p:grpSp>
        <p:nvGrpSpPr>
          <p:cNvPr id="19" name="グループ化 18"/>
          <p:cNvGrpSpPr/>
          <p:nvPr/>
        </p:nvGrpSpPr>
        <p:grpSpPr>
          <a:xfrm>
            <a:off x="8430239" y="125606"/>
            <a:ext cx="590860" cy="6576205"/>
            <a:chOff x="8430239" y="125606"/>
            <a:chExt cx="590860" cy="6576205"/>
          </a:xfrm>
        </p:grpSpPr>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7" name="テキスト ボックス 3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「言葉」を持つ鳥、シジュウカラ</a:t>
              </a:r>
            </a:p>
          </p:txBody>
        </p:sp>
      </p:grpSp>
    </p:spTree>
    <p:extLst>
      <p:ext uri="{BB962C8B-B14F-4D97-AF65-F5344CB8AC3E}">
        <p14:creationId xmlns:p14="http://schemas.microsoft.com/office/powerpoint/2010/main" val="2661030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177</Words>
  <Application>Microsoft Office PowerPoint</Application>
  <PresentationFormat>画面に合わせる (4:3)</PresentationFormat>
  <Paragraphs>17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6</cp:revision>
  <dcterms:created xsi:type="dcterms:W3CDTF">2022-03-03T00:26:27Z</dcterms:created>
  <dcterms:modified xsi:type="dcterms:W3CDTF">2022-03-27T23:56:47Z</dcterms:modified>
</cp:coreProperties>
</file>