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12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00759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936528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652303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035835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4048161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69707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28884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96902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68106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218347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231377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41504629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rot="16200000">
            <a:off x="1523766" y="2172030"/>
            <a:ext cx="3830480" cy="1915442"/>
          </a:xfrm>
          <a:prstGeom prst="roundRect">
            <a:avLst>
              <a:gd name="adj" fmla="val 6933"/>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17" name="角丸四角形 16"/>
          <p:cNvSpPr/>
          <p:nvPr/>
        </p:nvSpPr>
        <p:spPr>
          <a:xfrm rot="16200000">
            <a:off x="4695839" y="2187945"/>
            <a:ext cx="3830477" cy="1883610"/>
          </a:xfrm>
          <a:prstGeom prst="roundRect">
            <a:avLst>
              <a:gd name="adj" fmla="val 7338"/>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5" name="角丸四角形 4"/>
          <p:cNvSpPr/>
          <p:nvPr/>
        </p:nvSpPr>
        <p:spPr>
          <a:xfrm>
            <a:off x="6259170" y="1463570"/>
            <a:ext cx="831979" cy="3528000"/>
          </a:xfrm>
          <a:prstGeom prst="roundRect">
            <a:avLst>
              <a:gd name="adj" fmla="val 10046"/>
            </a:avLst>
          </a:prstGeom>
          <a:ln/>
        </p:spPr>
        <p:style>
          <a:lnRef idx="2">
            <a:schemeClr val="dk1"/>
          </a:lnRef>
          <a:fillRef idx="1">
            <a:schemeClr val="lt1"/>
          </a:fillRef>
          <a:effectRef idx="0">
            <a:schemeClr val="dk1"/>
          </a:effectRef>
          <a:fontRef idx="minor">
            <a:schemeClr val="dk1"/>
          </a:fontRef>
        </p:style>
        <p:txBody>
          <a:bodyPr vert="eaVert" rtlCol="0" anchor="t" anchorCtr="0"/>
          <a:lstStyle/>
          <a:p>
            <a:pPr marL="268290" indent="-268290"/>
            <a:r>
              <a:rPr lang="ja-JP" altLang="en-US" sz="1351" dirty="0">
                <a:solidFill>
                  <a:schemeClr val="tx1"/>
                </a:solidFill>
              </a:rPr>
              <a:t>結果</a:t>
            </a:r>
            <a:r>
              <a:rPr lang="ja-JP" altLang="en-US" sz="1351" dirty="0">
                <a:solidFill>
                  <a:srgbClr val="FF0000"/>
                </a:solidFill>
              </a:rPr>
              <a:t>　</a:t>
            </a:r>
          </a:p>
        </p:txBody>
      </p:sp>
      <p:sp>
        <p:nvSpPr>
          <p:cNvPr id="12" name="角丸四角形 11"/>
          <p:cNvSpPr/>
          <p:nvPr/>
        </p:nvSpPr>
        <p:spPr>
          <a:xfrm>
            <a:off x="4340444" y="2501123"/>
            <a:ext cx="1385113" cy="4207953"/>
          </a:xfrm>
          <a:prstGeom prst="roundRect">
            <a:avLst/>
          </a:prstGeom>
        </p:spPr>
        <p:style>
          <a:lnRef idx="2">
            <a:schemeClr val="dk1"/>
          </a:lnRef>
          <a:fillRef idx="1">
            <a:schemeClr val="lt1"/>
          </a:fillRef>
          <a:effectRef idx="0">
            <a:schemeClr val="dk1"/>
          </a:effectRef>
          <a:fontRef idx="minor">
            <a:schemeClr val="dk1"/>
          </a:fontRef>
        </p:style>
        <p:txBody>
          <a:bodyPr vert="eaVert" rtlCol="0" anchor="t" anchorCtr="0"/>
          <a:lstStyle/>
          <a:p>
            <a:r>
              <a:rPr lang="ja-JP" altLang="en-US" sz="1351" dirty="0">
                <a:solidFill>
                  <a:schemeClr val="tx1"/>
                </a:solidFill>
              </a:rPr>
              <a:t>「ジャージャー」が「</a:t>
            </a:r>
            <a:r>
              <a:rPr lang="ja-JP" altLang="en-US" sz="1351" b="1" dirty="0">
                <a:solidFill>
                  <a:schemeClr val="tx1"/>
                </a:solidFill>
              </a:rPr>
              <a:t>（　</a:t>
            </a:r>
            <a:r>
              <a:rPr lang="ja-JP" altLang="en-US" sz="1351" b="1" dirty="0" smtClean="0">
                <a:solidFill>
                  <a:schemeClr val="tx1"/>
                </a:solidFill>
              </a:rPr>
              <a:t>　　　　　　　　　　　　　　　）</a:t>
            </a:r>
            <a:r>
              <a:rPr lang="ja-JP" altLang="en-US" sz="1351" dirty="0">
                <a:solidFill>
                  <a:schemeClr val="tx1"/>
                </a:solidFill>
              </a:rPr>
              <a:t>」という意味かもしれないので、シジュウカラが「ジャージャー」と聞いて</a:t>
            </a:r>
            <a:r>
              <a:rPr lang="ja-JP" altLang="en-US" sz="1351" b="1" dirty="0">
                <a:solidFill>
                  <a:schemeClr val="tx1"/>
                </a:solidFill>
              </a:rPr>
              <a:t>（　</a:t>
            </a:r>
            <a:r>
              <a:rPr lang="ja-JP" altLang="en-US" sz="1351" b="1" dirty="0" smtClean="0">
                <a:solidFill>
                  <a:schemeClr val="tx1"/>
                </a:solidFill>
              </a:rPr>
              <a:t>　　　　　　　　　　　　　　　　　　　　　　　　　　）</a:t>
            </a:r>
            <a:r>
              <a:rPr lang="ja-JP" altLang="en-US" sz="1351" dirty="0">
                <a:solidFill>
                  <a:schemeClr val="tx1"/>
                </a:solidFill>
              </a:rPr>
              <a:t>ために実験②を行った。</a:t>
            </a:r>
          </a:p>
        </p:txBody>
      </p:sp>
      <p:sp>
        <p:nvSpPr>
          <p:cNvPr id="41" name="テキスト ボックス 40"/>
          <p:cNvSpPr txBox="1"/>
          <p:nvPr/>
        </p:nvSpPr>
        <p:spPr>
          <a:xfrm>
            <a:off x="7766545" y="593568"/>
            <a:ext cx="496803" cy="6115508"/>
          </a:xfrm>
          <a:prstGeom prst="rect">
            <a:avLst/>
          </a:prstGeom>
          <a:ln w="76200">
            <a:solidFill>
              <a:schemeClr val="accent4"/>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a:t>　「</a:t>
            </a:r>
            <a:r>
              <a:rPr lang="en-US" altLang="ja-JP" sz="1014" dirty="0"/>
              <a:t>『</a:t>
            </a:r>
            <a:r>
              <a:rPr lang="ja-JP" altLang="en-US" sz="1014" dirty="0"/>
              <a:t>ジャージャー</a:t>
            </a:r>
            <a:r>
              <a:rPr lang="en-US" altLang="ja-JP" sz="1014" dirty="0"/>
              <a:t>』</a:t>
            </a:r>
            <a:r>
              <a:rPr lang="ja-JP" altLang="en-US" sz="1014" dirty="0"/>
              <a:t>がヘビを意味する単語である」という仮説を証明するために筆者が行った実験の内容をまとめよう。</a:t>
            </a:r>
          </a:p>
        </p:txBody>
      </p:sp>
      <p:sp>
        <p:nvSpPr>
          <p:cNvPr id="85" name="テキスト ボックス 84"/>
          <p:cNvSpPr txBox="1"/>
          <p:nvPr/>
        </p:nvSpPr>
        <p:spPr>
          <a:xfrm>
            <a:off x="1952064" y="593568"/>
            <a:ext cx="340734" cy="6115508"/>
          </a:xfrm>
          <a:prstGeom prst="rect">
            <a:avLst/>
          </a:prstGeom>
          <a:ln w="76200">
            <a:solidFill>
              <a:schemeClr val="accent2"/>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a:t>ステップ１を踏まえ、仮説を立論するための筆者の工夫について、あなたが考えたことを書こう。</a:t>
            </a:r>
          </a:p>
        </p:txBody>
      </p:sp>
      <p:sp>
        <p:nvSpPr>
          <p:cNvPr id="86" name="正方形/長方形 85"/>
          <p:cNvSpPr/>
          <p:nvPr/>
        </p:nvSpPr>
        <p:spPr>
          <a:xfrm>
            <a:off x="139452" y="593567"/>
            <a:ext cx="1588438" cy="6115509"/>
          </a:xfrm>
          <a:prstGeom prst="rect">
            <a:avLst/>
          </a:prstGeom>
        </p:spPr>
        <p:style>
          <a:lnRef idx="2">
            <a:schemeClr val="dk1"/>
          </a:lnRef>
          <a:fillRef idx="1">
            <a:schemeClr val="lt1"/>
          </a:fillRef>
          <a:effectRef idx="0">
            <a:schemeClr val="dk1"/>
          </a:effectRef>
          <a:fontRef idx="minor">
            <a:schemeClr val="dk1"/>
          </a:fontRef>
        </p:style>
        <p:txBody>
          <a:bodyPr vert="eaVert" rtlCol="0" anchor="ctr" anchorCtr="0"/>
          <a:lstStyle/>
          <a:p>
            <a:pPr algn="just"/>
            <a:endParaRPr lang="ja-JP" altLang="en-US" sz="1520" dirty="0">
              <a:solidFill>
                <a:srgbClr val="FF0000"/>
              </a:solidFill>
            </a:endParaRPr>
          </a:p>
        </p:txBody>
      </p:sp>
      <p:sp>
        <p:nvSpPr>
          <p:cNvPr id="31" name="テキスト ボックス 30"/>
          <p:cNvSpPr txBox="1"/>
          <p:nvPr/>
        </p:nvSpPr>
        <p:spPr>
          <a:xfrm>
            <a:off x="5912051" y="1030605"/>
            <a:ext cx="1433022" cy="338554"/>
          </a:xfrm>
          <a:prstGeom prst="rect">
            <a:avLst/>
          </a:prstGeom>
          <a:solidFill>
            <a:schemeClr val="accent6">
              <a:lumMod val="75000"/>
            </a:schemeClr>
          </a:solidFill>
          <a:ln>
            <a:solidFill>
              <a:srgbClr val="0070C0"/>
            </a:solidFill>
          </a:ln>
        </p:spPr>
        <p:txBody>
          <a:bodyPr vert="horz" wrap="square" rtlCol="0">
            <a:spAutoFit/>
          </a:bodyPr>
          <a:lstStyle/>
          <a:p>
            <a:pPr algn="ctr"/>
            <a:r>
              <a:rPr lang="ja-JP" altLang="en-US" sz="1600" dirty="0">
                <a:solidFill>
                  <a:schemeClr val="bg1"/>
                </a:solidFill>
              </a:rPr>
              <a:t>実験①の結果</a:t>
            </a:r>
          </a:p>
        </p:txBody>
      </p:sp>
      <p:sp>
        <p:nvSpPr>
          <p:cNvPr id="32" name="テキスト ボックス 31"/>
          <p:cNvSpPr txBox="1"/>
          <p:nvPr/>
        </p:nvSpPr>
        <p:spPr>
          <a:xfrm>
            <a:off x="2735659" y="1030604"/>
            <a:ext cx="1406693" cy="338554"/>
          </a:xfrm>
          <a:prstGeom prst="rect">
            <a:avLst/>
          </a:prstGeom>
          <a:solidFill>
            <a:schemeClr val="accent4">
              <a:lumMod val="75000"/>
            </a:schemeClr>
          </a:solidFill>
          <a:ln>
            <a:solidFill>
              <a:srgbClr val="0070C0"/>
            </a:solidFill>
          </a:ln>
        </p:spPr>
        <p:txBody>
          <a:bodyPr vert="horz" wrap="square" rtlCol="0">
            <a:spAutoFit/>
          </a:bodyPr>
          <a:lstStyle/>
          <a:p>
            <a:pPr algn="ctr"/>
            <a:r>
              <a:rPr lang="ja-JP" altLang="en-US" sz="1600" dirty="0">
                <a:solidFill>
                  <a:schemeClr val="bg1"/>
                </a:solidFill>
              </a:rPr>
              <a:t>実験②の結果</a:t>
            </a:r>
          </a:p>
        </p:txBody>
      </p:sp>
      <p:sp>
        <p:nvSpPr>
          <p:cNvPr id="36" name="角丸四角形 35"/>
          <p:cNvSpPr/>
          <p:nvPr/>
        </p:nvSpPr>
        <p:spPr>
          <a:xfrm>
            <a:off x="2901382" y="1435881"/>
            <a:ext cx="1097848" cy="3528000"/>
          </a:xfrm>
          <a:prstGeom prst="roundRect">
            <a:avLst/>
          </a:prstGeom>
          <a:ln/>
        </p:spPr>
        <p:style>
          <a:lnRef idx="2">
            <a:schemeClr val="dk1"/>
          </a:lnRef>
          <a:fillRef idx="1">
            <a:schemeClr val="lt1"/>
          </a:fillRef>
          <a:effectRef idx="0">
            <a:schemeClr val="dk1"/>
          </a:effectRef>
          <a:fontRef idx="minor">
            <a:schemeClr val="dk1"/>
          </a:fontRef>
        </p:style>
        <p:txBody>
          <a:bodyPr vert="eaVert" rtlCol="0" anchor="t" anchorCtr="0"/>
          <a:lstStyle/>
          <a:p>
            <a:r>
              <a:rPr lang="ja-JP" altLang="en-US" sz="1351" dirty="0" smtClean="0">
                <a:solidFill>
                  <a:schemeClr val="tx1"/>
                </a:solidFill>
              </a:rPr>
              <a:t>結果</a:t>
            </a:r>
            <a:endParaRPr lang="ja-JP" altLang="en-US" sz="1351" dirty="0">
              <a:solidFill>
                <a:srgbClr val="FF0000"/>
              </a:solidFill>
            </a:endParaRPr>
          </a:p>
        </p:txBody>
      </p:sp>
      <p:cxnSp>
        <p:nvCxnSpPr>
          <p:cNvPr id="16" name="直線矢印コネクタ 15"/>
          <p:cNvCxnSpPr/>
          <p:nvPr/>
        </p:nvCxnSpPr>
        <p:spPr>
          <a:xfrm flipH="1" flipV="1">
            <a:off x="4396728" y="1921281"/>
            <a:ext cx="1281660" cy="205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6" name="テキスト ボックス 25"/>
          <p:cNvSpPr txBox="1"/>
          <p:nvPr/>
        </p:nvSpPr>
        <p:spPr>
          <a:xfrm>
            <a:off x="2615504" y="505361"/>
            <a:ext cx="4937377" cy="307777"/>
          </a:xfrm>
          <a:prstGeom prst="rect">
            <a:avLst/>
          </a:prstGeom>
          <a:solidFill>
            <a:schemeClr val="accent6"/>
          </a:solidFill>
          <a:ln>
            <a:solidFill>
              <a:schemeClr val="accent6"/>
            </a:solidFill>
          </a:ln>
        </p:spPr>
        <p:txBody>
          <a:bodyPr vert="horz" wrap="square" rtlCol="0">
            <a:spAutoFit/>
          </a:bodyPr>
          <a:lstStyle/>
          <a:p>
            <a:r>
              <a:rPr lang="ja-JP" altLang="en-US" sz="1400" b="1" dirty="0">
                <a:solidFill>
                  <a:schemeClr val="bg1"/>
                </a:solidFill>
              </a:rPr>
              <a:t>仮説</a:t>
            </a:r>
            <a:r>
              <a:rPr lang="ja-JP" altLang="en-US" sz="1400" dirty="0">
                <a:solidFill>
                  <a:schemeClr val="bg1"/>
                </a:solidFill>
              </a:rPr>
              <a:t>　「ジャージャー」は「ヘビ」を意味する単語である。　</a:t>
            </a:r>
          </a:p>
        </p:txBody>
      </p:sp>
      <p:sp>
        <p:nvSpPr>
          <p:cNvPr id="28" name="テキスト ボックス 27"/>
          <p:cNvSpPr txBox="1"/>
          <p:nvPr/>
        </p:nvSpPr>
        <p:spPr>
          <a:xfrm>
            <a:off x="4730801" y="2111213"/>
            <a:ext cx="589419" cy="404470"/>
          </a:xfrm>
          <a:prstGeom prst="rect">
            <a:avLst/>
          </a:prstGeom>
          <a:solidFill>
            <a:schemeClr val="accent6"/>
          </a:solidFill>
          <a:ln>
            <a:solidFill>
              <a:schemeClr val="accent6"/>
            </a:solidFill>
          </a:ln>
        </p:spPr>
        <p:txBody>
          <a:bodyPr vert="horz" wrap="square" rtlCol="0">
            <a:spAutoFit/>
          </a:bodyPr>
          <a:lstStyle/>
          <a:p>
            <a:r>
              <a:rPr lang="ja-JP" altLang="en-US" sz="1014" b="1" dirty="0">
                <a:solidFill>
                  <a:schemeClr val="bg1"/>
                </a:solidFill>
              </a:rPr>
              <a:t>疑問と</a:t>
            </a:r>
            <a:endParaRPr lang="en-US" altLang="ja-JP" sz="1014" b="1" dirty="0">
              <a:solidFill>
                <a:schemeClr val="bg1"/>
              </a:solidFill>
            </a:endParaRPr>
          </a:p>
          <a:p>
            <a:r>
              <a:rPr lang="ja-JP" altLang="en-US" sz="1014" b="1" dirty="0">
                <a:solidFill>
                  <a:schemeClr val="bg1"/>
                </a:solidFill>
              </a:rPr>
              <a:t>実験②</a:t>
            </a: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4241" y="109477"/>
            <a:ext cx="821413" cy="403200"/>
          </a:xfrm>
          <a:prstGeom prst="rect">
            <a:avLst/>
          </a:prstGeom>
        </p:spPr>
      </p:pic>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7783" y="102161"/>
            <a:ext cx="821413" cy="403200"/>
          </a:xfrm>
          <a:prstGeom prst="rect">
            <a:avLst/>
          </a:prstGeom>
        </p:spPr>
      </p:pic>
      <p:grpSp>
        <p:nvGrpSpPr>
          <p:cNvPr id="20" name="グループ化 19"/>
          <p:cNvGrpSpPr/>
          <p:nvPr/>
        </p:nvGrpSpPr>
        <p:grpSpPr>
          <a:xfrm>
            <a:off x="8468339" y="125606"/>
            <a:ext cx="590860" cy="6576205"/>
            <a:chOff x="8430239" y="125606"/>
            <a:chExt cx="590860" cy="6576205"/>
          </a:xfrm>
        </p:grpSpPr>
        <p:pic>
          <p:nvPicPr>
            <p:cNvPr id="24" name="図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30239" y="125606"/>
              <a:ext cx="590860" cy="6576205"/>
            </a:xfrm>
            <a:prstGeom prst="rect">
              <a:avLst/>
            </a:prstGeom>
          </p:spPr>
        </p:pic>
        <p:sp>
          <p:nvSpPr>
            <p:cNvPr id="25" name="テキスト ボックス 24"/>
            <p:cNvSpPr txBox="1"/>
            <p:nvPr/>
          </p:nvSpPr>
          <p:spPr>
            <a:xfrm>
              <a:off x="8505590" y="241791"/>
              <a:ext cx="444609" cy="34896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wrap="square" rtlCol="0">
              <a:spAutoFit/>
            </a:bodyPr>
            <a:lstStyle/>
            <a:p>
              <a:r>
                <a:rPr lang="ja-JP" altLang="en-US" sz="1689" dirty="0"/>
                <a:t>１年　「言葉」を持つ鳥、シジュウカラ</a:t>
              </a:r>
            </a:p>
          </p:txBody>
        </p:sp>
      </p:grpSp>
      <p:sp>
        <p:nvSpPr>
          <p:cNvPr id="21" name="テキスト ボックス 16"/>
          <p:cNvSpPr txBox="1"/>
          <p:nvPr/>
        </p:nvSpPr>
        <p:spPr>
          <a:xfrm>
            <a:off x="8531306" y="5040081"/>
            <a:ext cx="461665" cy="1560478"/>
          </a:xfrm>
          <a:prstGeom prst="rect">
            <a:avLst/>
          </a:prstGeom>
          <a:noFill/>
        </p:spPr>
        <p:txBody>
          <a:bodyPr vert="eaVert" wrap="square" rtlCol="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dirty="0"/>
          </a:p>
        </p:txBody>
      </p:sp>
      <p:sp>
        <p:nvSpPr>
          <p:cNvPr id="22" name="テキスト ボックス 37"/>
          <p:cNvSpPr txBox="1"/>
          <p:nvPr/>
        </p:nvSpPr>
        <p:spPr>
          <a:xfrm>
            <a:off x="8524541" y="4265093"/>
            <a:ext cx="461665" cy="285146"/>
          </a:xfrm>
          <a:prstGeom prst="rect">
            <a:avLst/>
          </a:prstGeom>
          <a:noFill/>
        </p:spPr>
        <p:txBody>
          <a:bodyPr vert="horz" wrap="square" rtlCol="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dirty="0"/>
          </a:p>
        </p:txBody>
      </p:sp>
      <p:sp>
        <p:nvSpPr>
          <p:cNvPr id="23" name="テキスト ボックス 38"/>
          <p:cNvSpPr txBox="1"/>
          <p:nvPr/>
        </p:nvSpPr>
        <p:spPr>
          <a:xfrm>
            <a:off x="8517698" y="3887909"/>
            <a:ext cx="461665" cy="285146"/>
          </a:xfrm>
          <a:prstGeom prst="rect">
            <a:avLst/>
          </a:prstGeom>
          <a:noFill/>
        </p:spPr>
        <p:txBody>
          <a:bodyPr vert="horz" wrap="square" rtlCol="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dirty="0"/>
          </a:p>
        </p:txBody>
      </p:sp>
    </p:spTree>
    <p:extLst>
      <p:ext uri="{BB962C8B-B14F-4D97-AF65-F5344CB8AC3E}">
        <p14:creationId xmlns:p14="http://schemas.microsoft.com/office/powerpoint/2010/main" val="974379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46</Words>
  <Application>Microsoft Office PowerPoint</Application>
  <PresentationFormat>画面に合わせる (4:3)</PresentationFormat>
  <Paragraphs>11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oishi-m</dc:creator>
  <cp:lastModifiedBy>oishi-m</cp:lastModifiedBy>
  <cp:revision>6</cp:revision>
  <dcterms:created xsi:type="dcterms:W3CDTF">2022-03-03T00:26:27Z</dcterms:created>
  <dcterms:modified xsi:type="dcterms:W3CDTF">2022-03-28T01:15:42Z</dcterms:modified>
</cp:coreProperties>
</file>