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rot="16200000">
            <a:off x="1523766" y="2172030"/>
            <a:ext cx="3830480" cy="1915442"/>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695839" y="2187945"/>
            <a:ext cx="3830477" cy="1883610"/>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6259170" y="1463570"/>
            <a:ext cx="831979"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90" indent="-268290"/>
            <a:r>
              <a:rPr lang="ja-JP" altLang="en-US" sz="1351" dirty="0">
                <a:solidFill>
                  <a:schemeClr val="tx1"/>
                </a:solidFill>
              </a:rPr>
              <a:t>結果</a:t>
            </a:r>
            <a:r>
              <a:rPr lang="ja-JP" altLang="en-US" sz="1351" dirty="0">
                <a:solidFill>
                  <a:srgbClr val="FF0000"/>
                </a:solidFill>
              </a:rPr>
              <a:t>　</a:t>
            </a:r>
          </a:p>
        </p:txBody>
      </p:sp>
      <p:sp>
        <p:nvSpPr>
          <p:cNvPr id="12" name="角丸四角形 11"/>
          <p:cNvSpPr/>
          <p:nvPr/>
        </p:nvSpPr>
        <p:spPr>
          <a:xfrm>
            <a:off x="4340444" y="2501123"/>
            <a:ext cx="1385113" cy="4207953"/>
          </a:xfrm>
          <a:prstGeom prst="round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rPr>
              <a:t>「ジャージャー」が「</a:t>
            </a:r>
            <a:r>
              <a:rPr lang="ja-JP" altLang="en-US" sz="1351" b="1" dirty="0">
                <a:solidFill>
                  <a:schemeClr val="tx1"/>
                </a:solidFill>
              </a:rPr>
              <a:t>（　</a:t>
            </a:r>
            <a:r>
              <a:rPr lang="ja-JP" altLang="en-US" sz="1351" b="1" dirty="0" smtClean="0">
                <a:solidFill>
                  <a:schemeClr val="tx1"/>
                </a:solidFill>
              </a:rPr>
              <a:t>　　　　　　　　　　　　　　　）</a:t>
            </a:r>
            <a:r>
              <a:rPr lang="ja-JP" altLang="en-US" sz="1351" dirty="0">
                <a:solidFill>
                  <a:schemeClr val="tx1"/>
                </a:solidFill>
              </a:rPr>
              <a:t>」という意味かもしれないので、シジュウカラが「ジャージャー」と聞いて</a:t>
            </a:r>
            <a:r>
              <a:rPr lang="ja-JP" altLang="en-US" sz="1351" b="1" dirty="0">
                <a:solidFill>
                  <a:schemeClr val="tx1"/>
                </a:solidFill>
              </a:rPr>
              <a:t>（　</a:t>
            </a:r>
            <a:r>
              <a:rPr lang="ja-JP" altLang="en-US" sz="1351" b="1" dirty="0" smtClean="0">
                <a:solidFill>
                  <a:schemeClr val="tx1"/>
                </a:solidFill>
              </a:rPr>
              <a:t>　　　　　　　　　　　　　　　　　　　　　　　　　　）</a:t>
            </a:r>
            <a:r>
              <a:rPr lang="ja-JP" altLang="en-US" sz="1351" dirty="0">
                <a:solidFill>
                  <a:schemeClr val="tx1"/>
                </a:solidFill>
              </a:rPr>
              <a:t>ために実験②を行った。</a:t>
            </a:r>
          </a:p>
        </p:txBody>
      </p:sp>
      <p:sp>
        <p:nvSpPr>
          <p:cNvPr id="41" name="テキスト ボックス 40"/>
          <p:cNvSpPr txBox="1"/>
          <p:nvPr/>
        </p:nvSpPr>
        <p:spPr>
          <a:xfrm>
            <a:off x="7766545" y="593568"/>
            <a:ext cx="496803" cy="6115508"/>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　「</a:t>
            </a:r>
            <a:r>
              <a:rPr lang="en-US" altLang="ja-JP" sz="1014" dirty="0"/>
              <a:t>『</a:t>
            </a:r>
            <a:r>
              <a:rPr lang="ja-JP" altLang="en-US" sz="1014" dirty="0"/>
              <a:t>ジャージャー</a:t>
            </a:r>
            <a:r>
              <a:rPr lang="en-US" altLang="ja-JP" sz="1014" dirty="0"/>
              <a:t>』</a:t>
            </a:r>
            <a:r>
              <a:rPr lang="ja-JP" altLang="en-US" sz="1014" dirty="0"/>
              <a:t>がヘビを意味する単語である」という仮説を証明するために筆者が行った実験の内容をまとめよう。</a:t>
            </a:r>
          </a:p>
        </p:txBody>
      </p:sp>
      <p:sp>
        <p:nvSpPr>
          <p:cNvPr id="85" name="テキスト ボックス 84"/>
          <p:cNvSpPr txBox="1"/>
          <p:nvPr/>
        </p:nvSpPr>
        <p:spPr>
          <a:xfrm>
            <a:off x="1952064" y="593568"/>
            <a:ext cx="340734" cy="6115508"/>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ステップ１を踏まえ、仮説を立論するための筆者の工夫について、あなたが考えたことを書こう。</a:t>
            </a:r>
          </a:p>
        </p:txBody>
      </p:sp>
      <p:sp>
        <p:nvSpPr>
          <p:cNvPr id="86" name="正方形/長方形 85"/>
          <p:cNvSpPr/>
          <p:nvPr/>
        </p:nvSpPr>
        <p:spPr>
          <a:xfrm>
            <a:off x="139452" y="593567"/>
            <a:ext cx="1588438" cy="6115509"/>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pPr algn="just"/>
            <a:endParaRPr lang="ja-JP" altLang="en-US" sz="1520" dirty="0">
              <a:solidFill>
                <a:srgbClr val="FF0000"/>
              </a:solidFill>
            </a:endParaRPr>
          </a:p>
        </p:txBody>
      </p:sp>
      <p:sp>
        <p:nvSpPr>
          <p:cNvPr id="31" name="テキスト ボックス 30"/>
          <p:cNvSpPr txBox="1"/>
          <p:nvPr/>
        </p:nvSpPr>
        <p:spPr>
          <a:xfrm>
            <a:off x="5912051" y="1030605"/>
            <a:ext cx="1433022"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実験①の結果</a:t>
            </a:r>
          </a:p>
        </p:txBody>
      </p:sp>
      <p:sp>
        <p:nvSpPr>
          <p:cNvPr id="32" name="テキスト ボックス 31"/>
          <p:cNvSpPr txBox="1"/>
          <p:nvPr/>
        </p:nvSpPr>
        <p:spPr>
          <a:xfrm>
            <a:off x="2735659" y="1030604"/>
            <a:ext cx="1406693"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実験②の結果</a:t>
            </a:r>
          </a:p>
        </p:txBody>
      </p:sp>
      <p:sp>
        <p:nvSpPr>
          <p:cNvPr id="36" name="角丸四角形 35"/>
          <p:cNvSpPr/>
          <p:nvPr/>
        </p:nvSpPr>
        <p:spPr>
          <a:xfrm>
            <a:off x="2901382" y="1435881"/>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smtClean="0">
                <a:solidFill>
                  <a:schemeClr val="tx1"/>
                </a:solidFill>
              </a:rPr>
              <a:t>結果</a:t>
            </a:r>
            <a:endParaRPr lang="ja-JP" altLang="en-US" sz="1351" dirty="0">
              <a:solidFill>
                <a:srgbClr val="FF0000"/>
              </a:solidFill>
            </a:endParaRPr>
          </a:p>
        </p:txBody>
      </p:sp>
      <p:cxnSp>
        <p:nvCxnSpPr>
          <p:cNvPr id="16" name="直線矢印コネクタ 15"/>
          <p:cNvCxnSpPr/>
          <p:nvPr/>
        </p:nvCxnSpPr>
        <p:spPr>
          <a:xfrm flipH="1" flipV="1">
            <a:off x="4396728" y="1921281"/>
            <a:ext cx="1281660" cy="205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テキスト ボックス 25"/>
          <p:cNvSpPr txBox="1"/>
          <p:nvPr/>
        </p:nvSpPr>
        <p:spPr>
          <a:xfrm>
            <a:off x="2615504" y="505361"/>
            <a:ext cx="4937377" cy="307777"/>
          </a:xfrm>
          <a:prstGeom prst="rect">
            <a:avLst/>
          </a:prstGeom>
          <a:solidFill>
            <a:schemeClr val="accent6"/>
          </a:solidFill>
          <a:ln>
            <a:solidFill>
              <a:schemeClr val="accent6"/>
            </a:solidFill>
          </a:ln>
        </p:spPr>
        <p:txBody>
          <a:bodyPr vert="horz" wrap="square" rtlCol="0">
            <a:spAutoFit/>
          </a:bodyPr>
          <a:lstStyle/>
          <a:p>
            <a:r>
              <a:rPr lang="ja-JP" altLang="en-US" sz="1400" b="1" dirty="0">
                <a:solidFill>
                  <a:schemeClr val="bg1"/>
                </a:solidFill>
              </a:rPr>
              <a:t>仮説</a:t>
            </a:r>
            <a:r>
              <a:rPr lang="ja-JP" altLang="en-US" sz="1400" dirty="0">
                <a:solidFill>
                  <a:schemeClr val="bg1"/>
                </a:solidFill>
              </a:rPr>
              <a:t>　「ジャージャー」は「ヘビ」を意味する単語である。　</a:t>
            </a:r>
          </a:p>
        </p:txBody>
      </p:sp>
      <p:sp>
        <p:nvSpPr>
          <p:cNvPr id="28" name="テキスト ボックス 27"/>
          <p:cNvSpPr txBox="1"/>
          <p:nvPr/>
        </p:nvSpPr>
        <p:spPr>
          <a:xfrm>
            <a:off x="4730801" y="2111213"/>
            <a:ext cx="589419" cy="404470"/>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4241" y="109477"/>
            <a:ext cx="821413" cy="403200"/>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7783" y="102161"/>
            <a:ext cx="821413" cy="403200"/>
          </a:xfrm>
          <a:prstGeom prst="rect">
            <a:avLst/>
          </a:prstGeom>
        </p:spPr>
      </p:pic>
      <p:grpSp>
        <p:nvGrpSpPr>
          <p:cNvPr id="20" name="グループ化 19"/>
          <p:cNvGrpSpPr/>
          <p:nvPr/>
        </p:nvGrpSpPr>
        <p:grpSpPr>
          <a:xfrm>
            <a:off x="8468339" y="125606"/>
            <a:ext cx="590860" cy="6576205"/>
            <a:chOff x="8430239" y="125606"/>
            <a:chExt cx="590860" cy="6576205"/>
          </a:xfrm>
        </p:grpSpPr>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25" name="テキスト ボックス 2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「言葉」を持つ鳥、シジュウカラ</a:t>
              </a:r>
            </a:p>
          </p:txBody>
        </p:sp>
      </p:grpSp>
      <p:sp>
        <p:nvSpPr>
          <p:cNvPr id="21" name="テキスト ボックス 16"/>
          <p:cNvSpPr txBox="1"/>
          <p:nvPr/>
        </p:nvSpPr>
        <p:spPr>
          <a:xfrm>
            <a:off x="8531306" y="5040081"/>
            <a:ext cx="461665" cy="1560478"/>
          </a:xfrm>
          <a:prstGeom prst="rect">
            <a:avLst/>
          </a:prstGeom>
          <a:noFill/>
        </p:spPr>
        <p:txBody>
          <a:bodyPr vert="eaVert"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
        <p:nvSpPr>
          <p:cNvPr id="22" name="テキスト ボックス 37"/>
          <p:cNvSpPr txBox="1"/>
          <p:nvPr/>
        </p:nvSpPr>
        <p:spPr>
          <a:xfrm>
            <a:off x="8524541" y="4265093"/>
            <a:ext cx="461665" cy="285146"/>
          </a:xfrm>
          <a:prstGeom prst="rect">
            <a:avLst/>
          </a:prstGeom>
          <a:noFill/>
        </p:spPr>
        <p:txBody>
          <a:bodyPr vert="horz"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
        <p:nvSpPr>
          <p:cNvPr id="23" name="テキスト ボックス 38"/>
          <p:cNvSpPr txBox="1"/>
          <p:nvPr/>
        </p:nvSpPr>
        <p:spPr>
          <a:xfrm>
            <a:off x="8517698" y="3887909"/>
            <a:ext cx="461665" cy="285146"/>
          </a:xfrm>
          <a:prstGeom prst="rect">
            <a:avLst/>
          </a:prstGeom>
          <a:noFill/>
        </p:spPr>
        <p:txBody>
          <a:bodyPr vert="horz"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dirty="0"/>
          </a:p>
        </p:txBody>
      </p:sp>
    </p:spTree>
    <p:extLst>
      <p:ext uri="{BB962C8B-B14F-4D97-AF65-F5344CB8AC3E}">
        <p14:creationId xmlns:p14="http://schemas.microsoft.com/office/powerpoint/2010/main" val="9743795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46</Words>
  <Application>Microsoft Office PowerPoint</Application>
  <PresentationFormat>画面に合わせる (4:3)</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6</cp:revision>
  <dcterms:created xsi:type="dcterms:W3CDTF">2022-03-03T00:26:27Z</dcterms:created>
  <dcterms:modified xsi:type="dcterms:W3CDTF">2022-03-28T01:15:42Z</dcterms:modified>
</cp:coreProperties>
</file>