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00759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936528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652303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035835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04816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69707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2888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96902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68106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12183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AA781B18-05B3-4E5A-8E2B-A34E0D450CEA}" type="datetimeFigureOut">
              <a:rPr kumimoji="1" lang="ja-JP" altLang="en-US" smtClean="0"/>
              <a:t>2022/3/28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3231377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81B18-05B3-4E5A-8E2B-A34E0D450CEA}" type="datetimeFigureOut">
              <a:rPr kumimoji="1" lang="ja-JP" altLang="en-US" smtClean="0"/>
              <a:t>2022/3/28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938427-11BB-4657-B519-93A4D7B68431}" type="slidenum">
              <a:rPr kumimoji="1" lang="ja-JP" altLang="en-US" smtClean="0"/>
              <a:t>‹#›</a:t>
            </a:fld>
            <a:endParaRPr kumimoji="1" lang="ja-JP" altLang="en-US"/>
          </a:p>
        </p:txBody>
      </p:sp>
    </p:spTree>
    <p:extLst>
      <p:ext uri="{BB962C8B-B14F-4D97-AF65-F5344CB8AC3E}">
        <p14:creationId xmlns:p14="http://schemas.microsoft.com/office/powerpoint/2010/main" val="4150462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rot="16200000">
            <a:off x="1523766" y="2172030"/>
            <a:ext cx="3830480" cy="1915442"/>
          </a:xfrm>
          <a:prstGeom prst="roundRect">
            <a:avLst>
              <a:gd name="adj" fmla="val 693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rot="16200000">
            <a:off x="4695839" y="2187945"/>
            <a:ext cx="3830477" cy="1883610"/>
          </a:xfrm>
          <a:prstGeom prst="roundRect">
            <a:avLst>
              <a:gd name="adj" fmla="val 733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5" name="角丸四角形 4"/>
          <p:cNvSpPr/>
          <p:nvPr/>
        </p:nvSpPr>
        <p:spPr>
          <a:xfrm>
            <a:off x="6259170" y="1463570"/>
            <a:ext cx="831979" cy="3528000"/>
          </a:xfrm>
          <a:prstGeom prst="roundRect">
            <a:avLst>
              <a:gd name="adj" fmla="val 10046"/>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268290" indent="-268290"/>
            <a:r>
              <a:rPr lang="ja-JP" altLang="en-US" sz="1351" dirty="0">
                <a:solidFill>
                  <a:schemeClr val="tx1"/>
                </a:solidFill>
              </a:rPr>
              <a:t>結果</a:t>
            </a:r>
            <a:r>
              <a:rPr lang="ja-JP" altLang="en-US" sz="1351" dirty="0">
                <a:solidFill>
                  <a:srgbClr val="FF0000"/>
                </a:solidFill>
              </a:rPr>
              <a:t>　「ジャージャー」と聞いたシジュウカラは地面や巣箱を見た。</a:t>
            </a:r>
          </a:p>
        </p:txBody>
      </p:sp>
      <p:sp>
        <p:nvSpPr>
          <p:cNvPr id="12" name="角丸四角形 11"/>
          <p:cNvSpPr/>
          <p:nvPr/>
        </p:nvSpPr>
        <p:spPr>
          <a:xfrm>
            <a:off x="4340444" y="2501123"/>
            <a:ext cx="1385113" cy="4207953"/>
          </a:xfrm>
          <a:prstGeom prst="roundRect">
            <a:avLst/>
          </a:prstGeom>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rPr>
              <a:t>「ジャージャー」が「</a:t>
            </a:r>
            <a:r>
              <a:rPr lang="ja-JP" altLang="en-US" sz="1351" b="1" dirty="0">
                <a:solidFill>
                  <a:schemeClr val="tx1"/>
                </a:solidFill>
              </a:rPr>
              <a:t>（　</a:t>
            </a:r>
            <a:r>
              <a:rPr lang="ja-JP" altLang="en-US" sz="1351" dirty="0">
                <a:solidFill>
                  <a:srgbClr val="FF0000"/>
                </a:solidFill>
              </a:rPr>
              <a:t>地面や巣箱を見に行け</a:t>
            </a:r>
            <a:r>
              <a:rPr lang="ja-JP" altLang="en-US" sz="1351" b="1" dirty="0">
                <a:solidFill>
                  <a:schemeClr val="tx1"/>
                </a:solidFill>
              </a:rPr>
              <a:t>）</a:t>
            </a:r>
            <a:r>
              <a:rPr lang="ja-JP" altLang="en-US" sz="1351" dirty="0">
                <a:solidFill>
                  <a:schemeClr val="tx1"/>
                </a:solidFill>
              </a:rPr>
              <a:t>」という意味かもしれないので、シジュウカラが「ジャージャー」と聞いて</a:t>
            </a:r>
            <a:r>
              <a:rPr lang="ja-JP" altLang="en-US" sz="1351" b="1" dirty="0">
                <a:solidFill>
                  <a:schemeClr val="tx1"/>
                </a:solidFill>
              </a:rPr>
              <a:t>（　</a:t>
            </a:r>
            <a:r>
              <a:rPr lang="ja-JP" altLang="en-US" sz="1351" dirty="0">
                <a:solidFill>
                  <a:srgbClr val="FF0000"/>
                </a:solidFill>
              </a:rPr>
              <a:t>「ヘビ」をイメージしているのかを確認する</a:t>
            </a:r>
            <a:r>
              <a:rPr lang="ja-JP" altLang="en-US" sz="1351" b="1" dirty="0">
                <a:solidFill>
                  <a:schemeClr val="tx1"/>
                </a:solidFill>
              </a:rPr>
              <a:t>）</a:t>
            </a:r>
            <a:r>
              <a:rPr lang="ja-JP" altLang="en-US" sz="1351" dirty="0">
                <a:solidFill>
                  <a:schemeClr val="tx1"/>
                </a:solidFill>
              </a:rPr>
              <a:t>ために実験②を行った。</a:t>
            </a:r>
          </a:p>
        </p:txBody>
      </p:sp>
      <p:sp>
        <p:nvSpPr>
          <p:cNvPr id="41" name="テキスト ボックス 40"/>
          <p:cNvSpPr txBox="1"/>
          <p:nvPr/>
        </p:nvSpPr>
        <p:spPr>
          <a:xfrm>
            <a:off x="7766545" y="593568"/>
            <a:ext cx="496803" cy="6115508"/>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　「</a:t>
            </a:r>
            <a:r>
              <a:rPr lang="en-US" altLang="ja-JP" sz="1014" dirty="0"/>
              <a:t>『</a:t>
            </a:r>
            <a:r>
              <a:rPr lang="ja-JP" altLang="en-US" sz="1014" dirty="0"/>
              <a:t>ジャージャー</a:t>
            </a:r>
            <a:r>
              <a:rPr lang="en-US" altLang="ja-JP" sz="1014" dirty="0"/>
              <a:t>』</a:t>
            </a:r>
            <a:r>
              <a:rPr lang="ja-JP" altLang="en-US" sz="1014" dirty="0"/>
              <a:t>がヘビを意味する単語である」という仮説を証明するために筆者が行った実験の内容をまとめよう。</a:t>
            </a:r>
          </a:p>
        </p:txBody>
      </p:sp>
      <p:sp>
        <p:nvSpPr>
          <p:cNvPr id="85" name="テキスト ボックス 84"/>
          <p:cNvSpPr txBox="1"/>
          <p:nvPr/>
        </p:nvSpPr>
        <p:spPr>
          <a:xfrm>
            <a:off x="1952064" y="593568"/>
            <a:ext cx="340734" cy="6115508"/>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ステップ１を踏まえ、仮説を立論するための筆者の工夫について、あなたが考えたことを書こう。</a:t>
            </a:r>
          </a:p>
        </p:txBody>
      </p:sp>
      <p:sp>
        <p:nvSpPr>
          <p:cNvPr id="86" name="正方形/長方形 85"/>
          <p:cNvSpPr/>
          <p:nvPr/>
        </p:nvSpPr>
        <p:spPr>
          <a:xfrm>
            <a:off x="139452" y="593567"/>
            <a:ext cx="1588438" cy="6115509"/>
          </a:xfrm>
          <a:prstGeom prst="rect">
            <a:avLst/>
          </a:prstGeom>
        </p:spPr>
        <p:style>
          <a:lnRef idx="2">
            <a:schemeClr val="dk1"/>
          </a:lnRef>
          <a:fillRef idx="1">
            <a:schemeClr val="lt1"/>
          </a:fillRef>
          <a:effectRef idx="0">
            <a:schemeClr val="dk1"/>
          </a:effectRef>
          <a:fontRef idx="minor">
            <a:schemeClr val="dk1"/>
          </a:fontRef>
        </p:style>
        <p:txBody>
          <a:bodyPr vert="eaVert" rtlCol="0" anchor="ctr" anchorCtr="0"/>
          <a:lstStyle/>
          <a:p>
            <a:pPr algn="just"/>
            <a:r>
              <a:rPr lang="ja-JP" altLang="en-US" sz="1520" dirty="0">
                <a:solidFill>
                  <a:srgbClr val="FF0000"/>
                </a:solidFill>
              </a:rPr>
              <a:t>一つ目の実験で得た結果を考察し、まだ明らかになっていない点を挙げ、それを明らかにするために二つ目の実験を行い、仮説を完全に立証しているところが筆者の工夫だと考える。</a:t>
            </a:r>
          </a:p>
        </p:txBody>
      </p:sp>
      <p:sp>
        <p:nvSpPr>
          <p:cNvPr id="31" name="テキスト ボックス 30"/>
          <p:cNvSpPr txBox="1"/>
          <p:nvPr/>
        </p:nvSpPr>
        <p:spPr>
          <a:xfrm>
            <a:off x="5912051" y="1030605"/>
            <a:ext cx="1433022" cy="338554"/>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実験①の結果</a:t>
            </a:r>
          </a:p>
        </p:txBody>
      </p:sp>
      <p:sp>
        <p:nvSpPr>
          <p:cNvPr id="32" name="テキスト ボックス 31"/>
          <p:cNvSpPr txBox="1"/>
          <p:nvPr/>
        </p:nvSpPr>
        <p:spPr>
          <a:xfrm>
            <a:off x="2735659" y="1030604"/>
            <a:ext cx="1406693" cy="338554"/>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実験②の結果</a:t>
            </a:r>
          </a:p>
        </p:txBody>
      </p:sp>
      <p:sp>
        <p:nvSpPr>
          <p:cNvPr id="36" name="角丸四角形 35"/>
          <p:cNvSpPr/>
          <p:nvPr/>
        </p:nvSpPr>
        <p:spPr>
          <a:xfrm>
            <a:off x="2901382" y="1435881"/>
            <a:ext cx="1097848"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rPr>
              <a:t>結果</a:t>
            </a:r>
            <a:r>
              <a:rPr lang="ja-JP" altLang="en-US" sz="1351" dirty="0">
                <a:solidFill>
                  <a:srgbClr val="FF0000"/>
                </a:solidFill>
              </a:rPr>
              <a:t>　「ジャージャー」の音　＋　ヘビに似た動きをする木</a:t>
            </a:r>
            <a:endParaRPr lang="en-US" altLang="ja-JP" sz="1351" dirty="0">
              <a:solidFill>
                <a:srgbClr val="FF0000"/>
              </a:solidFill>
            </a:endParaRPr>
          </a:p>
          <a:p>
            <a:r>
              <a:rPr lang="ja-JP" altLang="en-US" sz="1351" dirty="0">
                <a:solidFill>
                  <a:srgbClr val="FF0000"/>
                </a:solidFill>
              </a:rPr>
              <a:t>を見せると木の方へ動きを確認しに行った。</a:t>
            </a:r>
          </a:p>
        </p:txBody>
      </p:sp>
      <p:cxnSp>
        <p:nvCxnSpPr>
          <p:cNvPr id="16" name="直線矢印コネクタ 15"/>
          <p:cNvCxnSpPr/>
          <p:nvPr/>
        </p:nvCxnSpPr>
        <p:spPr>
          <a:xfrm flipH="1" flipV="1">
            <a:off x="4396728" y="1921281"/>
            <a:ext cx="1281660" cy="2059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6" name="テキスト ボックス 25"/>
          <p:cNvSpPr txBox="1"/>
          <p:nvPr/>
        </p:nvSpPr>
        <p:spPr>
          <a:xfrm>
            <a:off x="2615504" y="505361"/>
            <a:ext cx="4937377" cy="307777"/>
          </a:xfrm>
          <a:prstGeom prst="rect">
            <a:avLst/>
          </a:prstGeom>
          <a:solidFill>
            <a:schemeClr val="accent6"/>
          </a:solidFill>
          <a:ln>
            <a:solidFill>
              <a:schemeClr val="accent6"/>
            </a:solidFill>
          </a:ln>
        </p:spPr>
        <p:txBody>
          <a:bodyPr vert="horz" wrap="square" rtlCol="0">
            <a:spAutoFit/>
          </a:bodyPr>
          <a:lstStyle/>
          <a:p>
            <a:r>
              <a:rPr lang="ja-JP" altLang="en-US" sz="1400" b="1" dirty="0">
                <a:solidFill>
                  <a:schemeClr val="bg1"/>
                </a:solidFill>
              </a:rPr>
              <a:t>仮説</a:t>
            </a:r>
            <a:r>
              <a:rPr lang="ja-JP" altLang="en-US" sz="1400" dirty="0">
                <a:solidFill>
                  <a:schemeClr val="bg1"/>
                </a:solidFill>
              </a:rPr>
              <a:t>　「ジャージャー」は「ヘビ」を意味する単語である。　</a:t>
            </a:r>
          </a:p>
        </p:txBody>
      </p:sp>
      <p:sp>
        <p:nvSpPr>
          <p:cNvPr id="28" name="テキスト ボックス 27"/>
          <p:cNvSpPr txBox="1"/>
          <p:nvPr/>
        </p:nvSpPr>
        <p:spPr>
          <a:xfrm>
            <a:off x="4730801" y="2111213"/>
            <a:ext cx="589419" cy="404470"/>
          </a:xfrm>
          <a:prstGeom prst="rect">
            <a:avLst/>
          </a:prstGeom>
          <a:solidFill>
            <a:schemeClr val="accent6"/>
          </a:solidFill>
          <a:ln>
            <a:solidFill>
              <a:schemeClr val="accent6"/>
            </a:solidFill>
          </a:ln>
        </p:spPr>
        <p:txBody>
          <a:bodyPr vert="horz" wrap="square" rtlCol="0">
            <a:spAutoFit/>
          </a:bodyPr>
          <a:lstStyle/>
          <a:p>
            <a:r>
              <a:rPr lang="ja-JP" altLang="en-US" sz="1014" b="1" dirty="0">
                <a:solidFill>
                  <a:schemeClr val="bg1"/>
                </a:solidFill>
              </a:rPr>
              <a:t>疑問と</a:t>
            </a:r>
            <a:endParaRPr lang="en-US" altLang="ja-JP" sz="1014" b="1" dirty="0">
              <a:solidFill>
                <a:schemeClr val="bg1"/>
              </a:solidFill>
            </a:endParaRPr>
          </a:p>
          <a:p>
            <a:r>
              <a:rPr lang="ja-JP" altLang="en-US" sz="1014" b="1" dirty="0">
                <a:solidFill>
                  <a:schemeClr val="bg1"/>
                </a:solidFill>
              </a:rPr>
              <a:t>実験②</a:t>
            </a: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04241" y="109477"/>
            <a:ext cx="821413" cy="403200"/>
          </a:xfrm>
          <a:prstGeom prst="rect">
            <a:avLst/>
          </a:prstGeom>
        </p:spPr>
      </p:pic>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7783" y="102161"/>
            <a:ext cx="821413" cy="403200"/>
          </a:xfrm>
          <a:prstGeom prst="rect">
            <a:avLst/>
          </a:prstGeom>
        </p:spPr>
      </p:pic>
      <p:grpSp>
        <p:nvGrpSpPr>
          <p:cNvPr id="20" name="グループ化 19"/>
          <p:cNvGrpSpPr/>
          <p:nvPr/>
        </p:nvGrpSpPr>
        <p:grpSpPr>
          <a:xfrm>
            <a:off x="8468339" y="125606"/>
            <a:ext cx="590860" cy="6576205"/>
            <a:chOff x="8430239" y="125606"/>
            <a:chExt cx="590860" cy="6576205"/>
          </a:xfrm>
        </p:grpSpPr>
        <p:pic>
          <p:nvPicPr>
            <p:cNvPr id="24" name="図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25" name="テキスト ボックス 24"/>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１年　「言葉」を持つ鳥、シジュウカラ</a:t>
              </a:r>
            </a:p>
          </p:txBody>
        </p:sp>
      </p:grpSp>
    </p:spTree>
    <p:extLst>
      <p:ext uri="{BB962C8B-B14F-4D97-AF65-F5344CB8AC3E}">
        <p14:creationId xmlns:p14="http://schemas.microsoft.com/office/powerpoint/2010/main" val="3160114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94</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oishi-m</dc:creator>
  <cp:lastModifiedBy>oishi-m</cp:lastModifiedBy>
  <cp:revision>5</cp:revision>
  <dcterms:created xsi:type="dcterms:W3CDTF">2022-03-03T00:26:27Z</dcterms:created>
  <dcterms:modified xsi:type="dcterms:W3CDTF">2022-03-28T01:09:26Z</dcterms:modified>
</cp:coreProperties>
</file>