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7593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6528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2303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583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161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070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84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902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1065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8347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1377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81B18-05B3-4E5A-8E2B-A34E0D450CEA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0462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角丸四角形 15"/>
          <p:cNvSpPr/>
          <p:nvPr/>
        </p:nvSpPr>
        <p:spPr>
          <a:xfrm rot="16200000">
            <a:off x="2599205" y="976375"/>
            <a:ext cx="3314111" cy="8313121"/>
          </a:xfrm>
          <a:prstGeom prst="roundRect">
            <a:avLst>
              <a:gd name="adj" fmla="val 7338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20"/>
          </a:p>
        </p:txBody>
      </p:sp>
      <p:sp>
        <p:nvSpPr>
          <p:cNvPr id="11" name="角丸四角形 10"/>
          <p:cNvSpPr/>
          <p:nvPr/>
        </p:nvSpPr>
        <p:spPr>
          <a:xfrm rot="16200000">
            <a:off x="2606147" y="-2386736"/>
            <a:ext cx="3311497" cy="8301846"/>
          </a:xfrm>
          <a:prstGeom prst="roundRect">
            <a:avLst>
              <a:gd name="adj" fmla="val 6933"/>
            </a:avLst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52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333510" y="3996556"/>
            <a:ext cx="965008" cy="2668021"/>
          </a:xfrm>
          <a:prstGeom prst="rect">
            <a:avLst/>
          </a:prstGeom>
          <a:ln w="76200"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/>
              <a:t>ステップ１で表に書き入れた描写を、「僕」以外の人物からの視点に変えて捉えると、どのような言い方になるか書いてみよう。その後、「僕」以外の人物から見たエーミールの人物像を考えて書こう。</a:t>
            </a:r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/>
          </p:nvPr>
        </p:nvGraphicFramePr>
        <p:xfrm>
          <a:off x="321782" y="238459"/>
          <a:ext cx="3483606" cy="293947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351"/>
                <a:gridCol w="603255"/>
              </a:tblGrid>
              <a:tr h="2939471">
                <a:tc>
                  <a:txBody>
                    <a:bodyPr/>
                    <a:lstStyle/>
                    <a:p>
                      <a:r>
                        <a:rPr kumimoji="1" lang="ja-JP" altLang="en-US" sz="1500" dirty="0" smtClean="0">
                          <a:solidFill>
                            <a:srgbClr val="FF0000"/>
                          </a:solidFill>
                        </a:rPr>
                        <a:t>少しの欠点や短所も見逃さない完全主義者であり、相手のことを思いやる心をもっていない嫌な人物。</a:t>
                      </a:r>
                      <a:endParaRPr kumimoji="1" lang="ja-JP" altLang="en-US" sz="1500" dirty="0"/>
                    </a:p>
                  </a:txBody>
                  <a:tcPr marL="77228" marR="77228" marT="38614" marB="38614" vert="eaVert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26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/>
                        <a:t>「僕」から見たエーミールの人物像</a:t>
                      </a:r>
                      <a:endParaRPr kumimoji="1" lang="ja-JP" altLang="en-US" sz="1400" dirty="0"/>
                    </a:p>
                  </a:txBody>
                  <a:tcPr marL="77228" marR="77228" marT="38614" marB="38614" vert="eaVert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テキスト ボックス 7"/>
          <p:cNvSpPr txBox="1"/>
          <p:nvPr/>
        </p:nvSpPr>
        <p:spPr>
          <a:xfrm>
            <a:off x="7318595" y="673094"/>
            <a:ext cx="965008" cy="2586083"/>
          </a:xfrm>
          <a:prstGeom prst="rect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/>
              <a:t>エーミールは本当に嫌な奴なのか、考えてみよう。</a:t>
            </a:r>
            <a:endParaRPr lang="en-US" altLang="ja-JP" sz="1014" dirty="0"/>
          </a:p>
          <a:p>
            <a:r>
              <a:rPr lang="ja-JP" altLang="en-US" sz="1014" dirty="0"/>
              <a:t>まず、本文から「僕」がエーミールについて述べている描写を書き抜き、その後、「僕」から見たエーミールの人物像を考えて書こう。</a:t>
            </a:r>
          </a:p>
        </p:txBody>
      </p:sp>
      <p:graphicFrame>
        <p:nvGraphicFramePr>
          <p:cNvPr id="9" name="表 8"/>
          <p:cNvGraphicFramePr>
            <a:graphicFrameLocks noGrp="1"/>
          </p:cNvGraphicFramePr>
          <p:nvPr>
            <p:extLst/>
          </p:nvPr>
        </p:nvGraphicFramePr>
        <p:xfrm>
          <a:off x="4027471" y="287951"/>
          <a:ext cx="2958389" cy="29524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15921"/>
                <a:gridCol w="677513"/>
                <a:gridCol w="702150"/>
                <a:gridCol w="480419"/>
                <a:gridCol w="482386"/>
              </a:tblGrid>
              <a:tr h="2952472">
                <a:tc>
                  <a:txBody>
                    <a:bodyPr/>
                    <a:lstStyle/>
                    <a:p>
                      <a:pPr marL="0" marR="0" lvl="0" indent="0" algn="l" defTabSz="10826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500" dirty="0" smtClean="0">
                          <a:solidFill>
                            <a:srgbClr val="FF0000"/>
                          </a:solidFill>
                        </a:rPr>
                        <a:t>こっぴどい批評家</a:t>
                      </a:r>
                    </a:p>
                    <a:p>
                      <a:pPr algn="l"/>
                      <a:endParaRPr kumimoji="1" lang="ja-JP" altLang="en-US" sz="1000" dirty="0"/>
                    </a:p>
                  </a:txBody>
                  <a:tcPr marL="77228" marR="77228" marT="38614" marB="38614" vert="eaVert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dirty="0" smtClean="0"/>
                        <a:t>難癖をつけ始め</a:t>
                      </a:r>
                      <a:endParaRPr kumimoji="1" lang="ja-JP" altLang="en-US" sz="1000" dirty="0"/>
                    </a:p>
                  </a:txBody>
                  <a:tcPr marL="77228" marR="77228" marT="38614" marB="38614" vert="eaVert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500" dirty="0" smtClean="0">
                          <a:solidFill>
                            <a:srgbClr val="FF0000"/>
                          </a:solidFill>
                        </a:rPr>
                        <a:t>妬み、嘆賞しながら彼を憎んで</a:t>
                      </a:r>
                      <a:endParaRPr kumimoji="1" lang="en-US" altLang="ja-JP" sz="1500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l"/>
                      <a:r>
                        <a:rPr kumimoji="1" lang="ja-JP" altLang="en-US" sz="1500" dirty="0" smtClean="0">
                          <a:solidFill>
                            <a:srgbClr val="FF0000"/>
                          </a:solidFill>
                        </a:rPr>
                        <a:t>いた</a:t>
                      </a:r>
                      <a:endParaRPr kumimoji="1" lang="ja-JP" altLang="en-US" sz="1500" dirty="0">
                        <a:solidFill>
                          <a:srgbClr val="FF0000"/>
                        </a:solidFill>
                      </a:endParaRPr>
                    </a:p>
                  </a:txBody>
                  <a:tcPr marL="77228" marR="77228" marT="38614" marB="38614" vert="eaVert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dirty="0" smtClean="0"/>
                        <a:t>非の打ちどころがないという悪徳</a:t>
                      </a:r>
                      <a:endParaRPr kumimoji="1" lang="ja-JP" altLang="en-US" sz="1000" dirty="0"/>
                    </a:p>
                  </a:txBody>
                  <a:tcPr marL="77228" marR="77228" marT="38614" marB="38614" vert="eaVert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「僕」からの見方</a:t>
                      </a:r>
                      <a:endParaRPr kumimoji="1" lang="ja-JP" altLang="en-US" sz="1400" dirty="0"/>
                    </a:p>
                  </a:txBody>
                  <a:tcPr marL="77228" marR="77228" marT="38614" marB="38614" vert="eaVert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表 11"/>
          <p:cNvGraphicFramePr>
            <a:graphicFrameLocks noGrp="1"/>
          </p:cNvGraphicFramePr>
          <p:nvPr>
            <p:extLst/>
          </p:nvPr>
        </p:nvGraphicFramePr>
        <p:xfrm>
          <a:off x="4027471" y="3762395"/>
          <a:ext cx="2958390" cy="29188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15921"/>
                <a:gridCol w="677514"/>
                <a:gridCol w="702150"/>
                <a:gridCol w="480419"/>
                <a:gridCol w="482386"/>
              </a:tblGrid>
              <a:tr h="291885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500" dirty="0" smtClean="0">
                          <a:solidFill>
                            <a:srgbClr val="FF0000"/>
                          </a:solidFill>
                        </a:rPr>
                        <a:t>チョウに関する専門知識をもった人</a:t>
                      </a:r>
                      <a:endParaRPr kumimoji="1" lang="ja-JP" altLang="en-US" sz="1500" dirty="0">
                        <a:solidFill>
                          <a:srgbClr val="FF0000"/>
                        </a:solidFill>
                      </a:endParaRPr>
                    </a:p>
                  </a:txBody>
                  <a:tcPr marL="77228" marR="77228" marT="38614" marB="38614" vert="eaVert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500" dirty="0" smtClean="0">
                          <a:solidFill>
                            <a:srgbClr val="FF0000"/>
                          </a:solidFill>
                        </a:rPr>
                        <a:t>彼の考えを伝えはじめ</a:t>
                      </a:r>
                      <a:endParaRPr kumimoji="1" lang="ja-JP" altLang="en-US" sz="1500" dirty="0">
                        <a:solidFill>
                          <a:srgbClr val="FF0000"/>
                        </a:solidFill>
                      </a:endParaRPr>
                    </a:p>
                  </a:txBody>
                  <a:tcPr marL="77228" marR="77228" marT="38614" marB="38614" vert="eaVert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500" dirty="0" smtClean="0">
                          <a:solidFill>
                            <a:srgbClr val="FF0000"/>
                          </a:solidFill>
                        </a:rPr>
                        <a:t>嘆賞し、彼を尊敬していた</a:t>
                      </a:r>
                      <a:endParaRPr kumimoji="1" lang="ja-JP" altLang="en-US" sz="1500" dirty="0">
                        <a:solidFill>
                          <a:srgbClr val="FF0000"/>
                        </a:solidFill>
                      </a:endParaRPr>
                    </a:p>
                  </a:txBody>
                  <a:tcPr marL="77228" marR="77228" marT="38614" marB="38614" vert="eaVert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dirty="0" smtClean="0"/>
                        <a:t>非の打ちどころがなく、完璧</a:t>
                      </a:r>
                      <a:endParaRPr kumimoji="1" lang="ja-JP" altLang="en-US" sz="1000" dirty="0"/>
                    </a:p>
                  </a:txBody>
                  <a:tcPr marL="77228" marR="77228" marT="38614" marB="38614" vert="eaVert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dirty="0" smtClean="0"/>
                        <a:t>「僕」以外の人物（</a:t>
                      </a:r>
                      <a:r>
                        <a:rPr kumimoji="1" lang="ja-JP" altLang="en-US" sz="1500" b="1" dirty="0" smtClean="0">
                          <a:latin typeface="+mj-ea"/>
                          <a:ea typeface="+mj-ea"/>
                        </a:rPr>
                        <a:t>　</a:t>
                      </a:r>
                      <a:r>
                        <a:rPr kumimoji="1" lang="ja-JP" altLang="en-US" sz="1400" dirty="0" smtClean="0">
                          <a:solidFill>
                            <a:srgbClr val="FF0000"/>
                          </a:solidFill>
                        </a:rPr>
                        <a:t>標本好きの友人</a:t>
                      </a:r>
                      <a:r>
                        <a:rPr kumimoji="1" lang="ja-JP" altLang="en-US" sz="1400" dirty="0" smtClean="0"/>
                        <a:t>　</a:t>
                      </a:r>
                      <a:r>
                        <a:rPr kumimoji="1" lang="ja-JP" altLang="en-US" sz="1400" b="1" dirty="0" smtClean="0"/>
                        <a:t>）</a:t>
                      </a:r>
                      <a:r>
                        <a:rPr kumimoji="1" lang="ja-JP" altLang="en-US" sz="1400" dirty="0" smtClean="0"/>
                        <a:t>　　　　　からの見方</a:t>
                      </a:r>
                      <a:endParaRPr kumimoji="1" lang="ja-JP" altLang="en-US" sz="1400" dirty="0"/>
                    </a:p>
                  </a:txBody>
                  <a:tcPr marL="77228" marR="77228" marT="38614" marB="38614" vert="eaVert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表 14"/>
          <p:cNvGraphicFramePr>
            <a:graphicFrameLocks noGrp="1"/>
          </p:cNvGraphicFramePr>
          <p:nvPr>
            <p:extLst/>
          </p:nvPr>
        </p:nvGraphicFramePr>
        <p:xfrm>
          <a:off x="321782" y="3751027"/>
          <a:ext cx="3483606" cy="29188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351"/>
                <a:gridCol w="603255"/>
              </a:tblGrid>
              <a:tr h="2918850">
                <a:tc>
                  <a:txBody>
                    <a:bodyPr/>
                    <a:lstStyle/>
                    <a:p>
                      <a:pPr marL="0" marR="0" lvl="0" indent="0" algn="l" defTabSz="10826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500" dirty="0" smtClean="0">
                          <a:solidFill>
                            <a:srgbClr val="FF0000"/>
                          </a:solidFill>
                        </a:rPr>
                        <a:t>隙のない完璧な優等生で、尊敬に値する人物。また、専門知識を身に付けていて、チョウを大切に取り扱う鑑定家である。</a:t>
                      </a:r>
                      <a:endParaRPr kumimoji="1" lang="ja-JP" altLang="en-US" sz="1000" dirty="0"/>
                    </a:p>
                  </a:txBody>
                  <a:tcPr marL="77228" marR="77228" marT="38614" marB="38614" vert="eaVert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826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/>
                        <a:t>「僕」以外の人物（</a:t>
                      </a:r>
                      <a:r>
                        <a:rPr kumimoji="1" lang="ja-JP" altLang="en-US" sz="1500" b="1" kern="1200" dirty="0" smtClean="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　</a:t>
                      </a:r>
                      <a:r>
                        <a:rPr kumimoji="1" lang="ja-JP" altLang="en-US" sz="1400" dirty="0" smtClean="0">
                          <a:solidFill>
                            <a:srgbClr val="FF0000"/>
                          </a:solidFill>
                        </a:rPr>
                        <a:t>標本好きの友人　</a:t>
                      </a:r>
                      <a:r>
                        <a:rPr kumimoji="1" lang="ja-JP" altLang="en-US" sz="1400" b="1" dirty="0" smtClean="0"/>
                        <a:t>）</a:t>
                      </a:r>
                      <a:r>
                        <a:rPr kumimoji="1" lang="ja-JP" altLang="en-US" sz="1400" dirty="0" smtClean="0"/>
                        <a:t>から見たエーミールの人物像</a:t>
                      </a:r>
                      <a:endParaRPr kumimoji="1" lang="ja-JP" altLang="en-US" sz="1400" dirty="0"/>
                    </a:p>
                  </a:txBody>
                  <a:tcPr marL="77228" marR="77228" marT="38614" marB="38614" vert="eaVert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下矢印 1"/>
          <p:cNvSpPr/>
          <p:nvPr/>
        </p:nvSpPr>
        <p:spPr>
          <a:xfrm>
            <a:off x="6588275" y="3058885"/>
            <a:ext cx="321580" cy="672585"/>
          </a:xfrm>
          <a:prstGeom prst="downArrow">
            <a:avLst>
              <a:gd name="adj1" fmla="val 50000"/>
              <a:gd name="adj2" fmla="val 52128"/>
            </a:avLst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7228" tIns="38614" rIns="77228" bIns="386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1520"/>
          </a:p>
        </p:txBody>
      </p:sp>
      <p:sp>
        <p:nvSpPr>
          <p:cNvPr id="7" name="正方形/長方形 6"/>
          <p:cNvSpPr/>
          <p:nvPr/>
        </p:nvSpPr>
        <p:spPr>
          <a:xfrm>
            <a:off x="4291509" y="3531260"/>
            <a:ext cx="2267457" cy="23113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7228" tIns="38614" rIns="77228" bIns="386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014" dirty="0"/>
              <a:t>ステップ１の表の言葉を言いかえると</a:t>
            </a:r>
            <a:r>
              <a:rPr lang="en-US" altLang="ja-JP" sz="1014" dirty="0"/>
              <a:t>…</a:t>
            </a:r>
            <a:endParaRPr lang="ja-JP" altLang="en-US" sz="1014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6946546" y="5264084"/>
            <a:ext cx="321178" cy="143772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887" dirty="0"/>
              <a:t>（　　）の中は考えて書こう。</a:t>
            </a: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0392" y="211156"/>
            <a:ext cx="821413" cy="403200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5307" y="3530628"/>
            <a:ext cx="821413" cy="403200"/>
          </a:xfrm>
          <a:prstGeom prst="rect">
            <a:avLst/>
          </a:prstGeom>
        </p:spPr>
      </p:pic>
      <p:grpSp>
        <p:nvGrpSpPr>
          <p:cNvPr id="18" name="グループ化 17"/>
          <p:cNvGrpSpPr/>
          <p:nvPr/>
        </p:nvGrpSpPr>
        <p:grpSpPr>
          <a:xfrm>
            <a:off x="8477864" y="125606"/>
            <a:ext cx="590860" cy="6576205"/>
            <a:chOff x="8430239" y="125606"/>
            <a:chExt cx="590860" cy="6576205"/>
          </a:xfrm>
        </p:grpSpPr>
        <p:pic>
          <p:nvPicPr>
            <p:cNvPr id="19" name="図 18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30239" y="125606"/>
              <a:ext cx="590860" cy="6576205"/>
            </a:xfrm>
            <a:prstGeom prst="rect">
              <a:avLst/>
            </a:prstGeom>
          </p:spPr>
        </p:pic>
        <p:sp>
          <p:nvSpPr>
            <p:cNvPr id="20" name="テキスト ボックス 19"/>
            <p:cNvSpPr txBox="1"/>
            <p:nvPr/>
          </p:nvSpPr>
          <p:spPr>
            <a:xfrm>
              <a:off x="8505590" y="241791"/>
              <a:ext cx="444609" cy="34896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>
              <a:spAutoFit/>
            </a:bodyPr>
            <a:lstStyle/>
            <a:p>
              <a:r>
                <a:rPr lang="ja-JP" altLang="en-US" sz="1689" dirty="0"/>
                <a:t>１年　少年</a:t>
              </a:r>
              <a:r>
                <a:rPr lang="ja-JP" altLang="en-US" sz="1689" dirty="0" smtClean="0"/>
                <a:t>の日の思い出</a:t>
              </a:r>
              <a:endParaRPr lang="ja-JP" altLang="en-US" sz="1689" dirty="0"/>
            </a:p>
          </p:txBody>
        </p:sp>
      </p:grpSp>
    </p:spTree>
    <p:extLst>
      <p:ext uri="{BB962C8B-B14F-4D97-AF65-F5344CB8AC3E}">
        <p14:creationId xmlns:p14="http://schemas.microsoft.com/office/powerpoint/2010/main" val="2597284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242</Words>
  <Application>Microsoft Office PowerPoint</Application>
  <PresentationFormat>画面に合わせる 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oishi-m</dc:creator>
  <cp:lastModifiedBy>oishi-m</cp:lastModifiedBy>
  <cp:revision>7</cp:revision>
  <dcterms:created xsi:type="dcterms:W3CDTF">2022-03-03T00:26:27Z</dcterms:created>
  <dcterms:modified xsi:type="dcterms:W3CDTF">2022-03-28T01:09:51Z</dcterms:modified>
</cp:coreProperties>
</file>