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/>
          <p:cNvSpPr/>
          <p:nvPr/>
        </p:nvSpPr>
        <p:spPr>
          <a:xfrm rot="16200000">
            <a:off x="2599205" y="976375"/>
            <a:ext cx="3314111" cy="8313121"/>
          </a:xfrm>
          <a:prstGeom prst="roundRect">
            <a:avLst>
              <a:gd name="adj" fmla="val 733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11" name="角丸四角形 10"/>
          <p:cNvSpPr/>
          <p:nvPr/>
        </p:nvSpPr>
        <p:spPr>
          <a:xfrm rot="16200000">
            <a:off x="2606147" y="-2386736"/>
            <a:ext cx="3311497" cy="8301846"/>
          </a:xfrm>
          <a:prstGeom prst="roundRect">
            <a:avLst>
              <a:gd name="adj" fmla="val 6933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333510" y="3996556"/>
            <a:ext cx="965008" cy="2668021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ステップ１で表に書き入れた描写を、「僕」以外の人物からの視点に変えて捉えると、どのような言い方になるか書いてみよう。その後、「僕」以外の人物から見たエーミールの人物像を考えて書こう。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205361"/>
              </p:ext>
            </p:extLst>
          </p:nvPr>
        </p:nvGraphicFramePr>
        <p:xfrm>
          <a:off x="321782" y="238459"/>
          <a:ext cx="3483606" cy="29394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51"/>
                <a:gridCol w="603255"/>
              </a:tblGrid>
              <a:tr h="2939471"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77228" marR="77228" marT="38614" marB="38614" vert="eaVert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「僕」から見たエーミールの人物像</a:t>
                      </a:r>
                      <a:endParaRPr kumimoji="1" lang="ja-JP" altLang="en-US" sz="1400" dirty="0"/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7318595" y="673094"/>
            <a:ext cx="965008" cy="258608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エーミールは本当に嫌な奴なのか、考えてみよう。</a:t>
            </a:r>
            <a:endParaRPr lang="en-US" altLang="ja-JP" sz="1014" dirty="0"/>
          </a:p>
          <a:p>
            <a:r>
              <a:rPr lang="ja-JP" altLang="en-US" sz="1014" dirty="0"/>
              <a:t>まず、本文から「僕」がエーミールについて述べている描写を書き抜き、その後、「僕」から見たエーミールの人物像を考えて書こう。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793338"/>
              </p:ext>
            </p:extLst>
          </p:nvPr>
        </p:nvGraphicFramePr>
        <p:xfrm>
          <a:off x="4027471" y="287951"/>
          <a:ext cx="2958389" cy="29524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921"/>
                <a:gridCol w="677513"/>
                <a:gridCol w="702150"/>
                <a:gridCol w="480419"/>
                <a:gridCol w="482386"/>
              </a:tblGrid>
              <a:tr h="2952472"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/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/>
                        <a:t>難癖をつけ始め</a:t>
                      </a:r>
                      <a:endParaRPr kumimoji="1" lang="ja-JP" altLang="en-US" sz="1000" dirty="0"/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/>
                        <a:t>非の打ちどころがないという悪徳</a:t>
                      </a:r>
                      <a:endParaRPr kumimoji="1" lang="ja-JP" altLang="en-US" sz="1000" dirty="0"/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「僕」からの見方</a:t>
                      </a:r>
                      <a:endParaRPr kumimoji="1" lang="ja-JP" altLang="en-US" sz="1400" dirty="0"/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184569"/>
              </p:ext>
            </p:extLst>
          </p:nvPr>
        </p:nvGraphicFramePr>
        <p:xfrm>
          <a:off x="4027471" y="3762395"/>
          <a:ext cx="2958390" cy="2918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921"/>
                <a:gridCol w="677514"/>
                <a:gridCol w="702150"/>
                <a:gridCol w="480419"/>
                <a:gridCol w="482386"/>
              </a:tblGrid>
              <a:tr h="2918850">
                <a:tc>
                  <a:txBody>
                    <a:bodyPr/>
                    <a:lstStyle/>
                    <a:p>
                      <a:pPr algn="l"/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/>
                        <a:t>非の打ちどころがなく、完璧</a:t>
                      </a:r>
                      <a:endParaRPr kumimoji="1" lang="ja-JP" altLang="en-US" sz="1000" dirty="0"/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/>
                        <a:t>「僕」以外の人物（</a:t>
                      </a:r>
                      <a:r>
                        <a:rPr kumimoji="1" lang="ja-JP" altLang="en-US" sz="1500" b="0" dirty="0" smtClean="0">
                          <a:latin typeface="+mj-ea"/>
                          <a:ea typeface="+mj-ea"/>
                        </a:rPr>
                        <a:t>　　　　　　　　　　　</a:t>
                      </a:r>
                      <a:r>
                        <a:rPr kumimoji="1" lang="ja-JP" altLang="en-US" sz="1400" b="0" dirty="0" smtClean="0"/>
                        <a:t>）</a:t>
                      </a:r>
                      <a:r>
                        <a:rPr kumimoji="1" lang="ja-JP" altLang="en-US" sz="1400" dirty="0" smtClean="0"/>
                        <a:t>　　　　　からの見方</a:t>
                      </a:r>
                      <a:endParaRPr kumimoji="1" lang="ja-JP" altLang="en-US" sz="1400" dirty="0"/>
                    </a:p>
                  </a:txBody>
                  <a:tcPr marL="77228" marR="77228" marT="38614" marB="38614" vert="eaVert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343517"/>
              </p:ext>
            </p:extLst>
          </p:nvPr>
        </p:nvGraphicFramePr>
        <p:xfrm>
          <a:off x="321782" y="3751027"/>
          <a:ext cx="3483606" cy="2918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51"/>
                <a:gridCol w="603255"/>
              </a:tblGrid>
              <a:tr h="2918850"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/>
                    </a:p>
                  </a:txBody>
                  <a:tcPr marL="77228" marR="77228" marT="38614" marB="38614" vert="eaVert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「僕」以外の人物（</a:t>
                      </a:r>
                      <a:r>
                        <a:rPr kumimoji="1" lang="ja-JP" altLang="en-US" sz="1500" b="1" kern="120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　　　　　　　　　　　</a:t>
                      </a:r>
                      <a:r>
                        <a:rPr kumimoji="1" lang="ja-JP" altLang="en-US" sz="1400" b="1" smtClean="0"/>
                        <a:t>）</a:t>
                      </a:r>
                      <a:r>
                        <a:rPr kumimoji="1" lang="ja-JP" altLang="en-US" sz="1400" dirty="0" smtClean="0"/>
                        <a:t>から見たエーミールの人物像</a:t>
                      </a:r>
                      <a:endParaRPr kumimoji="1" lang="ja-JP" altLang="en-US" sz="1400" dirty="0"/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下矢印 1"/>
          <p:cNvSpPr/>
          <p:nvPr/>
        </p:nvSpPr>
        <p:spPr>
          <a:xfrm>
            <a:off x="6588275" y="3058885"/>
            <a:ext cx="321580" cy="672585"/>
          </a:xfrm>
          <a:prstGeom prst="downArrow">
            <a:avLst>
              <a:gd name="adj1" fmla="val 50000"/>
              <a:gd name="adj2" fmla="val 52128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228" tIns="38614" rIns="77228" bIns="386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520"/>
          </a:p>
        </p:txBody>
      </p:sp>
      <p:sp>
        <p:nvSpPr>
          <p:cNvPr id="7" name="正方形/長方形 6"/>
          <p:cNvSpPr/>
          <p:nvPr/>
        </p:nvSpPr>
        <p:spPr>
          <a:xfrm>
            <a:off x="4291509" y="3531260"/>
            <a:ext cx="2267457" cy="23113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228" tIns="38614" rIns="77228" bIns="386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014" dirty="0"/>
              <a:t>ステップ１の表の言葉を言いかえると</a:t>
            </a:r>
            <a:r>
              <a:rPr lang="en-US" altLang="ja-JP" sz="1014" dirty="0"/>
              <a:t>…</a:t>
            </a:r>
            <a:endParaRPr lang="ja-JP" altLang="en-US" sz="1014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946546" y="5264084"/>
            <a:ext cx="321178" cy="14377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887" dirty="0"/>
              <a:t>（　　）の中は考えて書こう。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392" y="211156"/>
            <a:ext cx="821413" cy="40320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5307" y="3530628"/>
            <a:ext cx="821413" cy="403200"/>
          </a:xfrm>
          <a:prstGeom prst="rect">
            <a:avLst/>
          </a:prstGeom>
        </p:spPr>
      </p:pic>
      <p:grpSp>
        <p:nvGrpSpPr>
          <p:cNvPr id="18" name="グループ化 17"/>
          <p:cNvGrpSpPr/>
          <p:nvPr/>
        </p:nvGrpSpPr>
        <p:grpSpPr>
          <a:xfrm>
            <a:off x="8477864" y="125606"/>
            <a:ext cx="590860" cy="6576205"/>
            <a:chOff x="8430239" y="125606"/>
            <a:chExt cx="590860" cy="6576205"/>
          </a:xfrm>
        </p:grpSpPr>
        <p:pic>
          <p:nvPicPr>
            <p:cNvPr id="19" name="図 1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20" name="テキスト ボックス 19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１年　少年</a:t>
              </a:r>
              <a:r>
                <a:rPr lang="ja-JP" altLang="en-US" sz="1689" dirty="0" smtClean="0"/>
                <a:t>の日の思い出</a:t>
              </a:r>
              <a:endParaRPr lang="ja-JP" altLang="en-US" sz="1689" dirty="0"/>
            </a:p>
          </p:txBody>
        </p:sp>
      </p:grpSp>
      <p:sp>
        <p:nvSpPr>
          <p:cNvPr id="21" name="テキスト ボックス 16"/>
          <p:cNvSpPr txBox="1"/>
          <p:nvPr/>
        </p:nvSpPr>
        <p:spPr>
          <a:xfrm>
            <a:off x="8539097" y="5055092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2" name="テキスト ボックス 37"/>
          <p:cNvSpPr txBox="1"/>
          <p:nvPr/>
        </p:nvSpPr>
        <p:spPr>
          <a:xfrm>
            <a:off x="8532332" y="4280104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23" name="テキスト ボックス 38"/>
          <p:cNvSpPr txBox="1"/>
          <p:nvPr/>
        </p:nvSpPr>
        <p:spPr>
          <a:xfrm>
            <a:off x="8525489" y="3902920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932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154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8</cp:revision>
  <dcterms:created xsi:type="dcterms:W3CDTF">2022-03-03T00:26:27Z</dcterms:created>
  <dcterms:modified xsi:type="dcterms:W3CDTF">2022-03-28T01:16:06Z</dcterms:modified>
</cp:coreProperties>
</file>