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919779" y="586239"/>
            <a:ext cx="496803" cy="612283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夏実と戸部君に対する「私」の行動や様子とそのときの心情を、空欄をうめてまとめよう。また、場面ごとの「私」の心情の変化を線で書き表してみよう。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537649"/>
              </p:ext>
            </p:extLst>
          </p:nvPr>
        </p:nvGraphicFramePr>
        <p:xfrm>
          <a:off x="1711487" y="228048"/>
          <a:ext cx="6131879" cy="65137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56270"/>
                <a:gridCol w="375609"/>
              </a:tblGrid>
              <a:tr h="360397">
                <a:tc>
                  <a:txBody>
                    <a:bodyPr/>
                    <a:lstStyle/>
                    <a:p>
                      <a:r>
                        <a:rPr kumimoji="1" lang="ja-JP" altLang="en-US" sz="900" dirty="0" smtClean="0"/>
                        <a:t>　　　　　　　　　　　　　　　　　　　放課後　　　　　　　　　　　　　　　　　　　　　　　昼休み　　　　　　　　　　　　　　　　回想　　　　　　　　　　　　　　　　　　　　　　　　　　　　　　　　　　　　　　　　　　　　　　　　　　　　　　</a:t>
                      </a:r>
                      <a:endParaRPr kumimoji="1" lang="en-US" altLang="ja-JP" sz="900" dirty="0" smtClean="0"/>
                    </a:p>
                    <a:p>
                      <a:r>
                        <a:rPr kumimoji="1" lang="ja-JP" altLang="en-US" sz="900" dirty="0" smtClean="0"/>
                        <a:t>　　　　公園で　　　　　　　　　　　　校庭で　　　　　　　　　　　　　　　　廊下で　　　　　　　　　　教室の中で</a:t>
                      </a:r>
                      <a:endParaRPr kumimoji="1" lang="ja-JP" altLang="en-US" sz="900" dirty="0"/>
                    </a:p>
                  </a:txBody>
                  <a:tcPr marL="77228" marR="77228" marT="38614" marB="38614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marL="77228" marR="77228" marT="38614" marB="38614" vert="eaVert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671885"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77228" marR="77228" marT="38614" marB="38614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「私」の心情の変化</a:t>
                      </a:r>
                      <a:endParaRPr kumimoji="1" lang="ja-JP" altLang="en-US" sz="1200" dirty="0"/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66333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「私」の行動や様子</a:t>
                      </a:r>
                      <a:endParaRPr kumimoji="1" lang="ja-JP" altLang="en-US" sz="1200" dirty="0"/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515126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「私」の心情</a:t>
                      </a:r>
                      <a:endParaRPr kumimoji="1" lang="ja-JP" altLang="en-US" sz="1200" dirty="0"/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直線コネクタ 5"/>
          <p:cNvCxnSpPr/>
          <p:nvPr/>
        </p:nvCxnSpPr>
        <p:spPr>
          <a:xfrm>
            <a:off x="6873825" y="222555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4469993" y="238128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610616" y="265590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111776" y="631107"/>
            <a:ext cx="0" cy="6111343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6854418" y="873720"/>
            <a:ext cx="62075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1138900" y="601372"/>
            <a:ext cx="340734" cy="6126958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戸部君との関わりによって、「私」の心情はどのように変化したのか、印象的な場面をあげてまとめよう。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244261" y="597174"/>
            <a:ext cx="219398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＋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220639" y="1920702"/>
            <a:ext cx="219398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－</a:t>
            </a:r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1778162" y="1421400"/>
            <a:ext cx="5692618" cy="0"/>
          </a:xfrm>
          <a:prstGeom prst="straightConnector1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6943675" y="2337277"/>
            <a:ext cx="470642" cy="184433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・夏実と二人で木の真下に立ち、花が散るのを長いこと見上げていた。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110739" y="284582"/>
            <a:ext cx="851457" cy="6469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85870" y="2302713"/>
            <a:ext cx="613630" cy="1878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・　戸部君をにらんだ。</a:t>
            </a:r>
            <a:endParaRPr lang="en-US" altLang="ja-JP" sz="929" dirty="0"/>
          </a:p>
          <a:p>
            <a:r>
              <a:rPr lang="ja-JP" altLang="en-US" sz="929" dirty="0"/>
              <a:t>・　戸部君を押しのけるようにして廊下に向かった。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125337" y="4285978"/>
            <a:ext cx="327654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/>
              <a:t>※</a:t>
            </a:r>
            <a:r>
              <a:rPr lang="ja-JP" altLang="en-US" sz="929" dirty="0"/>
              <a:t>ぼんやり思い出していた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043471" y="4261996"/>
            <a:ext cx="847540" cy="25363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▼</a:t>
            </a:r>
            <a:r>
              <a:rPr lang="ja-JP" altLang="en-US" sz="1689" dirty="0"/>
              <a:t>（　　</a:t>
            </a:r>
            <a:r>
              <a:rPr lang="ja-JP" altLang="en-US" sz="1689" dirty="0" smtClean="0"/>
              <a:t>　　　　　　　　　　　</a:t>
            </a:r>
            <a:r>
              <a:rPr lang="ja-JP" altLang="en-US" sz="1689" dirty="0"/>
              <a:t>　）</a:t>
            </a:r>
            <a:endParaRPr lang="en-US" altLang="ja-JP" sz="1689" dirty="0"/>
          </a:p>
          <a:p>
            <a:r>
              <a:rPr lang="ja-JP" altLang="en-US" sz="929" dirty="0"/>
              <a:t>▼今日こそは</a:t>
            </a:r>
            <a:r>
              <a:rPr lang="ja-JP" altLang="en-US" sz="1182" dirty="0"/>
              <a:t>（</a:t>
            </a:r>
            <a:r>
              <a:rPr lang="ja-JP" altLang="en-US" sz="1689" dirty="0"/>
              <a:t>　</a:t>
            </a:r>
            <a:r>
              <a:rPr lang="ja-JP" altLang="en-US" sz="1689" dirty="0" smtClean="0"/>
              <a:t>　　　　　　</a:t>
            </a:r>
            <a:r>
              <a:rPr lang="ja-JP" altLang="en-US" sz="1689" dirty="0"/>
              <a:t>　）</a:t>
            </a:r>
            <a:r>
              <a:rPr lang="ja-JP" altLang="en-US" sz="929" dirty="0"/>
              <a:t>と決めてきた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384585" y="2278828"/>
            <a:ext cx="1770421" cy="19266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/>
              <a:t>※</a:t>
            </a:r>
            <a:r>
              <a:rPr lang="ja-JP" altLang="en-US" sz="929" dirty="0"/>
              <a:t>夏実の姿が目に入った。</a:t>
            </a:r>
            <a:endParaRPr lang="en-US" altLang="ja-JP" sz="929" dirty="0"/>
          </a:p>
          <a:p>
            <a:r>
              <a:rPr lang="ja-JP" altLang="en-US" sz="1182" dirty="0"/>
              <a:t>・（</a:t>
            </a:r>
            <a:r>
              <a:rPr lang="ja-JP" altLang="en-US" sz="1689" dirty="0"/>
              <a:t>　　</a:t>
            </a:r>
            <a:r>
              <a:rPr lang="ja-JP" altLang="en-US" sz="1689" dirty="0" smtClean="0"/>
              <a:t>　　　　　</a:t>
            </a:r>
            <a:r>
              <a:rPr lang="ja-JP" altLang="en-US" sz="1689" dirty="0"/>
              <a:t>　）</a:t>
            </a:r>
            <a:r>
              <a:rPr lang="ja-JP" altLang="en-US" sz="929" dirty="0"/>
              <a:t>足をふみ出した。</a:t>
            </a:r>
            <a:endParaRPr lang="en-US" altLang="ja-JP" sz="1182" dirty="0"/>
          </a:p>
          <a:p>
            <a:endParaRPr lang="en-US" altLang="ja-JP" sz="1182" dirty="0"/>
          </a:p>
          <a:p>
            <a:r>
              <a:rPr lang="en-US" altLang="ja-JP" sz="929" dirty="0"/>
              <a:t>※</a:t>
            </a:r>
            <a:r>
              <a:rPr lang="ja-JP" altLang="en-US" sz="929" dirty="0"/>
              <a:t>夏実は顔を背け、目の前を通り過ぎて行った。</a:t>
            </a:r>
            <a:endParaRPr lang="en-US" altLang="ja-JP" sz="929" dirty="0"/>
          </a:p>
          <a:p>
            <a:r>
              <a:rPr lang="ja-JP" altLang="en-US" sz="929" dirty="0"/>
              <a:t>・　戸部君がこちらを見ていることに気づいた。</a:t>
            </a:r>
            <a:endParaRPr lang="en-US" altLang="ja-JP" sz="929" dirty="0"/>
          </a:p>
          <a:p>
            <a:r>
              <a:rPr lang="ja-JP" altLang="en-US" sz="929" dirty="0"/>
              <a:t>・　唇がふるえ、目のふちが熱くなった。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771813" y="4261996"/>
            <a:ext cx="1315425" cy="2546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▼自分の</a:t>
            </a:r>
            <a:r>
              <a:rPr lang="ja-JP" altLang="en-US" sz="1689" dirty="0"/>
              <a:t>（　　</a:t>
            </a:r>
            <a:r>
              <a:rPr lang="ja-JP" altLang="en-US" sz="1689" dirty="0" smtClean="0"/>
              <a:t>　　</a:t>
            </a:r>
            <a:r>
              <a:rPr lang="ja-JP" altLang="en-US" sz="1689" dirty="0"/>
              <a:t>　）</a:t>
            </a:r>
            <a:r>
              <a:rPr lang="ja-JP" altLang="en-US" sz="929" dirty="0"/>
              <a:t>がどこにあるのかがはっきりわかった</a:t>
            </a:r>
            <a:endParaRPr lang="en-US" altLang="ja-JP" sz="929" dirty="0"/>
          </a:p>
          <a:p>
            <a:endParaRPr lang="en-US" altLang="ja-JP" sz="1182" dirty="0"/>
          </a:p>
          <a:p>
            <a:r>
              <a:rPr lang="ja-JP" altLang="en-US" sz="929" dirty="0"/>
              <a:t>▼音のない</a:t>
            </a:r>
            <a:r>
              <a:rPr lang="ja-JP" altLang="en-US" sz="1182" dirty="0"/>
              <a:t>（</a:t>
            </a:r>
            <a:r>
              <a:rPr lang="ja-JP" altLang="en-US" sz="1689" dirty="0"/>
              <a:t>　</a:t>
            </a:r>
            <a:r>
              <a:rPr lang="ja-JP" altLang="en-US" sz="1689" dirty="0" smtClean="0"/>
              <a:t>　　　　　　　</a:t>
            </a:r>
            <a:r>
              <a:rPr lang="ja-JP" altLang="en-US" sz="1689" dirty="0"/>
              <a:t>　）</a:t>
            </a:r>
            <a:r>
              <a:rPr lang="ja-JP" altLang="en-US" sz="929" dirty="0"/>
              <a:t>を見ているよう</a:t>
            </a:r>
            <a:endParaRPr lang="en-US" altLang="ja-JP" sz="929" dirty="0"/>
          </a:p>
          <a:p>
            <a:r>
              <a:rPr lang="ja-JP" altLang="en-US" sz="929" dirty="0"/>
              <a:t>▼きまりが悪くてその場を離れる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987868" y="2268944"/>
            <a:ext cx="1433213" cy="20288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・　戸部君を探した。</a:t>
            </a:r>
            <a:endParaRPr lang="en-US" altLang="ja-JP" sz="1014" dirty="0"/>
          </a:p>
          <a:p>
            <a:endParaRPr lang="en-US" altLang="ja-JP" sz="1014" dirty="0"/>
          </a:p>
          <a:p>
            <a:endParaRPr lang="en-US" altLang="ja-JP" sz="1014" dirty="0"/>
          </a:p>
          <a:p>
            <a:r>
              <a:rPr lang="en-US" altLang="ja-JP" sz="1014" dirty="0"/>
              <a:t>※</a:t>
            </a:r>
            <a:r>
              <a:rPr lang="ja-JP" altLang="en-US" sz="1014" dirty="0"/>
              <a:t>黙々とボール磨きをしている戸部君を見る。</a:t>
            </a:r>
            <a:endParaRPr lang="en-US" altLang="ja-JP" sz="1014" dirty="0"/>
          </a:p>
          <a:p>
            <a:endParaRPr lang="en-US" altLang="ja-JP" sz="1014" dirty="0"/>
          </a:p>
          <a:p>
            <a:r>
              <a:rPr lang="en-US" altLang="ja-JP" sz="1014" dirty="0"/>
              <a:t>※</a:t>
            </a:r>
            <a:r>
              <a:rPr lang="ja-JP" altLang="en-US" sz="1014" dirty="0"/>
              <a:t>「</a:t>
            </a:r>
            <a:r>
              <a:rPr lang="en-US" altLang="ja-JP" sz="1014" dirty="0"/>
              <a:t>――</a:t>
            </a:r>
            <a:r>
              <a:rPr lang="ja-JP" altLang="en-US" sz="1014" dirty="0"/>
              <a:t>あたかもしれない」</a:t>
            </a:r>
            <a:endParaRPr lang="en-US" altLang="ja-JP" sz="1014" dirty="0"/>
          </a:p>
          <a:p>
            <a:r>
              <a:rPr lang="ja-JP" altLang="en-US" sz="1014" dirty="0"/>
              <a:t>・　二人で顔を合わせてふき出した。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791138" y="4295047"/>
            <a:ext cx="1679434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▼</a:t>
            </a:r>
            <a:r>
              <a:rPr lang="ja-JP" altLang="en-US" sz="1182" dirty="0"/>
              <a:t> （</a:t>
            </a:r>
            <a:r>
              <a:rPr lang="ja-JP" altLang="en-US" sz="1689" dirty="0"/>
              <a:t>　　</a:t>
            </a:r>
            <a:r>
              <a:rPr lang="ja-JP" altLang="en-US" sz="1689" dirty="0" smtClean="0"/>
              <a:t>　　　　　　　</a:t>
            </a:r>
            <a:r>
              <a:rPr lang="ja-JP" altLang="en-US" sz="1689" dirty="0"/>
              <a:t>　）</a:t>
            </a:r>
            <a:r>
              <a:rPr lang="ja-JP" altLang="en-US" sz="929" dirty="0"/>
              <a:t>もない戸部君のことが気がかりだった</a:t>
            </a:r>
            <a:endParaRPr lang="en-US" altLang="ja-JP" sz="929" dirty="0"/>
          </a:p>
          <a:p>
            <a:r>
              <a:rPr lang="ja-JP" altLang="en-US" sz="929" dirty="0"/>
              <a:t>▼憎らしくてしかたがなかった</a:t>
            </a:r>
            <a:endParaRPr lang="en-US" altLang="ja-JP" sz="929" dirty="0"/>
          </a:p>
          <a:p>
            <a:r>
              <a:rPr lang="ja-JP" altLang="en-US" sz="929" dirty="0"/>
              <a:t>▼自分の考えていたことがひどく</a:t>
            </a:r>
            <a:r>
              <a:rPr lang="ja-JP" altLang="en-US" sz="1182" dirty="0"/>
              <a:t>（</a:t>
            </a:r>
            <a:r>
              <a:rPr lang="ja-JP" altLang="en-US" sz="1689" dirty="0"/>
              <a:t>　　</a:t>
            </a:r>
            <a:r>
              <a:rPr lang="ja-JP" altLang="en-US" sz="1689" dirty="0" smtClean="0"/>
              <a:t>　　　　　　　　</a:t>
            </a:r>
            <a:r>
              <a:rPr lang="ja-JP" altLang="en-US" sz="1689" dirty="0"/>
              <a:t>　）</a:t>
            </a:r>
            <a:r>
              <a:rPr lang="ja-JP" altLang="en-US" sz="929" dirty="0"/>
              <a:t>ことに思えてきた</a:t>
            </a:r>
            <a:endParaRPr lang="en-US" altLang="ja-JP" sz="929" dirty="0"/>
          </a:p>
          <a:p>
            <a:r>
              <a:rPr lang="ja-JP" altLang="en-US" sz="929" dirty="0"/>
              <a:t>▼やっぱり戸部君って、（</a:t>
            </a:r>
            <a:r>
              <a:rPr lang="ja-JP" altLang="en-US" sz="1689" dirty="0"/>
              <a:t>　　</a:t>
            </a:r>
            <a:r>
              <a:rPr lang="ja-JP" altLang="en-US" sz="1689" dirty="0" smtClean="0"/>
              <a:t>　　　　　　　　</a:t>
            </a:r>
            <a:r>
              <a:rPr lang="ja-JP" altLang="en-US" sz="1689" dirty="0"/>
              <a:t>　）</a:t>
            </a:r>
            <a:endParaRPr lang="en-US" altLang="ja-JP" sz="1182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721677" y="2249581"/>
            <a:ext cx="873572" cy="20288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/>
              <a:t>※</a:t>
            </a:r>
            <a:r>
              <a:rPr lang="ja-JP" altLang="en-US" sz="929" dirty="0"/>
              <a:t>銀木犀のある公園に立ち寄る。</a:t>
            </a:r>
            <a:endParaRPr lang="en-US" altLang="ja-JP" sz="929" dirty="0"/>
          </a:p>
          <a:p>
            <a:r>
              <a:rPr lang="en-US" altLang="ja-JP" sz="929" dirty="0"/>
              <a:t>※</a:t>
            </a:r>
            <a:r>
              <a:rPr lang="ja-JP" altLang="en-US" sz="929" dirty="0"/>
              <a:t>夏実との思い出が詰まった袋の中の</a:t>
            </a:r>
            <a:r>
              <a:rPr lang="ja-JP" altLang="en-US" sz="1182" dirty="0"/>
              <a:t>（</a:t>
            </a:r>
            <a:r>
              <a:rPr lang="ja-JP" altLang="en-US" sz="1689" dirty="0"/>
              <a:t>　　</a:t>
            </a:r>
            <a:r>
              <a:rPr lang="ja-JP" altLang="en-US" sz="1689" dirty="0" smtClean="0"/>
              <a:t>　　　　</a:t>
            </a:r>
            <a:r>
              <a:rPr lang="ja-JP" altLang="en-US" sz="1689" dirty="0"/>
              <a:t>　）</a:t>
            </a:r>
            <a:r>
              <a:rPr lang="ja-JP" altLang="en-US" sz="929" dirty="0"/>
              <a:t>を土の上にぱらぱらと落とした。</a:t>
            </a:r>
            <a:endParaRPr lang="ja-JP" altLang="en-US" sz="1182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926296" y="4287333"/>
            <a:ext cx="587597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▼</a:t>
            </a:r>
            <a:r>
              <a:rPr lang="ja-JP" altLang="en-US" sz="1182" dirty="0"/>
              <a:t>（</a:t>
            </a:r>
            <a:r>
              <a:rPr lang="ja-JP" altLang="en-US" sz="1689" dirty="0"/>
              <a:t>　　</a:t>
            </a:r>
            <a:r>
              <a:rPr lang="ja-JP" altLang="en-US" sz="1689" dirty="0" smtClean="0"/>
              <a:t>　　　</a:t>
            </a:r>
            <a:r>
              <a:rPr lang="ja-JP" altLang="en-US" sz="1689" dirty="0"/>
              <a:t>　）</a:t>
            </a:r>
            <a:r>
              <a:rPr lang="ja-JP" altLang="en-US" sz="929" dirty="0"/>
              <a:t>、きっとなんとかやっていける</a:t>
            </a:r>
            <a:endParaRPr lang="ja-JP" altLang="en-US" sz="1182" dirty="0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207" y="221823"/>
            <a:ext cx="586724" cy="288000"/>
          </a:xfrm>
          <a:prstGeom prst="rect">
            <a:avLst/>
          </a:prstGeom>
        </p:spPr>
      </p:pic>
      <p:grpSp>
        <p:nvGrpSpPr>
          <p:cNvPr id="45" name="グループ化 44"/>
          <p:cNvGrpSpPr/>
          <p:nvPr/>
        </p:nvGrpSpPr>
        <p:grpSpPr>
          <a:xfrm>
            <a:off x="8505840" y="275915"/>
            <a:ext cx="576795" cy="6419665"/>
            <a:chOff x="8430239" y="282146"/>
            <a:chExt cx="576795" cy="6419665"/>
          </a:xfrm>
        </p:grpSpPr>
        <p:pic>
          <p:nvPicPr>
            <p:cNvPr id="51" name="図 5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282146"/>
              <a:ext cx="576795" cy="6419665"/>
            </a:xfrm>
            <a:prstGeom prst="rect">
              <a:avLst/>
            </a:prstGeom>
          </p:spPr>
        </p:pic>
        <p:sp>
          <p:nvSpPr>
            <p:cNvPr id="52" name="テキスト ボックス 51"/>
            <p:cNvSpPr txBox="1"/>
            <p:nvPr/>
          </p:nvSpPr>
          <p:spPr>
            <a:xfrm>
              <a:off x="8505590" y="403716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/>
                <a:t>１年　星の花が降るころに</a:t>
              </a:r>
              <a:endParaRPr lang="ja-JP" altLang="en-US" sz="1689" dirty="0"/>
            </a:p>
          </p:txBody>
        </p:sp>
      </p:grpSp>
      <p:pic>
        <p:nvPicPr>
          <p:cNvPr id="22" name="図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49" y="221823"/>
            <a:ext cx="586724" cy="288000"/>
          </a:xfrm>
          <a:prstGeom prst="rect">
            <a:avLst/>
          </a:prstGeom>
        </p:spPr>
      </p:pic>
      <p:sp>
        <p:nvSpPr>
          <p:cNvPr id="29" name="テキスト ボックス 16"/>
          <p:cNvSpPr txBox="1"/>
          <p:nvPr/>
        </p:nvSpPr>
        <p:spPr>
          <a:xfrm>
            <a:off x="8567287" y="5077436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30" name="テキスト ボックス 37"/>
          <p:cNvSpPr txBox="1"/>
          <p:nvPr/>
        </p:nvSpPr>
        <p:spPr>
          <a:xfrm>
            <a:off x="8560522" y="4302448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32" name="テキスト ボックス 38"/>
          <p:cNvSpPr txBox="1"/>
          <p:nvPr/>
        </p:nvSpPr>
        <p:spPr>
          <a:xfrm>
            <a:off x="8553679" y="3925264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5648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167</Words>
  <Application>Microsoft Office PowerPoint</Application>
  <PresentationFormat>画面に合わせる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7</cp:revision>
  <dcterms:created xsi:type="dcterms:W3CDTF">2022-03-03T00:26:27Z</dcterms:created>
  <dcterms:modified xsi:type="dcterms:W3CDTF">2022-03-28T01:16:34Z</dcterms:modified>
</cp:coreProperties>
</file>