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7"/>
          <p:cNvSpPr>
            <a:spLocks noChangeArrowheads="1"/>
          </p:cNvSpPr>
          <p:nvPr/>
        </p:nvSpPr>
        <p:spPr bwMode="auto">
          <a:xfrm>
            <a:off x="236950" y="923491"/>
            <a:ext cx="156029" cy="311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7228" tIns="38614" rIns="77228" bIns="38614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52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839500" y="637595"/>
            <a:ext cx="496803" cy="605704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　本文の流れに合うように空欄を埋めよう。また、主人公の「僕」の</a:t>
            </a:r>
            <a:r>
              <a:rPr lang="ja-JP" altLang="en-US" sz="1014" dirty="0" err="1"/>
              <a:t>ぐうちゃんに</a:t>
            </a:r>
            <a:r>
              <a:rPr lang="ja-JP" altLang="en-US" sz="1014" dirty="0"/>
              <a:t>対する心情がどのように変化したか考えて、心情の変化を線で表そう。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655611" y="685790"/>
            <a:ext cx="340734" cy="6039906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場面と「僕」の心情の変化をふまえて、</a:t>
            </a:r>
            <a:r>
              <a:rPr lang="ja-JP" altLang="en-US" sz="1014" dirty="0" err="1"/>
              <a:t>ぐうちゃんの</a:t>
            </a:r>
            <a:r>
              <a:rPr lang="ja-JP" altLang="en-US" sz="1014" dirty="0"/>
              <a:t>手紙に返事を書こう。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140187" y="416786"/>
            <a:ext cx="1228954" cy="63373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grpSp>
        <p:nvGrpSpPr>
          <p:cNvPr id="6" name="グループ化 5"/>
          <p:cNvGrpSpPr/>
          <p:nvPr/>
        </p:nvGrpSpPr>
        <p:grpSpPr>
          <a:xfrm>
            <a:off x="2351854" y="416787"/>
            <a:ext cx="5080707" cy="6337382"/>
            <a:chOff x="2351854" y="416787"/>
            <a:chExt cx="5080707" cy="6337382"/>
          </a:xfrm>
        </p:grpSpPr>
        <p:grpSp>
          <p:nvGrpSpPr>
            <p:cNvPr id="36" name="グループ化 35"/>
            <p:cNvGrpSpPr/>
            <p:nvPr/>
          </p:nvGrpSpPr>
          <p:grpSpPr>
            <a:xfrm>
              <a:off x="2351854" y="416787"/>
              <a:ext cx="5080707" cy="6337382"/>
              <a:chOff x="2257367" y="1065040"/>
              <a:chExt cx="6869892" cy="6482914"/>
            </a:xfrm>
          </p:grpSpPr>
          <p:cxnSp>
            <p:nvCxnSpPr>
              <p:cNvPr id="11" name="直線矢印コネクタ 10"/>
              <p:cNvCxnSpPr/>
              <p:nvPr/>
            </p:nvCxnSpPr>
            <p:spPr>
              <a:xfrm flipH="1">
                <a:off x="2257368" y="2187337"/>
                <a:ext cx="6869891" cy="0"/>
              </a:xfrm>
              <a:prstGeom prst="straightConnector1">
                <a:avLst/>
              </a:prstGeom>
              <a:ln w="19050">
                <a:solidFill>
                  <a:srgbClr val="000000"/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2" name="直線矢印コネクタ 11"/>
              <p:cNvCxnSpPr/>
              <p:nvPr/>
            </p:nvCxnSpPr>
            <p:spPr>
              <a:xfrm flipH="1">
                <a:off x="8259850" y="1151282"/>
                <a:ext cx="748665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コネクタ 12"/>
              <p:cNvCxnSpPr/>
              <p:nvPr/>
            </p:nvCxnSpPr>
            <p:spPr>
              <a:xfrm>
                <a:off x="5800029" y="1118165"/>
                <a:ext cx="0" cy="642978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/>
              <p:cNvCxnSpPr/>
              <p:nvPr/>
            </p:nvCxnSpPr>
            <p:spPr>
              <a:xfrm>
                <a:off x="9127259" y="1065040"/>
                <a:ext cx="0" cy="6445667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/>
              <p:cNvCxnSpPr/>
              <p:nvPr/>
            </p:nvCxnSpPr>
            <p:spPr>
              <a:xfrm>
                <a:off x="8182501" y="1173423"/>
                <a:ext cx="0" cy="6337283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/>
              <p:cNvCxnSpPr/>
              <p:nvPr/>
            </p:nvCxnSpPr>
            <p:spPr>
              <a:xfrm>
                <a:off x="7047288" y="1173423"/>
                <a:ext cx="0" cy="6337283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/>
              <p:cNvCxnSpPr/>
              <p:nvPr/>
            </p:nvCxnSpPr>
            <p:spPr>
              <a:xfrm>
                <a:off x="3045007" y="1167376"/>
                <a:ext cx="0" cy="6380578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/>
              <p:cNvCxnSpPr/>
              <p:nvPr/>
            </p:nvCxnSpPr>
            <p:spPr>
              <a:xfrm>
                <a:off x="2257367" y="1230025"/>
                <a:ext cx="0" cy="631792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テキスト ボックス 14"/>
              <p:cNvSpPr txBox="1">
                <a:spLocks noChangeArrowheads="1"/>
              </p:cNvSpPr>
              <p:nvPr/>
            </p:nvSpPr>
            <p:spPr bwMode="auto">
              <a:xfrm>
                <a:off x="8246868" y="4117139"/>
                <a:ext cx="843453" cy="33935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 lIns="77228" tIns="38614" rIns="77228" bIns="38614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ずっと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　　　　　　　　　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+mn-ea"/>
                    <a:cs typeface="Arial" panose="020B0604020202020204" pitchFamily="34" charset="0"/>
                  </a:rPr>
                  <a:t>　</a:t>
                </a:r>
                <a:endParaRPr kumimoji="0" lang="en-US" altLang="ja-JP" sz="1520" dirty="0" smtClean="0">
                  <a:solidFill>
                    <a:srgbClr val="FF0000"/>
                  </a:solidFill>
                  <a:latin typeface="+mn-ea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520" dirty="0">
                    <a:solidFill>
                      <a:srgbClr val="FF0000"/>
                    </a:solidFill>
                    <a:latin typeface="+mn-ea"/>
                    <a:ea typeface="ＭＳ 明朝" panose="02020609040205080304" pitchFamily="17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+mn-ea"/>
                    <a:ea typeface="ＭＳ 明朝" panose="02020609040205080304" pitchFamily="17" charset="-128"/>
                    <a:cs typeface="Arial" panose="020B0604020202020204" pitchFamily="34" charset="0"/>
                  </a:rPr>
                  <a:t>　　　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と無邪気に楽しんできた。</a:t>
                </a:r>
                <a:endParaRPr kumimoji="0" lang="ja-JP" altLang="ja-JP" sz="152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テキスト ボックス 27"/>
              <p:cNvSpPr txBox="1">
                <a:spLocks noChangeArrowheads="1"/>
              </p:cNvSpPr>
              <p:nvPr/>
            </p:nvSpPr>
            <p:spPr bwMode="auto">
              <a:xfrm>
                <a:off x="7249914" y="4126213"/>
                <a:ext cx="843453" cy="3384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 lIns="77228" tIns="38614" rIns="77228" bIns="38614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ある日、あまりに現実離れした話に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　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+mn-ea"/>
                    <a:cs typeface="Arial" panose="020B0604020202020204" pitchFamily="34" charset="0"/>
                  </a:rPr>
                  <a:t>　</a:t>
                </a:r>
                <a:endParaRPr kumimoji="0" lang="en-US" altLang="ja-JP" sz="1520" dirty="0" smtClean="0">
                  <a:solidFill>
                    <a:srgbClr val="FF0000"/>
                  </a:solidFill>
                  <a:latin typeface="+mn-ea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520" dirty="0">
                    <a:solidFill>
                      <a:srgbClr val="FF0000"/>
                    </a:solidFill>
                    <a:latin typeface="+mn-ea"/>
                    <a:ea typeface="ＭＳ 明朝" panose="02020609040205080304" pitchFamily="17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+mn-ea"/>
                    <a:ea typeface="ＭＳ 明朝" panose="02020609040205080304" pitchFamily="17" charset="-128"/>
                    <a:cs typeface="Arial" panose="020B0604020202020204" pitchFamily="34" charset="0"/>
                  </a:rPr>
                  <a:t>　　　　　　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と感じ、腹を立てる。</a:t>
                </a:r>
                <a:endParaRPr kumimoji="0" lang="ja-JP" altLang="ja-JP" sz="152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テキスト ボックス 31"/>
              <p:cNvSpPr txBox="1">
                <a:spLocks noChangeArrowheads="1"/>
              </p:cNvSpPr>
              <p:nvPr/>
            </p:nvSpPr>
            <p:spPr bwMode="auto">
              <a:xfrm>
                <a:off x="5750971" y="4205717"/>
                <a:ext cx="1370762" cy="33049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 lIns="77228" tIns="38614" rIns="77228" bIns="38614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友だちにも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+mn-ea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だと馬鹿にされ、証拠を見せられない</a:t>
                </a:r>
                <a:r>
                  <a:rPr kumimoji="0" lang="ja-JP" altLang="ja-JP" sz="1014" dirty="0" err="1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ぐうちゃんに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強い不信感を抱く。</a:t>
                </a:r>
                <a:endParaRPr kumimoji="0" lang="en-US" altLang="ja-JP" sz="1014" dirty="0">
                  <a:solidFill>
                    <a:srgbClr val="00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520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　　　　　　　　　　　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+mn-ea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+mn-ea"/>
                    <a:cs typeface="Arial" panose="020B0604020202020204" pitchFamily="34" charset="0"/>
                  </a:rPr>
                  <a:t>　</a:t>
                </a:r>
                <a:endParaRPr kumimoji="0" lang="en-US" altLang="ja-JP" sz="1520" dirty="0" smtClean="0">
                  <a:solidFill>
                    <a:srgbClr val="FF0000"/>
                  </a:solidFill>
                  <a:latin typeface="+mn-ea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520" dirty="0">
                    <a:solidFill>
                      <a:srgbClr val="FF0000"/>
                    </a:solidFill>
                    <a:latin typeface="+mn-ea"/>
                    <a:ea typeface="ＭＳ 明朝" panose="02020609040205080304" pitchFamily="17" charset="-128"/>
                    <a:cs typeface="Arial" panose="020B0604020202020204" pitchFamily="34" charset="0"/>
                  </a:rPr>
                  <a:t>　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を受けた。</a:t>
                </a:r>
                <a:endParaRPr kumimoji="0" lang="ja-JP" altLang="ja-JP" sz="152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テキスト ボックス 36"/>
              <p:cNvSpPr txBox="1">
                <a:spLocks noChangeArrowheads="1"/>
              </p:cNvSpPr>
              <p:nvPr/>
            </p:nvSpPr>
            <p:spPr bwMode="auto">
              <a:xfrm>
                <a:off x="3169555" y="4141423"/>
                <a:ext cx="2617386" cy="34065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 lIns="77228" tIns="38614" rIns="77228" bIns="38614" numCol="1" anchor="t" anchorCtr="0" compatLnSpc="1">
                <a:prstTxWarp prst="textNoShape">
                  <a:avLst/>
                </a:prstTxWarp>
              </a:bodyPr>
              <a:lstStyle/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「僕」はぐ</a:t>
                </a:r>
                <a:r>
                  <a:rPr kumimoji="0" lang="ja-JP" altLang="ja-JP" sz="1014" dirty="0" err="1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う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ちゃんと距離を置く</a:t>
                </a:r>
                <a:r>
                  <a:rPr kumimoji="0" lang="ja-JP" altLang="en-US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。</a:t>
                </a:r>
                <a:endParaRPr kumimoji="0" lang="en-US" altLang="ja-JP" sz="1014" dirty="0">
                  <a:solidFill>
                    <a:srgbClr val="00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kumimoji="0" lang="en-US" altLang="ja-JP" sz="1014" dirty="0">
                  <a:solidFill>
                    <a:srgbClr val="00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kumimoji="0" lang="en-US" altLang="ja-JP" sz="1014" dirty="0">
                  <a:solidFill>
                    <a:srgbClr val="00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やがて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「また、からかわれてもいい」から、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　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+mn-ea"/>
                    <a:cs typeface="Arial" panose="020B0604020202020204" pitchFamily="34" charset="0"/>
                  </a:rPr>
                  <a:t>　</a:t>
                </a:r>
                <a:endParaRPr kumimoji="0" lang="en-US" altLang="ja-JP" sz="1520" dirty="0" smtClean="0">
                  <a:solidFill>
                    <a:srgbClr val="FF0000"/>
                  </a:solidFill>
                  <a:latin typeface="+mn-ea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520" dirty="0">
                    <a:solidFill>
                      <a:srgbClr val="FF0000"/>
                    </a:solidFill>
                    <a:latin typeface="+mn-ea"/>
                    <a:ea typeface="ＭＳ 明朝" panose="02020609040205080304" pitchFamily="17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+mn-ea"/>
                    <a:ea typeface="ＭＳ 明朝" panose="02020609040205080304" pitchFamily="17" charset="-128"/>
                    <a:cs typeface="Arial" panose="020B0604020202020204" pitchFamily="34" charset="0"/>
                  </a:rPr>
                  <a:t>　　　　　　　　　　　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と思う。</a:t>
                </a:r>
                <a:endParaRPr kumimoji="0" lang="en-US" altLang="ja-JP" sz="1014" dirty="0">
                  <a:solidFill>
                    <a:srgbClr val="00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kumimoji="0" lang="en-US" altLang="ja-JP" sz="1014" dirty="0">
                  <a:solidFill>
                    <a:srgbClr val="00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kumimoji="0" lang="en-US" altLang="ja-JP" sz="1014" dirty="0">
                  <a:solidFill>
                    <a:srgbClr val="00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 err="1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ぐうちゃんは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旅に出る。誰もいなくなった部屋の前で、「僕」は</a:t>
                </a:r>
                <a:r>
                  <a:rPr kumimoji="0" lang="ja-JP" altLang="en-US" sz="1520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（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　　　　　　　　　　　　</a:t>
                </a:r>
                <a:r>
                  <a:rPr kumimoji="0" lang="ja-JP" altLang="en-US" sz="1520" dirty="0">
                    <a:solidFill>
                      <a:srgbClr val="FF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　</a:t>
                </a:r>
                <a:endParaRPr kumimoji="0" lang="en-US" altLang="ja-JP" sz="1520" dirty="0" smtClean="0">
                  <a:solidFill>
                    <a:srgbClr val="FF0000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  <a:cs typeface="Arial" panose="020B0604020202020204" pitchFamily="34" charset="0"/>
                </a:endParaRPr>
              </a:p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520" dirty="0">
                    <a:solidFill>
                      <a:srgbClr val="FF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　</a:t>
                </a:r>
                <a:r>
                  <a:rPr kumimoji="0" lang="ja-JP" altLang="en-US" sz="1520" dirty="0" smtClean="0">
                    <a:solidFill>
                      <a:srgbClr val="FF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　　</a:t>
                </a:r>
                <a:r>
                  <a:rPr kumimoji="0" lang="ja-JP" altLang="en-US" sz="1520" dirty="0" smtClean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）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と思う。</a:t>
                </a:r>
                <a:endParaRPr kumimoji="0" lang="ja-JP" altLang="ja-JP" sz="152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4" name="テキスト ボックス 43"/>
              <p:cNvSpPr txBox="1">
                <a:spLocks noChangeArrowheads="1"/>
              </p:cNvSpPr>
              <p:nvPr/>
            </p:nvSpPr>
            <p:spPr bwMode="auto">
              <a:xfrm>
                <a:off x="2344270" y="4205718"/>
                <a:ext cx="632944" cy="3342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 lIns="77228" tIns="38614" rIns="77228" bIns="38614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defTabSz="772302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旅先から届いた</a:t>
                </a:r>
                <a:r>
                  <a:rPr kumimoji="0" lang="ja-JP" altLang="en-US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手紙の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写真を見て、</a:t>
                </a:r>
                <a:r>
                  <a:rPr kumimoji="0" lang="ja-JP" altLang="ja-JP" sz="1014" dirty="0" err="1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ぐうちゃんの</a:t>
                </a:r>
                <a:r>
                  <a:rPr kumimoji="0" lang="ja-JP" altLang="ja-JP" sz="1014" dirty="0">
                    <a:solidFill>
                      <a:srgbClr val="000000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  <a:cs typeface="Arial" panose="020B0604020202020204" pitchFamily="34" charset="0"/>
                  </a:rPr>
                  <a:t>話が「ほら」ではなかったことに気付く。</a:t>
                </a:r>
                <a:endParaRPr kumimoji="0" lang="ja-JP" altLang="ja-JP" sz="1520" dirty="0">
                  <a:latin typeface="Arial" panose="020B0604020202020204" pitchFamily="34" charset="0"/>
                </a:endParaRPr>
              </a:p>
            </p:txBody>
          </p:sp>
        </p:grpSp>
        <p:cxnSp>
          <p:nvCxnSpPr>
            <p:cNvPr id="8" name="直線コネクタ 7"/>
            <p:cNvCxnSpPr/>
            <p:nvPr/>
          </p:nvCxnSpPr>
          <p:spPr>
            <a:xfrm>
              <a:off x="2360224" y="3359490"/>
              <a:ext cx="5054895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テキスト ボックス 30"/>
          <p:cNvSpPr txBox="1"/>
          <p:nvPr/>
        </p:nvSpPr>
        <p:spPr>
          <a:xfrm>
            <a:off x="7416343" y="1294299"/>
            <a:ext cx="340734" cy="109948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「僕」の心情の変化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443901" y="4325197"/>
            <a:ext cx="340734" cy="109948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本文の流れ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675338" y="150070"/>
            <a:ext cx="632255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信頼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742666" y="3065251"/>
            <a:ext cx="632255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不信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517" y="198857"/>
            <a:ext cx="733405" cy="360000"/>
          </a:xfrm>
          <a:prstGeom prst="rect">
            <a:avLst/>
          </a:prstGeom>
        </p:spPr>
      </p:pic>
      <p:grpSp>
        <p:nvGrpSpPr>
          <p:cNvPr id="39" name="グループ化 38"/>
          <p:cNvGrpSpPr/>
          <p:nvPr/>
        </p:nvGrpSpPr>
        <p:grpSpPr>
          <a:xfrm>
            <a:off x="8460525" y="198857"/>
            <a:ext cx="590860" cy="6576205"/>
            <a:chOff x="8430239" y="125606"/>
            <a:chExt cx="590860" cy="6576205"/>
          </a:xfrm>
        </p:grpSpPr>
        <p:pic>
          <p:nvPicPr>
            <p:cNvPr id="40" name="図 3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1" name="テキスト ボックス 40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smtClean="0"/>
                <a:t>２年　アイスプラネット</a:t>
              </a:r>
              <a:r>
                <a:rPr lang="ja-JP" altLang="en-US" sz="1689"/>
                <a:t>　</a:t>
              </a:r>
              <a:endParaRPr lang="ja-JP" altLang="en-US" sz="1689" dirty="0"/>
            </a:p>
          </p:txBody>
        </p:sp>
      </p:grpSp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134" y="236786"/>
            <a:ext cx="733404" cy="360000"/>
          </a:xfrm>
          <a:prstGeom prst="rect">
            <a:avLst/>
          </a:prstGeom>
        </p:spPr>
      </p:pic>
      <p:sp>
        <p:nvSpPr>
          <p:cNvPr id="35" name="テキスト ボックス 16"/>
          <p:cNvSpPr txBox="1"/>
          <p:nvPr/>
        </p:nvSpPr>
        <p:spPr>
          <a:xfrm>
            <a:off x="8525598" y="5086537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42" name="テキスト ボックス 37"/>
          <p:cNvSpPr txBox="1"/>
          <p:nvPr/>
        </p:nvSpPr>
        <p:spPr>
          <a:xfrm>
            <a:off x="8518833" y="4311549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43" name="テキスト ボックス 38"/>
          <p:cNvSpPr txBox="1"/>
          <p:nvPr/>
        </p:nvSpPr>
        <p:spPr>
          <a:xfrm>
            <a:off x="8511990" y="3934365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326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91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9</cp:revision>
  <dcterms:created xsi:type="dcterms:W3CDTF">2022-03-03T00:26:27Z</dcterms:created>
  <dcterms:modified xsi:type="dcterms:W3CDTF">2022-03-28T01:16:58Z</dcterms:modified>
</cp:coreProperties>
</file>