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>
          <a:xfrm>
            <a:off x="7779107" y="545589"/>
            <a:ext cx="496803" cy="242066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筆者の主張を本文から書き抜いて整理しよう。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707010" y="3603716"/>
            <a:ext cx="652871" cy="3106547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筆者の主張に対して、あなたの考えを書こう。上のチャートを参考にしながら、自分なりに推論してみよう。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333621" y="490554"/>
            <a:ext cx="6962284" cy="2462369"/>
            <a:chOff x="4250362" y="4105311"/>
            <a:chExt cx="4808236" cy="378177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250362" y="4105311"/>
              <a:ext cx="4808236" cy="3781772"/>
              <a:chOff x="4250362" y="4105311"/>
              <a:chExt cx="4808236" cy="3781772"/>
            </a:xfrm>
          </p:grpSpPr>
          <p:grpSp>
            <p:nvGrpSpPr>
              <p:cNvPr id="5" name="グループ化 4"/>
              <p:cNvGrpSpPr/>
              <p:nvPr/>
            </p:nvGrpSpPr>
            <p:grpSpPr>
              <a:xfrm>
                <a:off x="5036441" y="4117998"/>
                <a:ext cx="4022157" cy="3769085"/>
                <a:chOff x="4294383" y="4924667"/>
                <a:chExt cx="4582918" cy="2953102"/>
              </a:xfrm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8087706" y="4934274"/>
                  <a:ext cx="789595" cy="2915401"/>
                  <a:chOff x="6376922" y="3941415"/>
                  <a:chExt cx="2072242" cy="2945195"/>
                </a:xfrm>
              </p:grpSpPr>
              <p:sp>
                <p:nvSpPr>
                  <p:cNvPr id="51" name="角丸四角形 50"/>
                  <p:cNvSpPr/>
                  <p:nvPr/>
                </p:nvSpPr>
                <p:spPr>
                  <a:xfrm>
                    <a:off x="6831883" y="3941415"/>
                    <a:ext cx="1617281" cy="294519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just"/>
                    <a:r>
                      <a:rPr lang="ja-JP" altLang="en-US" sz="1182" dirty="0">
                        <a:solidFill>
                          <a:schemeClr val="tx1"/>
                        </a:solidFill>
                      </a:rPr>
                      <a:t>地球始まって以来の異常な人口爆発の中で人類は生きている。</a:t>
                    </a:r>
                  </a:p>
                </p:txBody>
              </p:sp>
              <p:sp>
                <p:nvSpPr>
                  <p:cNvPr id="52" name="右矢印 51"/>
                  <p:cNvSpPr/>
                  <p:nvPr/>
                </p:nvSpPr>
                <p:spPr>
                  <a:xfrm flipH="1">
                    <a:off x="6376922" y="5251605"/>
                    <a:ext cx="575808" cy="27778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/>
                  </a:p>
                </p:txBody>
              </p:sp>
            </p:grpSp>
            <p:grpSp>
              <p:nvGrpSpPr>
                <p:cNvPr id="42" name="グループ化 41"/>
                <p:cNvGrpSpPr/>
                <p:nvPr/>
              </p:nvGrpSpPr>
              <p:grpSpPr>
                <a:xfrm rot="16200000">
                  <a:off x="6127571" y="5948722"/>
                  <a:ext cx="2909782" cy="948311"/>
                  <a:chOff x="3919696" y="5545260"/>
                  <a:chExt cx="4237087" cy="1006211"/>
                </a:xfrm>
              </p:grpSpPr>
              <p:sp>
                <p:nvSpPr>
                  <p:cNvPr id="49" name="角丸四角形 48"/>
                  <p:cNvSpPr/>
                  <p:nvPr/>
                </p:nvSpPr>
                <p:spPr>
                  <a:xfrm rot="5400000">
                    <a:off x="5690680" y="4085367"/>
                    <a:ext cx="695120" cy="4237087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 smtClean="0">
                        <a:solidFill>
                          <a:srgbClr val="FF0000"/>
                        </a:solidFill>
                      </a:rPr>
                      <a:t>生活のための農耕地が足りなくなる。</a:t>
                    </a:r>
                    <a:endParaRPr lang="ja-JP" altLang="en-US" sz="1182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50" name="右矢印 49"/>
                  <p:cNvSpPr/>
                  <p:nvPr/>
                </p:nvSpPr>
                <p:spPr>
                  <a:xfrm rot="5400000" flipH="1">
                    <a:off x="5985320" y="5491700"/>
                    <a:ext cx="242873" cy="34999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43" name="グループ化 42"/>
                <p:cNvGrpSpPr/>
                <p:nvPr/>
              </p:nvGrpSpPr>
              <p:grpSpPr>
                <a:xfrm rot="16200000">
                  <a:off x="5057460" y="5849651"/>
                  <a:ext cx="2909782" cy="1118478"/>
                  <a:chOff x="3829146" y="4393193"/>
                  <a:chExt cx="3811805" cy="1186769"/>
                </a:xfrm>
              </p:grpSpPr>
              <p:sp>
                <p:nvSpPr>
                  <p:cNvPr id="47" name="角丸四角形 46"/>
                  <p:cNvSpPr/>
                  <p:nvPr/>
                </p:nvSpPr>
                <p:spPr>
                  <a:xfrm rot="5400000">
                    <a:off x="5308431" y="3247442"/>
                    <a:ext cx="853235" cy="381180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>
                        <a:solidFill>
                          <a:schemeClr val="tx1"/>
                        </a:solidFill>
                      </a:rPr>
                      <a:t>食料不足や資源不足が恒常化する。</a:t>
                    </a:r>
                  </a:p>
                </p:txBody>
              </p:sp>
              <p:sp>
                <p:nvSpPr>
                  <p:cNvPr id="48" name="右矢印 47"/>
                  <p:cNvSpPr/>
                  <p:nvPr/>
                </p:nvSpPr>
                <p:spPr>
                  <a:xfrm rot="5400000" flipH="1">
                    <a:off x="5639364" y="4339634"/>
                    <a:ext cx="242873" cy="349992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4" name="角丸四角形 43"/>
                <p:cNvSpPr/>
                <p:nvPr/>
              </p:nvSpPr>
              <p:spPr>
                <a:xfrm>
                  <a:off x="5121652" y="4924667"/>
                  <a:ext cx="825838" cy="2909782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 smtClean="0">
                      <a:solidFill>
                        <a:srgbClr val="FF0000"/>
                      </a:solidFill>
                    </a:rPr>
                    <a:t>飢餓地獄に陥る。</a:t>
                  </a:r>
                  <a:endParaRPr lang="ja-JP" altLang="en-US" sz="1182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5" name="角丸四角形 44"/>
                <p:cNvSpPr/>
                <p:nvPr/>
              </p:nvSpPr>
              <p:spPr>
                <a:xfrm>
                  <a:off x="4294383" y="4931025"/>
                  <a:ext cx="519062" cy="2909783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>
                      <a:solidFill>
                        <a:schemeClr val="tx1"/>
                      </a:solidFill>
                    </a:rPr>
                    <a:t>文明が崩壊するのではないか。</a:t>
                  </a:r>
                </a:p>
              </p:txBody>
            </p:sp>
            <p:sp>
              <p:nvSpPr>
                <p:cNvPr id="46" name="右矢印 45"/>
                <p:cNvSpPr/>
                <p:nvPr/>
              </p:nvSpPr>
              <p:spPr>
                <a:xfrm flipH="1">
                  <a:off x="4845122" y="6231210"/>
                  <a:ext cx="219403" cy="31822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520"/>
                </a:p>
              </p:txBody>
            </p:sp>
          </p:grpSp>
          <p:sp>
            <p:nvSpPr>
              <p:cNvPr id="56" name="角丸四角形 55"/>
              <p:cNvSpPr/>
              <p:nvPr/>
            </p:nvSpPr>
            <p:spPr>
              <a:xfrm>
                <a:off x="4250362" y="4105311"/>
                <a:ext cx="518536" cy="3745917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rgbClr val="FF0000"/>
                    </a:solidFill>
                  </a:rPr>
                  <a:t>限りある資源を有効に使う方法を考えるべきだ。</a:t>
                </a:r>
              </a:p>
            </p:txBody>
          </p:sp>
        </p:grpSp>
        <p:sp>
          <p:nvSpPr>
            <p:cNvPr id="57" name="右矢印 56"/>
            <p:cNvSpPr/>
            <p:nvPr/>
          </p:nvSpPr>
          <p:spPr>
            <a:xfrm flipH="1">
              <a:off x="4804418" y="5731801"/>
              <a:ext cx="192555" cy="4061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20"/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2523163" y="3352392"/>
            <a:ext cx="4858409" cy="3368024"/>
            <a:chOff x="4777969" y="5219753"/>
            <a:chExt cx="4099334" cy="2640224"/>
          </a:xfrm>
        </p:grpSpPr>
        <p:grpSp>
          <p:nvGrpSpPr>
            <p:cNvPr id="63" name="グループ化 62"/>
            <p:cNvGrpSpPr/>
            <p:nvPr/>
          </p:nvGrpSpPr>
          <p:grpSpPr>
            <a:xfrm>
              <a:off x="7966291" y="5219754"/>
              <a:ext cx="911012" cy="2624302"/>
              <a:chOff x="6058274" y="4229813"/>
              <a:chExt cx="2390892" cy="2651121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6574141" y="4229813"/>
                <a:ext cx="1875025" cy="2651121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chemeClr val="tx1"/>
                    </a:solidFill>
                  </a:rPr>
                  <a:t>地球始まって以来の異常な人口爆発の中で人類は生きている。</a:t>
                </a:r>
              </a:p>
            </p:txBody>
          </p:sp>
          <p:sp>
            <p:nvSpPr>
              <p:cNvPr id="74" name="右矢印 73"/>
              <p:cNvSpPr/>
              <p:nvPr/>
            </p:nvSpPr>
            <p:spPr>
              <a:xfrm flipH="1">
                <a:off x="6058274" y="5251532"/>
                <a:ext cx="575808" cy="277783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/>
              </a:p>
            </p:txBody>
          </p:sp>
        </p:grpSp>
        <p:grpSp>
          <p:nvGrpSpPr>
            <p:cNvPr id="64" name="グループ化 63"/>
            <p:cNvGrpSpPr/>
            <p:nvPr/>
          </p:nvGrpSpPr>
          <p:grpSpPr>
            <a:xfrm rot="16200000">
              <a:off x="6096580" y="6031365"/>
              <a:ext cx="2640222" cy="1016998"/>
              <a:chOff x="3945605" y="5332928"/>
              <a:chExt cx="3844566" cy="1079092"/>
            </a:xfrm>
          </p:grpSpPr>
          <p:sp>
            <p:nvSpPr>
              <p:cNvPr id="71" name="角丸四角形 70"/>
              <p:cNvSpPr/>
              <p:nvPr/>
            </p:nvSpPr>
            <p:spPr>
              <a:xfrm rot="5400000">
                <a:off x="5495129" y="4116978"/>
                <a:ext cx="745518" cy="3844566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2" name="右矢印 71"/>
              <p:cNvSpPr/>
              <p:nvPr/>
            </p:nvSpPr>
            <p:spPr>
              <a:xfrm rot="5400000" flipH="1">
                <a:off x="5970602" y="5279369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5" name="グループ化 64"/>
            <p:cNvGrpSpPr/>
            <p:nvPr/>
          </p:nvGrpSpPr>
          <p:grpSpPr>
            <a:xfrm rot="16200000">
              <a:off x="4967617" y="5960502"/>
              <a:ext cx="2640224" cy="1158726"/>
              <a:chOff x="3834130" y="4133504"/>
              <a:chExt cx="3458685" cy="1229475"/>
            </a:xfrm>
          </p:grpSpPr>
          <p:sp>
            <p:nvSpPr>
              <p:cNvPr id="69" name="角丸四角形 68"/>
              <p:cNvSpPr/>
              <p:nvPr/>
            </p:nvSpPr>
            <p:spPr>
              <a:xfrm rot="5400000">
                <a:off x="5103793" y="3173956"/>
                <a:ext cx="919360" cy="3458685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1182" dirty="0">
                    <a:solidFill>
                      <a:srgbClr val="FF0000"/>
                    </a:solidFill>
                  </a:rPr>
                  <a:t>森や水などの資源が保全される。</a:t>
                </a:r>
              </a:p>
            </p:txBody>
          </p:sp>
          <p:sp>
            <p:nvSpPr>
              <p:cNvPr id="70" name="右矢印 69"/>
              <p:cNvSpPr/>
              <p:nvPr/>
            </p:nvSpPr>
            <p:spPr>
              <a:xfrm rot="5400000" flipH="1">
                <a:off x="5633023" y="4079945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6" name="角丸四角形 65"/>
            <p:cNvSpPr/>
            <p:nvPr/>
          </p:nvSpPr>
          <p:spPr>
            <a:xfrm>
              <a:off x="4777969" y="5219753"/>
              <a:ext cx="857221" cy="2640223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1182" dirty="0">
                  <a:solidFill>
                    <a:srgbClr val="FF0000"/>
                  </a:solidFill>
                </a:rPr>
                <a:t>人々の生活が保たれる。</a:t>
              </a:r>
            </a:p>
          </p:txBody>
        </p:sp>
      </p:grpSp>
      <p:sp>
        <p:nvSpPr>
          <p:cNvPr id="60" name="角丸四角形 59"/>
          <p:cNvSpPr/>
          <p:nvPr/>
        </p:nvSpPr>
        <p:spPr>
          <a:xfrm>
            <a:off x="1446977" y="3352392"/>
            <a:ext cx="68857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182" dirty="0">
                <a:solidFill>
                  <a:schemeClr val="tx1"/>
                </a:solidFill>
              </a:rPr>
              <a:t>文明が崩壊する　／　文明は崩壊しない</a:t>
            </a:r>
          </a:p>
        </p:txBody>
      </p:sp>
      <p:sp>
        <p:nvSpPr>
          <p:cNvPr id="62" name="右矢印 61"/>
          <p:cNvSpPr/>
          <p:nvPr/>
        </p:nvSpPr>
        <p:spPr>
          <a:xfrm flipH="1">
            <a:off x="2183403" y="4753433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891269" y="3464144"/>
            <a:ext cx="301621" cy="27676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自分がどちらの立場で主張するか〇をつけよう。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669486" y="2990091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事実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 flipH="1">
            <a:off x="1446976" y="2995264"/>
            <a:ext cx="4601221" cy="248401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pPr algn="r"/>
            <a:r>
              <a:rPr lang="ja-JP" altLang="en-US" sz="1014" dirty="0">
                <a:solidFill>
                  <a:schemeClr val="bg1"/>
                </a:solidFill>
              </a:rPr>
              <a:t>推論</a:t>
            </a:r>
          </a:p>
        </p:txBody>
      </p:sp>
      <p:sp>
        <p:nvSpPr>
          <p:cNvPr id="8" name="円/楕円 7"/>
          <p:cNvSpPr/>
          <p:nvPr/>
        </p:nvSpPr>
        <p:spPr>
          <a:xfrm>
            <a:off x="1598066" y="4942289"/>
            <a:ext cx="402839" cy="168378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4" name="正方形/長方形 53"/>
          <p:cNvSpPr/>
          <p:nvPr/>
        </p:nvSpPr>
        <p:spPr>
          <a:xfrm>
            <a:off x="7333580" y="545589"/>
            <a:ext cx="280314" cy="235418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20" dirty="0"/>
              <a:t>筆者の考える地球の未来</a:t>
            </a:r>
            <a:endParaRPr lang="en-US" altLang="ja-JP" sz="1520" dirty="0"/>
          </a:p>
        </p:txBody>
      </p:sp>
      <p:sp>
        <p:nvSpPr>
          <p:cNvPr id="53" name="角丸四角形 52"/>
          <p:cNvSpPr/>
          <p:nvPr/>
        </p:nvSpPr>
        <p:spPr>
          <a:xfrm>
            <a:off x="330163" y="3342237"/>
            <a:ext cx="74668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r>
              <a:rPr lang="ja-JP" altLang="en-US" sz="1182" dirty="0">
                <a:solidFill>
                  <a:srgbClr val="FF0000"/>
                </a:solidFill>
              </a:rPr>
              <a:t>とはいえ、文明が続いていくように、資源の保全活動に引き続き取り組むべきだ。</a:t>
            </a:r>
          </a:p>
        </p:txBody>
      </p:sp>
      <p:sp>
        <p:nvSpPr>
          <p:cNvPr id="75" name="右矢印 74"/>
          <p:cNvSpPr/>
          <p:nvPr/>
        </p:nvSpPr>
        <p:spPr>
          <a:xfrm flipH="1">
            <a:off x="1135549" y="4777788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90591" y="3002267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主張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524627" y="3388139"/>
            <a:ext cx="600421" cy="1599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ja-JP" sz="1351" dirty="0"/>
              <a:t>SDGs</a:t>
            </a:r>
            <a:r>
              <a:rPr lang="ja-JP" altLang="en-US" sz="1351" dirty="0"/>
              <a:t>などの取り組みが進んでいる。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945440" y="5020833"/>
            <a:ext cx="301621" cy="1708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自分で思いついたことがあれば書こう。</a:t>
            </a:r>
          </a:p>
        </p:txBody>
      </p:sp>
      <p:cxnSp>
        <p:nvCxnSpPr>
          <p:cNvPr id="4" name="直線コネクタ 3"/>
          <p:cNvCxnSpPr>
            <a:stCxn id="71" idx="1"/>
            <a:endCxn id="71" idx="3"/>
          </p:cNvCxnSpPr>
          <p:nvPr/>
        </p:nvCxnSpPr>
        <p:spPr>
          <a:xfrm>
            <a:off x="5420433" y="5036403"/>
            <a:ext cx="8327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5508231" y="3267022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原因</a:t>
            </a:r>
          </a:p>
        </p:txBody>
      </p:sp>
      <p:sp>
        <p:nvSpPr>
          <p:cNvPr id="80" name="円/楕円 79"/>
          <p:cNvSpPr/>
          <p:nvPr/>
        </p:nvSpPr>
        <p:spPr>
          <a:xfrm>
            <a:off x="3935815" y="3255313"/>
            <a:ext cx="1059961" cy="2088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結果／原因</a:t>
            </a:r>
          </a:p>
        </p:txBody>
      </p:sp>
      <p:sp>
        <p:nvSpPr>
          <p:cNvPr id="81" name="円/楕円 80"/>
          <p:cNvSpPr/>
          <p:nvPr/>
        </p:nvSpPr>
        <p:spPr>
          <a:xfrm>
            <a:off x="2696301" y="3248259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75" y="82993"/>
            <a:ext cx="821414" cy="403200"/>
          </a:xfrm>
          <a:prstGeom prst="rect">
            <a:avLst/>
          </a:prstGeom>
        </p:spPr>
      </p:pic>
      <p:grpSp>
        <p:nvGrpSpPr>
          <p:cNvPr id="82" name="グループ化 81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83" name="図 8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84" name="テキスト ボックス 8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モアイは語る</a:t>
              </a:r>
              <a:endParaRPr lang="ja-JP" altLang="en-US" sz="1689" dirty="0"/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94" y="3122778"/>
            <a:ext cx="821413" cy="4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8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198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10</cp:revision>
  <dcterms:created xsi:type="dcterms:W3CDTF">2022-03-03T00:26:27Z</dcterms:created>
  <dcterms:modified xsi:type="dcterms:W3CDTF">2022-03-28T01:10:40Z</dcterms:modified>
</cp:coreProperties>
</file>