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テキスト ボックス 18"/>
          <p:cNvSpPr txBox="1"/>
          <p:nvPr/>
        </p:nvSpPr>
        <p:spPr>
          <a:xfrm>
            <a:off x="7779107" y="545589"/>
            <a:ext cx="496803" cy="2420666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筆者の主張を本文から書き抜いて整理しよう。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7707010" y="3603716"/>
            <a:ext cx="652871" cy="3106547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筆者の主張に対して、あなたの考えを書こう。上のチャートを参考にしながら、自分なりに推論してみよう。</a:t>
            </a:r>
          </a:p>
        </p:txBody>
      </p:sp>
      <p:grpSp>
        <p:nvGrpSpPr>
          <p:cNvPr id="7" name="グループ化 6"/>
          <p:cNvGrpSpPr/>
          <p:nvPr/>
        </p:nvGrpSpPr>
        <p:grpSpPr>
          <a:xfrm>
            <a:off x="333621" y="490554"/>
            <a:ext cx="6962284" cy="2462369"/>
            <a:chOff x="4250362" y="4105311"/>
            <a:chExt cx="4808236" cy="3781772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4250362" y="4105311"/>
              <a:ext cx="4808236" cy="3781772"/>
              <a:chOff x="4250362" y="4105311"/>
              <a:chExt cx="4808236" cy="3781772"/>
            </a:xfrm>
          </p:grpSpPr>
          <p:grpSp>
            <p:nvGrpSpPr>
              <p:cNvPr id="5" name="グループ化 4"/>
              <p:cNvGrpSpPr/>
              <p:nvPr/>
            </p:nvGrpSpPr>
            <p:grpSpPr>
              <a:xfrm>
                <a:off x="5036441" y="4117998"/>
                <a:ext cx="4022157" cy="3769085"/>
                <a:chOff x="4294383" y="4924667"/>
                <a:chExt cx="4582918" cy="2953102"/>
              </a:xfrm>
            </p:grpSpPr>
            <p:grpSp>
              <p:nvGrpSpPr>
                <p:cNvPr id="41" name="グループ化 40"/>
                <p:cNvGrpSpPr/>
                <p:nvPr/>
              </p:nvGrpSpPr>
              <p:grpSpPr>
                <a:xfrm>
                  <a:off x="8087706" y="4934274"/>
                  <a:ext cx="789595" cy="2915401"/>
                  <a:chOff x="6376922" y="3941415"/>
                  <a:chExt cx="2072242" cy="2945195"/>
                </a:xfrm>
              </p:grpSpPr>
              <p:sp>
                <p:nvSpPr>
                  <p:cNvPr id="51" name="角丸四角形 50"/>
                  <p:cNvSpPr/>
                  <p:nvPr/>
                </p:nvSpPr>
                <p:spPr>
                  <a:xfrm>
                    <a:off x="6831883" y="3941415"/>
                    <a:ext cx="1617281" cy="2945195"/>
                  </a:xfrm>
                  <a:prstGeom prst="roundRect">
                    <a:avLst/>
                  </a:prstGeom>
                  <a:ln w="1905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eaVert" rtlCol="0" anchor="ctr"/>
                  <a:lstStyle/>
                  <a:p>
                    <a:pPr algn="just"/>
                    <a:r>
                      <a:rPr lang="ja-JP" altLang="en-US" sz="1182" dirty="0">
                        <a:solidFill>
                          <a:schemeClr val="tx1"/>
                        </a:solidFill>
                      </a:rPr>
                      <a:t>地球始まって以来の異常な人口爆発の中で人類は生きている。</a:t>
                    </a:r>
                  </a:p>
                </p:txBody>
              </p:sp>
              <p:sp>
                <p:nvSpPr>
                  <p:cNvPr id="52" name="右矢印 51"/>
                  <p:cNvSpPr/>
                  <p:nvPr/>
                </p:nvSpPr>
                <p:spPr>
                  <a:xfrm flipH="1">
                    <a:off x="6376922" y="5251605"/>
                    <a:ext cx="575808" cy="277783"/>
                  </a:xfrm>
                  <a:prstGeom prst="rightArrow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endParaRPr lang="ja-JP" altLang="en-US" sz="1520"/>
                  </a:p>
                </p:txBody>
              </p:sp>
            </p:grpSp>
            <p:grpSp>
              <p:nvGrpSpPr>
                <p:cNvPr id="42" name="グループ化 41"/>
                <p:cNvGrpSpPr/>
                <p:nvPr/>
              </p:nvGrpSpPr>
              <p:grpSpPr>
                <a:xfrm rot="16200000">
                  <a:off x="6127571" y="5948722"/>
                  <a:ext cx="2909782" cy="948311"/>
                  <a:chOff x="3919696" y="5545260"/>
                  <a:chExt cx="4237087" cy="1006211"/>
                </a:xfrm>
              </p:grpSpPr>
              <p:sp>
                <p:nvSpPr>
                  <p:cNvPr id="49" name="角丸四角形 48"/>
                  <p:cNvSpPr/>
                  <p:nvPr/>
                </p:nvSpPr>
                <p:spPr>
                  <a:xfrm rot="5400000">
                    <a:off x="5690680" y="4085367"/>
                    <a:ext cx="695120" cy="4237087"/>
                  </a:xfrm>
                  <a:prstGeom prst="roundRect">
                    <a:avLst/>
                  </a:prstGeom>
                  <a:ln w="1905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eaVert" rtlCol="0" anchor="ctr"/>
                  <a:lstStyle/>
                  <a:p>
                    <a:pPr algn="ctr"/>
                    <a:endParaRPr lang="ja-JP" altLang="en-US" sz="1182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50" name="右矢印 49"/>
                  <p:cNvSpPr/>
                  <p:nvPr/>
                </p:nvSpPr>
                <p:spPr>
                  <a:xfrm rot="5400000" flipH="1">
                    <a:off x="5985320" y="5491700"/>
                    <a:ext cx="242873" cy="349993"/>
                  </a:xfrm>
                  <a:prstGeom prst="rightArrow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endParaRPr lang="ja-JP" altLang="en-US" sz="152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43" name="グループ化 42"/>
                <p:cNvGrpSpPr/>
                <p:nvPr/>
              </p:nvGrpSpPr>
              <p:grpSpPr>
                <a:xfrm rot="16200000">
                  <a:off x="5057460" y="5849651"/>
                  <a:ext cx="2909782" cy="1118478"/>
                  <a:chOff x="3829146" y="4393193"/>
                  <a:chExt cx="3811805" cy="1186769"/>
                </a:xfrm>
              </p:grpSpPr>
              <p:sp>
                <p:nvSpPr>
                  <p:cNvPr id="47" name="角丸四角形 46"/>
                  <p:cNvSpPr/>
                  <p:nvPr/>
                </p:nvSpPr>
                <p:spPr>
                  <a:xfrm rot="5400000">
                    <a:off x="5308431" y="3247442"/>
                    <a:ext cx="853235" cy="3811805"/>
                  </a:xfrm>
                  <a:prstGeom prst="roundRect">
                    <a:avLst/>
                  </a:prstGeom>
                  <a:ln w="1905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eaVert" rtlCol="0" anchor="ctr"/>
                  <a:lstStyle/>
                  <a:p>
                    <a:pPr algn="ctr"/>
                    <a:r>
                      <a:rPr lang="ja-JP" altLang="en-US" sz="1182" dirty="0">
                        <a:solidFill>
                          <a:schemeClr val="tx1"/>
                        </a:solidFill>
                      </a:rPr>
                      <a:t>食料不足や資源不足が恒常化する。</a:t>
                    </a:r>
                  </a:p>
                </p:txBody>
              </p:sp>
              <p:sp>
                <p:nvSpPr>
                  <p:cNvPr id="48" name="右矢印 47"/>
                  <p:cNvSpPr/>
                  <p:nvPr/>
                </p:nvSpPr>
                <p:spPr>
                  <a:xfrm rot="5400000" flipH="1">
                    <a:off x="5639364" y="4339634"/>
                    <a:ext cx="242873" cy="349992"/>
                  </a:xfrm>
                  <a:prstGeom prst="rightArrow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endParaRPr lang="ja-JP" altLang="en-US" sz="152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44" name="角丸四角形 43"/>
                <p:cNvSpPr/>
                <p:nvPr/>
              </p:nvSpPr>
              <p:spPr>
                <a:xfrm>
                  <a:off x="5121652" y="4924667"/>
                  <a:ext cx="825838" cy="2909782"/>
                </a:xfrm>
                <a:prstGeom prst="roundRect">
                  <a:avLst/>
                </a:prstGeom>
                <a:ln w="190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eaVert" rtlCol="0" anchor="ctr"/>
                <a:lstStyle/>
                <a:p>
                  <a:pPr algn="ctr"/>
                  <a:endParaRPr lang="ja-JP" altLang="en-US" sz="1182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45" name="角丸四角形 44"/>
                <p:cNvSpPr/>
                <p:nvPr/>
              </p:nvSpPr>
              <p:spPr>
                <a:xfrm>
                  <a:off x="4294383" y="4931025"/>
                  <a:ext cx="519062" cy="2909783"/>
                </a:xfrm>
                <a:prstGeom prst="roundRect">
                  <a:avLst/>
                </a:prstGeom>
                <a:ln w="190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lang="ja-JP" altLang="en-US" sz="1182" dirty="0">
                      <a:solidFill>
                        <a:schemeClr val="tx1"/>
                      </a:solidFill>
                    </a:rPr>
                    <a:t>文明が崩壊するのではないか。</a:t>
                  </a:r>
                </a:p>
              </p:txBody>
            </p:sp>
            <p:sp>
              <p:nvSpPr>
                <p:cNvPr id="46" name="右矢印 45"/>
                <p:cNvSpPr/>
                <p:nvPr/>
              </p:nvSpPr>
              <p:spPr>
                <a:xfrm flipH="1">
                  <a:off x="4845122" y="6231210"/>
                  <a:ext cx="219403" cy="318223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ctr"/>
                  <a:endParaRPr lang="ja-JP" altLang="en-US" sz="1520"/>
                </a:p>
              </p:txBody>
            </p:sp>
          </p:grpSp>
          <p:sp>
            <p:nvSpPr>
              <p:cNvPr id="56" name="角丸四角形 55"/>
              <p:cNvSpPr/>
              <p:nvPr/>
            </p:nvSpPr>
            <p:spPr>
              <a:xfrm>
                <a:off x="4250362" y="4105311"/>
                <a:ext cx="518536" cy="3745917"/>
              </a:xfrm>
              <a:prstGeom prst="round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eaVert" rtlCol="0" anchor="ctr"/>
              <a:lstStyle/>
              <a:p>
                <a:pPr algn="just"/>
                <a:endParaRPr lang="ja-JP" altLang="en-US" sz="1182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7" name="右矢印 56"/>
            <p:cNvSpPr/>
            <p:nvPr/>
          </p:nvSpPr>
          <p:spPr>
            <a:xfrm flipH="1">
              <a:off x="4804418" y="5731801"/>
              <a:ext cx="192555" cy="4061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endParaRPr lang="ja-JP" altLang="en-US" sz="1520"/>
            </a:p>
          </p:txBody>
        </p:sp>
      </p:grpSp>
      <p:grpSp>
        <p:nvGrpSpPr>
          <p:cNvPr id="61" name="グループ化 60"/>
          <p:cNvGrpSpPr/>
          <p:nvPr/>
        </p:nvGrpSpPr>
        <p:grpSpPr>
          <a:xfrm>
            <a:off x="2523163" y="3352392"/>
            <a:ext cx="4858409" cy="3368024"/>
            <a:chOff x="4777969" y="5219753"/>
            <a:chExt cx="4099334" cy="2640224"/>
          </a:xfrm>
        </p:grpSpPr>
        <p:grpSp>
          <p:nvGrpSpPr>
            <p:cNvPr id="63" name="グループ化 62"/>
            <p:cNvGrpSpPr/>
            <p:nvPr/>
          </p:nvGrpSpPr>
          <p:grpSpPr>
            <a:xfrm>
              <a:off x="7966291" y="5219754"/>
              <a:ext cx="911012" cy="2624302"/>
              <a:chOff x="6058274" y="4229813"/>
              <a:chExt cx="2390892" cy="2651121"/>
            </a:xfrm>
          </p:grpSpPr>
          <p:sp>
            <p:nvSpPr>
              <p:cNvPr id="73" name="角丸四角形 72"/>
              <p:cNvSpPr/>
              <p:nvPr/>
            </p:nvSpPr>
            <p:spPr>
              <a:xfrm>
                <a:off x="6574141" y="4229813"/>
                <a:ext cx="1875025" cy="2651121"/>
              </a:xfrm>
              <a:prstGeom prst="round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eaVert" rtlCol="0" anchor="ctr"/>
              <a:lstStyle/>
              <a:p>
                <a:pPr algn="just"/>
                <a:r>
                  <a:rPr lang="ja-JP" altLang="en-US" sz="1182" dirty="0">
                    <a:solidFill>
                      <a:schemeClr val="tx1"/>
                    </a:solidFill>
                  </a:rPr>
                  <a:t>地球始まって以来の異常な人口爆発の中で人類は生きている。</a:t>
                </a:r>
              </a:p>
            </p:txBody>
          </p:sp>
          <p:sp>
            <p:nvSpPr>
              <p:cNvPr id="74" name="右矢印 73"/>
              <p:cNvSpPr/>
              <p:nvPr/>
            </p:nvSpPr>
            <p:spPr>
              <a:xfrm flipH="1">
                <a:off x="6058274" y="5251532"/>
                <a:ext cx="575808" cy="277783"/>
              </a:xfrm>
              <a:prstGeom prst="rightArrow">
                <a:avLst/>
              </a:prstGeom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endParaRPr lang="ja-JP" altLang="en-US" sz="1520"/>
              </a:p>
            </p:txBody>
          </p:sp>
        </p:grpSp>
        <p:grpSp>
          <p:nvGrpSpPr>
            <p:cNvPr id="64" name="グループ化 63"/>
            <p:cNvGrpSpPr/>
            <p:nvPr/>
          </p:nvGrpSpPr>
          <p:grpSpPr>
            <a:xfrm rot="16200000">
              <a:off x="6096580" y="6031365"/>
              <a:ext cx="2640222" cy="1016998"/>
              <a:chOff x="3945605" y="5332928"/>
              <a:chExt cx="3844566" cy="1079092"/>
            </a:xfrm>
          </p:grpSpPr>
          <p:sp>
            <p:nvSpPr>
              <p:cNvPr id="71" name="角丸四角形 70"/>
              <p:cNvSpPr/>
              <p:nvPr/>
            </p:nvSpPr>
            <p:spPr>
              <a:xfrm rot="5400000">
                <a:off x="5495129" y="4116978"/>
                <a:ext cx="745518" cy="3844566"/>
              </a:xfrm>
              <a:prstGeom prst="round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eaVert" rtlCol="0" anchor="ctr"/>
              <a:lstStyle/>
              <a:p>
                <a:pPr algn="ctr"/>
                <a:endParaRPr lang="ja-JP" altLang="en-US" sz="1182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2" name="右矢印 71"/>
              <p:cNvSpPr/>
              <p:nvPr/>
            </p:nvSpPr>
            <p:spPr>
              <a:xfrm rot="5400000" flipH="1">
                <a:off x="5970602" y="5279369"/>
                <a:ext cx="242873" cy="349992"/>
              </a:xfrm>
              <a:prstGeom prst="rightArrow">
                <a:avLst/>
              </a:prstGeom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endParaRPr lang="ja-JP" altLang="en-US" sz="152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5" name="グループ化 64"/>
            <p:cNvGrpSpPr/>
            <p:nvPr/>
          </p:nvGrpSpPr>
          <p:grpSpPr>
            <a:xfrm rot="16200000">
              <a:off x="4967617" y="5960502"/>
              <a:ext cx="2640224" cy="1158726"/>
              <a:chOff x="3834130" y="4133504"/>
              <a:chExt cx="3458685" cy="1229475"/>
            </a:xfrm>
          </p:grpSpPr>
          <p:sp>
            <p:nvSpPr>
              <p:cNvPr id="69" name="角丸四角形 68"/>
              <p:cNvSpPr/>
              <p:nvPr/>
            </p:nvSpPr>
            <p:spPr>
              <a:xfrm rot="5400000">
                <a:off x="5103793" y="3173956"/>
                <a:ext cx="919360" cy="3458685"/>
              </a:xfrm>
              <a:prstGeom prst="round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eaVert" rtlCol="0" anchor="ctr"/>
              <a:lstStyle/>
              <a:p>
                <a:pPr algn="ctr"/>
                <a:endParaRPr lang="ja-JP" altLang="en-US" sz="1182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0" name="右矢印 69"/>
              <p:cNvSpPr/>
              <p:nvPr/>
            </p:nvSpPr>
            <p:spPr>
              <a:xfrm rot="5400000" flipH="1">
                <a:off x="5633023" y="4079945"/>
                <a:ext cx="242873" cy="349992"/>
              </a:xfrm>
              <a:prstGeom prst="rightArrow">
                <a:avLst/>
              </a:prstGeom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endParaRPr lang="ja-JP" altLang="en-US" sz="152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66" name="角丸四角形 65"/>
            <p:cNvSpPr/>
            <p:nvPr/>
          </p:nvSpPr>
          <p:spPr>
            <a:xfrm>
              <a:off x="4777969" y="5219753"/>
              <a:ext cx="857221" cy="2640223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ctr"/>
              <a:endParaRPr lang="ja-JP" altLang="en-US" sz="1182" dirty="0">
                <a:solidFill>
                  <a:srgbClr val="FF0000"/>
                </a:solidFill>
              </a:endParaRPr>
            </a:p>
          </p:txBody>
        </p:sp>
      </p:grpSp>
      <p:sp>
        <p:nvSpPr>
          <p:cNvPr id="60" name="角丸四角形 59"/>
          <p:cNvSpPr/>
          <p:nvPr/>
        </p:nvSpPr>
        <p:spPr>
          <a:xfrm>
            <a:off x="1446977" y="3352392"/>
            <a:ext cx="688578" cy="3368026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ja-JP" altLang="en-US" sz="1182" dirty="0">
                <a:solidFill>
                  <a:schemeClr val="tx1"/>
                </a:solidFill>
              </a:rPr>
              <a:t>文明が崩壊する　／　文明は崩壊しない</a:t>
            </a:r>
          </a:p>
        </p:txBody>
      </p:sp>
      <p:sp>
        <p:nvSpPr>
          <p:cNvPr id="62" name="右矢印 61"/>
          <p:cNvSpPr/>
          <p:nvPr/>
        </p:nvSpPr>
        <p:spPr>
          <a:xfrm flipH="1">
            <a:off x="2183403" y="4753433"/>
            <a:ext cx="271282" cy="3285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endParaRPr lang="ja-JP" altLang="en-US" sz="1520">
              <a:solidFill>
                <a:schemeClr val="tx1"/>
              </a:solidFill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1891269" y="3464144"/>
            <a:ext cx="301621" cy="276760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760" dirty="0"/>
              <a:t>自分がどちらの立場で主張するか〇をつけよう。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6669486" y="2990091"/>
            <a:ext cx="454322" cy="24840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rtlCol="0">
            <a:spAutoFit/>
          </a:bodyPr>
          <a:lstStyle/>
          <a:p>
            <a:r>
              <a:rPr lang="ja-JP" altLang="en-US" sz="1014" dirty="0">
                <a:solidFill>
                  <a:schemeClr val="bg1"/>
                </a:solidFill>
              </a:rPr>
              <a:t>事実</a:t>
            </a:r>
          </a:p>
        </p:txBody>
      </p:sp>
      <p:sp>
        <p:nvSpPr>
          <p:cNvPr id="76" name="テキスト ボックス 75"/>
          <p:cNvSpPr txBox="1"/>
          <p:nvPr/>
        </p:nvSpPr>
        <p:spPr>
          <a:xfrm flipH="1">
            <a:off x="1446976" y="2995264"/>
            <a:ext cx="4601221" cy="248401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rtlCol="0">
            <a:spAutoFit/>
          </a:bodyPr>
          <a:lstStyle/>
          <a:p>
            <a:pPr algn="r"/>
            <a:r>
              <a:rPr lang="ja-JP" altLang="en-US" sz="1014" dirty="0">
                <a:solidFill>
                  <a:schemeClr val="bg1"/>
                </a:solidFill>
              </a:rPr>
              <a:t>推論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7333580" y="545589"/>
            <a:ext cx="280314" cy="235418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520" dirty="0"/>
              <a:t>筆者の考える地球の未来</a:t>
            </a:r>
            <a:endParaRPr lang="en-US" altLang="ja-JP" sz="1520" dirty="0"/>
          </a:p>
        </p:txBody>
      </p:sp>
      <p:sp>
        <p:nvSpPr>
          <p:cNvPr id="53" name="角丸四角形 52"/>
          <p:cNvSpPr/>
          <p:nvPr/>
        </p:nvSpPr>
        <p:spPr>
          <a:xfrm>
            <a:off x="330163" y="3342237"/>
            <a:ext cx="746688" cy="3368026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just"/>
            <a:endParaRPr lang="ja-JP" altLang="en-US" sz="1182" dirty="0">
              <a:solidFill>
                <a:srgbClr val="FF0000"/>
              </a:solidFill>
            </a:endParaRPr>
          </a:p>
        </p:txBody>
      </p:sp>
      <p:sp>
        <p:nvSpPr>
          <p:cNvPr id="75" name="右矢印 74"/>
          <p:cNvSpPr/>
          <p:nvPr/>
        </p:nvSpPr>
        <p:spPr>
          <a:xfrm flipH="1">
            <a:off x="1135549" y="4777788"/>
            <a:ext cx="271282" cy="3285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endParaRPr lang="ja-JP" altLang="en-US" sz="152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490591" y="3002267"/>
            <a:ext cx="454322" cy="24840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rtlCol="0">
            <a:spAutoFit/>
          </a:bodyPr>
          <a:lstStyle/>
          <a:p>
            <a:r>
              <a:rPr lang="ja-JP" altLang="en-US" sz="1014" dirty="0">
                <a:solidFill>
                  <a:schemeClr val="bg1"/>
                </a:solidFill>
              </a:rPr>
              <a:t>主張</a:t>
            </a: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5524627" y="3388139"/>
            <a:ext cx="600421" cy="15993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altLang="ja-JP" sz="1351" dirty="0"/>
              <a:t>SDGs</a:t>
            </a:r>
            <a:r>
              <a:rPr lang="ja-JP" altLang="en-US" sz="1351" dirty="0"/>
              <a:t>などの取り組みが進んでいる。</a:t>
            </a: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5945440" y="5020833"/>
            <a:ext cx="301621" cy="17083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760" dirty="0"/>
              <a:t>自分で思いついたことがあれば書こう。</a:t>
            </a:r>
          </a:p>
        </p:txBody>
      </p:sp>
      <p:cxnSp>
        <p:nvCxnSpPr>
          <p:cNvPr id="4" name="直線コネクタ 3"/>
          <p:cNvCxnSpPr>
            <a:stCxn id="71" idx="1"/>
            <a:endCxn id="71" idx="3"/>
          </p:cNvCxnSpPr>
          <p:nvPr/>
        </p:nvCxnSpPr>
        <p:spPr>
          <a:xfrm>
            <a:off x="5420433" y="5036403"/>
            <a:ext cx="83272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円/楕円 8"/>
          <p:cNvSpPr/>
          <p:nvPr/>
        </p:nvSpPr>
        <p:spPr>
          <a:xfrm>
            <a:off x="5508231" y="3267022"/>
            <a:ext cx="615073" cy="2017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87" dirty="0"/>
              <a:t>原因</a:t>
            </a:r>
          </a:p>
        </p:txBody>
      </p:sp>
      <p:sp>
        <p:nvSpPr>
          <p:cNvPr id="80" name="円/楕円 79"/>
          <p:cNvSpPr/>
          <p:nvPr/>
        </p:nvSpPr>
        <p:spPr>
          <a:xfrm>
            <a:off x="3935815" y="3255313"/>
            <a:ext cx="1059961" cy="2088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87" dirty="0"/>
              <a:t>結果／原因</a:t>
            </a:r>
          </a:p>
        </p:txBody>
      </p:sp>
      <p:sp>
        <p:nvSpPr>
          <p:cNvPr id="81" name="円/楕円 80"/>
          <p:cNvSpPr/>
          <p:nvPr/>
        </p:nvSpPr>
        <p:spPr>
          <a:xfrm>
            <a:off x="2696301" y="3248259"/>
            <a:ext cx="615073" cy="2017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87" dirty="0"/>
              <a:t>結果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775" y="82993"/>
            <a:ext cx="821414" cy="403200"/>
          </a:xfrm>
          <a:prstGeom prst="rect">
            <a:avLst/>
          </a:prstGeom>
        </p:spPr>
      </p:pic>
      <p:grpSp>
        <p:nvGrpSpPr>
          <p:cNvPr id="82" name="グループ化 81"/>
          <p:cNvGrpSpPr/>
          <p:nvPr/>
        </p:nvGrpSpPr>
        <p:grpSpPr>
          <a:xfrm>
            <a:off x="8477864" y="125606"/>
            <a:ext cx="590860" cy="6576205"/>
            <a:chOff x="8430239" y="125606"/>
            <a:chExt cx="590860" cy="6576205"/>
          </a:xfrm>
        </p:grpSpPr>
        <p:pic>
          <p:nvPicPr>
            <p:cNvPr id="83" name="図 8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84" name="テキスト ボックス 83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/>
                <a:t>２</a:t>
              </a:r>
              <a:r>
                <a:rPr lang="ja-JP" altLang="en-US" sz="1689" dirty="0" smtClean="0"/>
                <a:t>年</a:t>
              </a:r>
              <a:r>
                <a:rPr lang="ja-JP" altLang="en-US" sz="1689" dirty="0"/>
                <a:t>　</a:t>
              </a:r>
              <a:r>
                <a:rPr lang="ja-JP" altLang="en-US" sz="1689" dirty="0" smtClean="0"/>
                <a:t>モアイは語る</a:t>
              </a:r>
              <a:endParaRPr lang="ja-JP" altLang="en-US" sz="1689" dirty="0"/>
            </a:p>
          </p:txBody>
        </p:sp>
      </p:grpSp>
      <p:pic>
        <p:nvPicPr>
          <p:cNvPr id="10" name="図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3894" y="3122778"/>
            <a:ext cx="821413" cy="403200"/>
          </a:xfrm>
          <a:prstGeom prst="rect">
            <a:avLst/>
          </a:prstGeom>
        </p:spPr>
      </p:pic>
      <p:sp>
        <p:nvSpPr>
          <p:cNvPr id="58" name="テキスト ボックス 16"/>
          <p:cNvSpPr txBox="1"/>
          <p:nvPr/>
        </p:nvSpPr>
        <p:spPr>
          <a:xfrm>
            <a:off x="8547773" y="5018115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59" name="テキスト ボックス 37"/>
          <p:cNvSpPr txBox="1"/>
          <p:nvPr/>
        </p:nvSpPr>
        <p:spPr>
          <a:xfrm>
            <a:off x="8541008" y="4243127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85" name="テキスト ボックス 38"/>
          <p:cNvSpPr txBox="1"/>
          <p:nvPr/>
        </p:nvSpPr>
        <p:spPr>
          <a:xfrm>
            <a:off x="8534165" y="3865943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9673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136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11</cp:revision>
  <dcterms:created xsi:type="dcterms:W3CDTF">2022-03-03T00:26:27Z</dcterms:created>
  <dcterms:modified xsi:type="dcterms:W3CDTF">2022-03-28T01:17:20Z</dcterms:modified>
</cp:coreProperties>
</file>