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>
          <a:xfrm>
            <a:off x="461709" y="2113606"/>
            <a:ext cx="1204996" cy="449785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966388" y="552478"/>
            <a:ext cx="346249" cy="6188904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50" dirty="0">
                <a:solidFill>
                  <a:sysClr val="windowText" lastClr="000000"/>
                </a:solidFill>
              </a:rPr>
              <a:t>筆者の論理の展開を確認しよう。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790924" y="552478"/>
            <a:ext cx="338554" cy="615035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00" dirty="0">
                <a:solidFill>
                  <a:schemeClr val="tx1"/>
                </a:solidFill>
              </a:rPr>
              <a:t>　筆者の意見や論証にはどのように反論できるだろうか</a:t>
            </a:r>
            <a:r>
              <a:rPr lang="ja-JP" altLang="en-US" sz="1000" dirty="0" smtClean="0">
                <a:solidFill>
                  <a:schemeClr val="tx1"/>
                </a:solidFill>
              </a:rPr>
              <a:t>。考えて</a:t>
            </a:r>
            <a:r>
              <a:rPr lang="ja-JP" altLang="en-US" sz="1000" dirty="0">
                <a:solidFill>
                  <a:schemeClr val="tx1"/>
                </a:solidFill>
              </a:rPr>
              <a:t>書いてみよう。</a:t>
            </a:r>
          </a:p>
        </p:txBody>
      </p:sp>
      <p:sp>
        <p:nvSpPr>
          <p:cNvPr id="46" name="円形吹き出し 45"/>
          <p:cNvSpPr/>
          <p:nvPr/>
        </p:nvSpPr>
        <p:spPr>
          <a:xfrm>
            <a:off x="146867" y="150777"/>
            <a:ext cx="1564076" cy="2012055"/>
          </a:xfrm>
          <a:prstGeom prst="wedgeEllipseCallout">
            <a:avLst>
              <a:gd name="adj1" fmla="val -18884"/>
              <a:gd name="adj2" fmla="val 5593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イースター島文明の崩壊に最も影響を及ぼしたのは森の消滅なのだろうか。また、森の消滅に他の要因があると考えられないだろうか。</a:t>
            </a:r>
            <a:endParaRPr lang="en-US" altLang="ja-JP" sz="887" dirty="0"/>
          </a:p>
          <a:p>
            <a:pPr algn="ctr"/>
            <a:r>
              <a:rPr lang="ja-JP" altLang="en-US" sz="887" dirty="0"/>
              <a:t>ステップ１もふまえて、さまざまな目線から考えてみよう。</a:t>
            </a:r>
          </a:p>
        </p:txBody>
      </p:sp>
      <p:cxnSp>
        <p:nvCxnSpPr>
          <p:cNvPr id="9" name="直線コネクタ 8"/>
          <p:cNvCxnSpPr/>
          <p:nvPr/>
        </p:nvCxnSpPr>
        <p:spPr>
          <a:xfrm>
            <a:off x="5676184" y="446895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5676184" y="1490097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5688986" y="2527357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5682954" y="4535223"/>
            <a:ext cx="0" cy="91214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" name="グループ化 5"/>
          <p:cNvGrpSpPr/>
          <p:nvPr/>
        </p:nvGrpSpPr>
        <p:grpSpPr>
          <a:xfrm>
            <a:off x="2367266" y="150777"/>
            <a:ext cx="5361334" cy="6627405"/>
            <a:chOff x="2411842" y="140212"/>
            <a:chExt cx="5361334" cy="6627405"/>
          </a:xfrm>
        </p:grpSpPr>
        <p:sp>
          <p:nvSpPr>
            <p:cNvPr id="36" name="角丸四角形 35"/>
            <p:cNvSpPr/>
            <p:nvPr/>
          </p:nvSpPr>
          <p:spPr>
            <a:xfrm>
              <a:off x="2411842" y="280940"/>
              <a:ext cx="2590168" cy="6452958"/>
            </a:xfrm>
            <a:prstGeom prst="roundRect">
              <a:avLst>
                <a:gd name="adj" fmla="val 5032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35" name="角丸四角形 34"/>
            <p:cNvSpPr/>
            <p:nvPr/>
          </p:nvSpPr>
          <p:spPr>
            <a:xfrm>
              <a:off x="5100090" y="280941"/>
              <a:ext cx="2667122" cy="6486676"/>
            </a:xfrm>
            <a:prstGeom prst="roundRect">
              <a:avLst>
                <a:gd name="adj" fmla="val 5416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3" name="角丸四角形 2"/>
            <p:cNvSpPr/>
            <p:nvPr/>
          </p:nvSpPr>
          <p:spPr>
            <a:xfrm>
              <a:off x="2561051" y="5532935"/>
              <a:ext cx="5130810" cy="9180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/>
            </a:p>
          </p:txBody>
        </p:sp>
        <p:sp>
          <p:nvSpPr>
            <p:cNvPr id="5" name="角丸四角形 4"/>
            <p:cNvSpPr/>
            <p:nvPr/>
          </p:nvSpPr>
          <p:spPr>
            <a:xfrm>
              <a:off x="2553208" y="3064581"/>
              <a:ext cx="2330415" cy="1496597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/>
            </a:p>
          </p:txBody>
        </p:sp>
        <p:sp>
          <p:nvSpPr>
            <p:cNvPr id="7" name="角丸四角形 6"/>
            <p:cNvSpPr/>
            <p:nvPr/>
          </p:nvSpPr>
          <p:spPr>
            <a:xfrm>
              <a:off x="2553208" y="792283"/>
              <a:ext cx="2330415" cy="150625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374966" y="5302917"/>
              <a:ext cx="614548" cy="225811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/>
                <a:t>事例</a:t>
              </a:r>
              <a:endParaRPr lang="en-US" altLang="ja-JP" sz="1598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3374967" y="541913"/>
              <a:ext cx="614548" cy="231568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/>
                <a:t>考え</a:t>
              </a:r>
              <a:endParaRPr lang="en-US" altLang="ja-JP" sz="1598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188090" y="2843968"/>
              <a:ext cx="988304" cy="203350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/>
                <a:t>理由付け</a:t>
              </a:r>
              <a:endParaRPr lang="en-US" altLang="ja-JP" sz="1598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980429" y="5755456"/>
              <a:ext cx="4638492" cy="553998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b="1" dirty="0"/>
                <a:t>孤島イースター島の文明は、人口増加で資源を消費しつくして崩壊した。</a:t>
              </a: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5552359" y="140212"/>
              <a:ext cx="1821257" cy="248401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txBody>
            <a:bodyPr vert="horz" wrap="square" rtlCol="0">
              <a:spAutoFit/>
            </a:bodyPr>
            <a:lstStyle/>
            <a:p>
              <a:r>
                <a:rPr lang="ja-JP" altLang="en-US" sz="1014" b="1" dirty="0">
                  <a:solidFill>
                    <a:schemeClr val="bg1"/>
                  </a:solidFill>
                </a:rPr>
                <a:t>イースタ</a:t>
              </a:r>
              <a:r>
                <a:rPr lang="en-US" altLang="ja-JP" sz="1014" b="1" dirty="0">
                  <a:solidFill>
                    <a:schemeClr val="bg1"/>
                  </a:solidFill>
                </a:rPr>
                <a:t>―</a:t>
              </a:r>
              <a:r>
                <a:rPr lang="ja-JP" altLang="en-US" sz="1014" b="1" dirty="0">
                  <a:solidFill>
                    <a:schemeClr val="bg1"/>
                  </a:solidFill>
                </a:rPr>
                <a:t>島がたどった運命</a:t>
              </a:r>
            </a:p>
          </p:txBody>
        </p:sp>
        <p:sp>
          <p:nvSpPr>
            <p:cNvPr id="56" name="角丸四角形 55"/>
            <p:cNvSpPr/>
            <p:nvPr/>
          </p:nvSpPr>
          <p:spPr>
            <a:xfrm>
              <a:off x="5552359" y="3491915"/>
              <a:ext cx="2147793" cy="962993"/>
            </a:xfrm>
            <a:prstGeom prst="roundRect">
              <a:avLst>
                <a:gd name="adj" fmla="val 12841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 b="1" dirty="0"/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5594309" y="3600146"/>
              <a:ext cx="2088084" cy="784830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b="1" dirty="0"/>
                <a:t>モアイの運搬や人間の生活のために木が伐採され、森が消滅する。</a:t>
              </a:r>
              <a:endParaRPr lang="en-US" altLang="ja-JP" sz="1500" b="1" dirty="0"/>
            </a:p>
          </p:txBody>
        </p:sp>
        <p:grpSp>
          <p:nvGrpSpPr>
            <p:cNvPr id="16" name="グループ化 15"/>
            <p:cNvGrpSpPr/>
            <p:nvPr/>
          </p:nvGrpSpPr>
          <p:grpSpPr>
            <a:xfrm>
              <a:off x="5143377" y="438568"/>
              <a:ext cx="2556776" cy="912141"/>
              <a:chOff x="6236513" y="519276"/>
              <a:chExt cx="3027294" cy="1080000"/>
            </a:xfrm>
          </p:grpSpPr>
          <p:sp>
            <p:nvSpPr>
              <p:cNvPr id="30" name="角丸四角形 29"/>
              <p:cNvSpPr/>
              <p:nvPr/>
            </p:nvSpPr>
            <p:spPr>
              <a:xfrm>
                <a:off x="6236513" y="529136"/>
                <a:ext cx="3027294" cy="107014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b="1" dirty="0"/>
              </a:p>
            </p:txBody>
          </p:sp>
          <p:sp>
            <p:nvSpPr>
              <p:cNvPr id="14" name="片側の 2 つの角を丸めた四角形 13"/>
              <p:cNvSpPr/>
              <p:nvPr/>
            </p:nvSpPr>
            <p:spPr>
              <a:xfrm rot="16200000">
                <a:off x="5938402" y="830247"/>
                <a:ext cx="1080000" cy="458057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/>
                  <a:t>五世紀頃</a:t>
                </a:r>
              </a:p>
            </p:txBody>
          </p:sp>
        </p:grpSp>
        <p:grpSp>
          <p:nvGrpSpPr>
            <p:cNvPr id="17" name="グループ化 16"/>
            <p:cNvGrpSpPr/>
            <p:nvPr/>
          </p:nvGrpSpPr>
          <p:grpSpPr>
            <a:xfrm>
              <a:off x="5169262" y="1490096"/>
              <a:ext cx="2603914" cy="897873"/>
              <a:chOff x="6267162" y="1764315"/>
              <a:chExt cx="3083106" cy="1063106"/>
            </a:xfrm>
          </p:grpSpPr>
          <p:sp>
            <p:nvSpPr>
              <p:cNvPr id="48" name="角丸四角形 47"/>
              <p:cNvSpPr/>
              <p:nvPr/>
            </p:nvSpPr>
            <p:spPr>
              <a:xfrm>
                <a:off x="6267162" y="1764316"/>
                <a:ext cx="2996645" cy="1063105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b="1" dirty="0"/>
              </a:p>
            </p:txBody>
          </p:sp>
          <p:sp>
            <p:nvSpPr>
              <p:cNvPr id="52" name="テキスト ボックス 51"/>
              <p:cNvSpPr txBox="1"/>
              <p:nvPr/>
            </p:nvSpPr>
            <p:spPr>
              <a:xfrm>
                <a:off x="6794122" y="1960774"/>
                <a:ext cx="2556146" cy="655949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1500" b="1" dirty="0"/>
                  <a:t>ヤシが減り、代わりにイネやタデが栽培される。</a:t>
                </a:r>
                <a:endParaRPr lang="en-US" altLang="ja-JP" sz="1500" b="1" dirty="0"/>
              </a:p>
            </p:txBody>
          </p:sp>
          <p:sp>
            <p:nvSpPr>
              <p:cNvPr id="63" name="片側の 2 つの角を丸めた四角形 62"/>
              <p:cNvSpPr/>
              <p:nvPr/>
            </p:nvSpPr>
            <p:spPr>
              <a:xfrm rot="16200000">
                <a:off x="5956121" y="2076112"/>
                <a:ext cx="1063106" cy="439512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/>
                  <a:t>七世紀頃</a:t>
                </a:r>
              </a:p>
            </p:txBody>
          </p:sp>
        </p:grpSp>
        <p:grpSp>
          <p:nvGrpSpPr>
            <p:cNvPr id="20" name="グループ化 19"/>
            <p:cNvGrpSpPr/>
            <p:nvPr/>
          </p:nvGrpSpPr>
          <p:grpSpPr>
            <a:xfrm>
              <a:off x="5175850" y="2527357"/>
              <a:ext cx="2524303" cy="903814"/>
              <a:chOff x="6274962" y="2992460"/>
              <a:chExt cx="2988845" cy="1070141"/>
            </a:xfrm>
          </p:grpSpPr>
          <p:sp>
            <p:nvSpPr>
              <p:cNvPr id="49" name="角丸四角形 48"/>
              <p:cNvSpPr/>
              <p:nvPr/>
            </p:nvSpPr>
            <p:spPr>
              <a:xfrm>
                <a:off x="6274962" y="2992461"/>
                <a:ext cx="2988845" cy="107014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b="1" dirty="0"/>
              </a:p>
            </p:txBody>
          </p:sp>
          <p:sp>
            <p:nvSpPr>
              <p:cNvPr id="64" name="片側の 2 つの角を丸めた四角形 63"/>
              <p:cNvSpPr/>
              <p:nvPr/>
            </p:nvSpPr>
            <p:spPr>
              <a:xfrm rot="16200000">
                <a:off x="5972361" y="3295061"/>
                <a:ext cx="1059017" cy="453815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/>
                  <a:t>十一世紀頃</a:t>
                </a:r>
              </a:p>
            </p:txBody>
          </p:sp>
        </p:grpSp>
        <p:grpSp>
          <p:nvGrpSpPr>
            <p:cNvPr id="21" name="グループ化 20"/>
            <p:cNvGrpSpPr/>
            <p:nvPr/>
          </p:nvGrpSpPr>
          <p:grpSpPr>
            <a:xfrm>
              <a:off x="5175850" y="4535223"/>
              <a:ext cx="2524303" cy="924975"/>
              <a:chOff x="6274962" y="5369830"/>
              <a:chExt cx="2988845" cy="1095196"/>
            </a:xfrm>
          </p:grpSpPr>
          <p:sp>
            <p:nvSpPr>
              <p:cNvPr id="50" name="角丸四角形 49"/>
              <p:cNvSpPr/>
              <p:nvPr/>
            </p:nvSpPr>
            <p:spPr>
              <a:xfrm>
                <a:off x="6274962" y="5369830"/>
                <a:ext cx="2988845" cy="109519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b="1" dirty="0"/>
              </a:p>
            </p:txBody>
          </p:sp>
          <p:sp>
            <p:nvSpPr>
              <p:cNvPr id="65" name="片側の 2 つの角を丸めた四角形 64"/>
              <p:cNvSpPr/>
              <p:nvPr/>
            </p:nvSpPr>
            <p:spPr>
              <a:xfrm rot="16200000">
                <a:off x="5958794" y="5701194"/>
                <a:ext cx="1064804" cy="432467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/>
                  <a:t>十六世紀頃</a:t>
                </a:r>
              </a:p>
            </p:txBody>
          </p:sp>
        </p:grpSp>
        <p:sp>
          <p:nvSpPr>
            <p:cNvPr id="59" name="上矢印 58"/>
            <p:cNvSpPr/>
            <p:nvPr/>
          </p:nvSpPr>
          <p:spPr>
            <a:xfrm rot="10800000">
              <a:off x="6291890" y="1226160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58" name="上矢印 57"/>
            <p:cNvSpPr/>
            <p:nvPr/>
          </p:nvSpPr>
          <p:spPr>
            <a:xfrm rot="10800000">
              <a:off x="6303786" y="2208744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55" name="上矢印 54"/>
            <p:cNvSpPr/>
            <p:nvPr/>
          </p:nvSpPr>
          <p:spPr>
            <a:xfrm rot="10800000">
              <a:off x="5243685" y="3489428"/>
              <a:ext cx="258322" cy="1032961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66" name="上矢印 65"/>
            <p:cNvSpPr/>
            <p:nvPr/>
          </p:nvSpPr>
          <p:spPr>
            <a:xfrm rot="10800000">
              <a:off x="6303786" y="5359725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67" name="上矢印 66"/>
            <p:cNvSpPr/>
            <p:nvPr/>
          </p:nvSpPr>
          <p:spPr>
            <a:xfrm>
              <a:off x="3553079" y="4454908"/>
              <a:ext cx="258322" cy="70357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68" name="上矢印 67"/>
            <p:cNvSpPr/>
            <p:nvPr/>
          </p:nvSpPr>
          <p:spPr>
            <a:xfrm>
              <a:off x="3503343" y="1981104"/>
              <a:ext cx="258322" cy="80055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8506439" y="125606"/>
            <a:ext cx="590860" cy="6576205"/>
            <a:chOff x="8430239" y="125606"/>
            <a:chExt cx="590860" cy="6576205"/>
          </a:xfrm>
        </p:grpSpPr>
        <p:pic>
          <p:nvPicPr>
            <p:cNvPr id="69" name="図 6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70" name="テキスト ボックス 69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２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モアイは語る</a:t>
              </a:r>
              <a:endParaRPr lang="ja-JP" altLang="en-US" sz="1689" dirty="0"/>
            </a:p>
          </p:txBody>
        </p:sp>
      </p:grp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736" y="125606"/>
            <a:ext cx="733405" cy="36000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498" y="125606"/>
            <a:ext cx="733405" cy="360000"/>
          </a:xfrm>
          <a:prstGeom prst="rect">
            <a:avLst/>
          </a:prstGeom>
        </p:spPr>
      </p:pic>
      <p:sp>
        <p:nvSpPr>
          <p:cNvPr id="53" name="テキスト ボックス 16"/>
          <p:cNvSpPr txBox="1"/>
          <p:nvPr/>
        </p:nvSpPr>
        <p:spPr>
          <a:xfrm>
            <a:off x="8574216" y="5050985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54" name="テキスト ボックス 37"/>
          <p:cNvSpPr txBox="1"/>
          <p:nvPr/>
        </p:nvSpPr>
        <p:spPr>
          <a:xfrm>
            <a:off x="8567451" y="4275997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71" name="テキスト ボックス 38"/>
          <p:cNvSpPr txBox="1"/>
          <p:nvPr/>
        </p:nvSpPr>
        <p:spPr>
          <a:xfrm>
            <a:off x="8560608" y="3898813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284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124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14</cp:revision>
  <dcterms:created xsi:type="dcterms:W3CDTF">2022-03-03T00:26:27Z</dcterms:created>
  <dcterms:modified xsi:type="dcterms:W3CDTF">2022-03-28T01:18:00Z</dcterms:modified>
</cp:coreProperties>
</file>