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101" d="100"/>
          <a:sy n="101" d="100"/>
        </p:scale>
        <p:origin x="126"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007593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936528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652303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035835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4048161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697070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28884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96902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681065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218347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231377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41504629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p:cNvGrpSpPr/>
          <p:nvPr/>
        </p:nvGrpSpPr>
        <p:grpSpPr>
          <a:xfrm>
            <a:off x="100508" y="480466"/>
            <a:ext cx="7457349" cy="3881158"/>
            <a:chOff x="1318161" y="605642"/>
            <a:chExt cx="8949480" cy="5549309"/>
          </a:xfrm>
        </p:grpSpPr>
        <p:grpSp>
          <p:nvGrpSpPr>
            <p:cNvPr id="5" name="グループ化 4"/>
            <p:cNvGrpSpPr/>
            <p:nvPr/>
          </p:nvGrpSpPr>
          <p:grpSpPr>
            <a:xfrm>
              <a:off x="1318161" y="814587"/>
              <a:ext cx="8949480" cy="5340364"/>
              <a:chOff x="1781299" y="1579418"/>
              <a:chExt cx="6885708" cy="4108863"/>
            </a:xfrm>
          </p:grpSpPr>
          <p:sp>
            <p:nvSpPr>
              <p:cNvPr id="3" name="円/楕円 2"/>
              <p:cNvSpPr/>
              <p:nvPr/>
            </p:nvSpPr>
            <p:spPr>
              <a:xfrm>
                <a:off x="1781299" y="1579418"/>
                <a:ext cx="4191989" cy="4108863"/>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sz="1598"/>
              </a:p>
            </p:txBody>
          </p:sp>
          <p:sp>
            <p:nvSpPr>
              <p:cNvPr id="4" name="円/楕円 3"/>
              <p:cNvSpPr/>
              <p:nvPr/>
            </p:nvSpPr>
            <p:spPr>
              <a:xfrm>
                <a:off x="4475018" y="1579418"/>
                <a:ext cx="4191989" cy="4108863"/>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sz="1598"/>
              </a:p>
            </p:txBody>
          </p:sp>
        </p:grpSp>
        <p:sp>
          <p:nvSpPr>
            <p:cNvPr id="6" name="正方形/長方形 5"/>
            <p:cNvSpPr/>
            <p:nvPr/>
          </p:nvSpPr>
          <p:spPr>
            <a:xfrm>
              <a:off x="6400800" y="605642"/>
              <a:ext cx="2232561" cy="617516"/>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598" dirty="0"/>
                <a:t>前半の話</a:t>
              </a:r>
              <a:endParaRPr lang="en-US" altLang="ja-JP" sz="1598" dirty="0"/>
            </a:p>
          </p:txBody>
        </p:sp>
        <p:sp>
          <p:nvSpPr>
            <p:cNvPr id="7" name="正方形/長方形 6"/>
            <p:cNvSpPr/>
            <p:nvPr/>
          </p:nvSpPr>
          <p:spPr>
            <a:xfrm>
              <a:off x="2899852" y="605642"/>
              <a:ext cx="2232561" cy="617516"/>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598" dirty="0"/>
                <a:t>後半の話</a:t>
              </a:r>
              <a:endParaRPr lang="en-US" altLang="ja-JP" sz="1598" dirty="0"/>
            </a:p>
          </p:txBody>
        </p:sp>
      </p:grpSp>
      <p:sp>
        <p:nvSpPr>
          <p:cNvPr id="9" name="テキスト ボックス 8"/>
          <p:cNvSpPr txBox="1"/>
          <p:nvPr/>
        </p:nvSpPr>
        <p:spPr>
          <a:xfrm>
            <a:off x="3253006" y="1554274"/>
            <a:ext cx="1224002" cy="523220"/>
          </a:xfrm>
          <a:prstGeom prst="rect">
            <a:avLst/>
          </a:prstGeom>
          <a:noFill/>
        </p:spPr>
        <p:txBody>
          <a:bodyPr wrap="square" rtlCol="0">
            <a:spAutoFit/>
          </a:bodyPr>
          <a:lstStyle/>
          <a:p>
            <a:r>
              <a:rPr lang="ja-JP" altLang="en-US" sz="1400" dirty="0"/>
              <a:t>・父に関する思い出</a:t>
            </a:r>
          </a:p>
        </p:txBody>
      </p:sp>
      <p:sp>
        <p:nvSpPr>
          <p:cNvPr id="10" name="テキスト ボックス 9"/>
          <p:cNvSpPr txBox="1"/>
          <p:nvPr/>
        </p:nvSpPr>
        <p:spPr>
          <a:xfrm>
            <a:off x="4401937" y="3850912"/>
            <a:ext cx="2006371" cy="584134"/>
          </a:xfrm>
          <a:prstGeom prst="rect">
            <a:avLst/>
          </a:prstGeom>
          <a:solidFill>
            <a:schemeClr val="bg1"/>
          </a:solidFill>
          <a:ln>
            <a:solidFill>
              <a:schemeClr val="tx1"/>
            </a:solidFill>
          </a:ln>
        </p:spPr>
        <p:txBody>
          <a:bodyPr wrap="square" rtlCol="0">
            <a:spAutoFit/>
          </a:bodyPr>
          <a:lstStyle/>
          <a:p>
            <a:r>
              <a:rPr lang="ja-JP" altLang="en-US" sz="1598" dirty="0"/>
              <a:t>父の人物像を直接的に説明</a:t>
            </a:r>
          </a:p>
        </p:txBody>
      </p:sp>
      <p:sp>
        <p:nvSpPr>
          <p:cNvPr id="11" name="テキスト ボックス 10"/>
          <p:cNvSpPr txBox="1"/>
          <p:nvPr/>
        </p:nvSpPr>
        <p:spPr>
          <a:xfrm>
            <a:off x="1161032" y="3849270"/>
            <a:ext cx="2260553" cy="584134"/>
          </a:xfrm>
          <a:prstGeom prst="rect">
            <a:avLst/>
          </a:prstGeom>
          <a:solidFill>
            <a:schemeClr val="bg1"/>
          </a:solidFill>
          <a:ln>
            <a:solidFill>
              <a:schemeClr val="tx1"/>
            </a:solidFill>
          </a:ln>
        </p:spPr>
        <p:txBody>
          <a:bodyPr wrap="square" rtlCol="0">
            <a:spAutoFit/>
          </a:bodyPr>
          <a:lstStyle/>
          <a:p>
            <a:r>
              <a:rPr lang="ja-JP" altLang="en-US" sz="1598" dirty="0"/>
              <a:t>父の人物像は行動の描写でイメージさせる</a:t>
            </a:r>
          </a:p>
        </p:txBody>
      </p:sp>
      <p:sp>
        <p:nvSpPr>
          <p:cNvPr id="15" name="右矢印 14"/>
          <p:cNvSpPr/>
          <p:nvPr/>
        </p:nvSpPr>
        <p:spPr>
          <a:xfrm rot="16200000" flipH="1">
            <a:off x="3801630" y="4311677"/>
            <a:ext cx="414108" cy="5140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98"/>
          </a:p>
        </p:txBody>
      </p:sp>
      <p:sp>
        <p:nvSpPr>
          <p:cNvPr id="18" name="テキスト ボックス 17"/>
          <p:cNvSpPr txBox="1"/>
          <p:nvPr/>
        </p:nvSpPr>
        <p:spPr>
          <a:xfrm>
            <a:off x="7627233" y="569450"/>
            <a:ext cx="652871" cy="3806803"/>
          </a:xfrm>
          <a:prstGeom prst="rect">
            <a:avLst/>
          </a:prstGeom>
          <a:ln w="76200">
            <a:solidFill>
              <a:schemeClr val="accent4"/>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en-US" altLang="ja-JP" sz="1014" dirty="0"/>
              <a:t>『</a:t>
            </a:r>
            <a:r>
              <a:rPr lang="ja-JP" altLang="en-US" sz="1014" dirty="0"/>
              <a:t>字のない葉書</a:t>
            </a:r>
            <a:r>
              <a:rPr lang="en-US" altLang="ja-JP" sz="1014" dirty="0"/>
              <a:t>』</a:t>
            </a:r>
            <a:r>
              <a:rPr lang="ja-JP" altLang="en-US" sz="1014" dirty="0"/>
              <a:t>では、筆者の父に関する二つの思い出に触れている。この二つの話を比べて読み、父に関する描写の相違点や共通点を書き出そう。</a:t>
            </a:r>
          </a:p>
        </p:txBody>
      </p:sp>
      <p:sp>
        <p:nvSpPr>
          <p:cNvPr id="19" name="正方形/長方形 18"/>
          <p:cNvSpPr/>
          <p:nvPr/>
        </p:nvSpPr>
        <p:spPr>
          <a:xfrm>
            <a:off x="446857" y="4833205"/>
            <a:ext cx="6567355" cy="184525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sz="1520"/>
          </a:p>
        </p:txBody>
      </p:sp>
      <p:sp>
        <p:nvSpPr>
          <p:cNvPr id="20" name="テキスト ボックス 19"/>
          <p:cNvSpPr txBox="1"/>
          <p:nvPr/>
        </p:nvSpPr>
        <p:spPr>
          <a:xfrm>
            <a:off x="7326752" y="5041710"/>
            <a:ext cx="965008" cy="1601201"/>
          </a:xfrm>
          <a:prstGeom prst="rect">
            <a:avLst/>
          </a:prstGeom>
          <a:ln w="76200">
            <a:solidFill>
              <a:schemeClr val="accent2"/>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a:t>なぜ筆者は父に関する話を二つ提示したのだろうか。二つの話があることによって、どんな効果があるか、考えたことを書こう。</a:t>
            </a:r>
          </a:p>
        </p:txBody>
      </p:sp>
      <p:sp>
        <p:nvSpPr>
          <p:cNvPr id="22" name="テキスト ボックス 21"/>
          <p:cNvSpPr txBox="1"/>
          <p:nvPr/>
        </p:nvSpPr>
        <p:spPr>
          <a:xfrm>
            <a:off x="4660008" y="1141512"/>
            <a:ext cx="2316832" cy="307777"/>
          </a:xfrm>
          <a:prstGeom prst="rect">
            <a:avLst/>
          </a:prstGeom>
          <a:noFill/>
        </p:spPr>
        <p:txBody>
          <a:bodyPr wrap="square" rtlCol="0">
            <a:spAutoFit/>
          </a:bodyPr>
          <a:lstStyle/>
          <a:p>
            <a:r>
              <a:rPr lang="ja-JP" altLang="en-US" sz="1400" dirty="0"/>
              <a:t>・父親が私に書いた手紙</a:t>
            </a:r>
          </a:p>
        </p:txBody>
      </p:sp>
      <p:sp>
        <p:nvSpPr>
          <p:cNvPr id="23" name="テキスト ボックス 22"/>
          <p:cNvSpPr txBox="1"/>
          <p:nvPr/>
        </p:nvSpPr>
        <p:spPr>
          <a:xfrm>
            <a:off x="1051125" y="1141511"/>
            <a:ext cx="2316832" cy="307777"/>
          </a:xfrm>
          <a:prstGeom prst="rect">
            <a:avLst/>
          </a:prstGeom>
          <a:noFill/>
        </p:spPr>
        <p:txBody>
          <a:bodyPr wrap="square" rtlCol="0">
            <a:spAutoFit/>
          </a:bodyPr>
          <a:lstStyle/>
          <a:p>
            <a:r>
              <a:rPr lang="ja-JP" altLang="en-US" sz="1400" dirty="0"/>
              <a:t>・妹が家族に書いた葉書</a:t>
            </a:r>
          </a:p>
        </p:txBody>
      </p:sp>
      <p:sp>
        <p:nvSpPr>
          <p:cNvPr id="24" name="テキスト ボックス 23"/>
          <p:cNvSpPr txBox="1"/>
          <p:nvPr/>
        </p:nvSpPr>
        <p:spPr>
          <a:xfrm>
            <a:off x="4836634" y="1449595"/>
            <a:ext cx="2316832" cy="508088"/>
          </a:xfrm>
          <a:prstGeom prst="rect">
            <a:avLst/>
          </a:prstGeom>
          <a:noFill/>
        </p:spPr>
        <p:txBody>
          <a:bodyPr wrap="square" rtlCol="0">
            <a:spAutoFit/>
          </a:bodyPr>
          <a:lstStyle/>
          <a:p>
            <a:r>
              <a:rPr lang="ja-JP" altLang="en-US" sz="1351" dirty="0">
                <a:solidFill>
                  <a:srgbClr val="FF0000"/>
                </a:solidFill>
              </a:rPr>
              <a:t>・罵声やげんこつは日常のもの</a:t>
            </a:r>
          </a:p>
        </p:txBody>
      </p:sp>
      <p:sp>
        <p:nvSpPr>
          <p:cNvPr id="25" name="テキスト ボックス 24"/>
          <p:cNvSpPr txBox="1"/>
          <p:nvPr/>
        </p:nvSpPr>
        <p:spPr>
          <a:xfrm>
            <a:off x="4942130" y="1997220"/>
            <a:ext cx="2316832" cy="715965"/>
          </a:xfrm>
          <a:prstGeom prst="rect">
            <a:avLst/>
          </a:prstGeom>
          <a:noFill/>
        </p:spPr>
        <p:txBody>
          <a:bodyPr wrap="square" rtlCol="0">
            <a:spAutoFit/>
          </a:bodyPr>
          <a:lstStyle/>
          <a:p>
            <a:r>
              <a:rPr lang="ja-JP" altLang="en-US" sz="1351" dirty="0">
                <a:solidFill>
                  <a:srgbClr val="FF0000"/>
                </a:solidFill>
              </a:rPr>
              <a:t>・手紙では威厳と愛情にあふれた非の打ちどころのない父親</a:t>
            </a:r>
            <a:endParaRPr lang="en-US" altLang="ja-JP" sz="1351" dirty="0">
              <a:solidFill>
                <a:srgbClr val="FF0000"/>
              </a:solidFill>
            </a:endParaRPr>
          </a:p>
        </p:txBody>
      </p:sp>
      <p:sp>
        <p:nvSpPr>
          <p:cNvPr id="26" name="テキスト ボックス 25"/>
          <p:cNvSpPr txBox="1"/>
          <p:nvPr/>
        </p:nvSpPr>
        <p:spPr>
          <a:xfrm>
            <a:off x="722732" y="1544734"/>
            <a:ext cx="2316832" cy="508088"/>
          </a:xfrm>
          <a:prstGeom prst="rect">
            <a:avLst/>
          </a:prstGeom>
          <a:noFill/>
        </p:spPr>
        <p:txBody>
          <a:bodyPr wrap="square" rtlCol="0">
            <a:spAutoFit/>
          </a:bodyPr>
          <a:lstStyle/>
          <a:p>
            <a:r>
              <a:rPr lang="ja-JP" altLang="en-US" sz="1351" dirty="0">
                <a:solidFill>
                  <a:srgbClr val="FF0000"/>
                </a:solidFill>
              </a:rPr>
              <a:t>・妹が帰ってきた時、声を上げて泣いた</a:t>
            </a:r>
            <a:endParaRPr lang="en-US" altLang="ja-JP" sz="1351" dirty="0">
              <a:solidFill>
                <a:srgbClr val="FF0000"/>
              </a:solidFill>
            </a:endParaRPr>
          </a:p>
        </p:txBody>
      </p:sp>
      <p:sp>
        <p:nvSpPr>
          <p:cNvPr id="27" name="テキスト ボックス 26"/>
          <p:cNvSpPr txBox="1"/>
          <p:nvPr/>
        </p:nvSpPr>
        <p:spPr>
          <a:xfrm>
            <a:off x="3215404" y="2113823"/>
            <a:ext cx="1054700" cy="508088"/>
          </a:xfrm>
          <a:prstGeom prst="rect">
            <a:avLst/>
          </a:prstGeom>
          <a:noFill/>
        </p:spPr>
        <p:txBody>
          <a:bodyPr wrap="square" rtlCol="0">
            <a:spAutoFit/>
          </a:bodyPr>
          <a:lstStyle/>
          <a:p>
            <a:r>
              <a:rPr lang="ja-JP" altLang="en-US" sz="1351" dirty="0">
                <a:solidFill>
                  <a:srgbClr val="FF0000"/>
                </a:solidFill>
              </a:rPr>
              <a:t>・家族への深い愛情</a:t>
            </a:r>
          </a:p>
        </p:txBody>
      </p:sp>
      <p:sp>
        <p:nvSpPr>
          <p:cNvPr id="28" name="テキスト ボックス 27"/>
          <p:cNvSpPr txBox="1"/>
          <p:nvPr/>
        </p:nvSpPr>
        <p:spPr>
          <a:xfrm>
            <a:off x="3156567" y="2585403"/>
            <a:ext cx="1520545" cy="715965"/>
          </a:xfrm>
          <a:prstGeom prst="rect">
            <a:avLst/>
          </a:prstGeom>
          <a:noFill/>
        </p:spPr>
        <p:txBody>
          <a:bodyPr wrap="square" rtlCol="0">
            <a:spAutoFit/>
          </a:bodyPr>
          <a:lstStyle/>
          <a:p>
            <a:r>
              <a:rPr lang="ja-JP" altLang="en-US" sz="1351" dirty="0">
                <a:solidFill>
                  <a:srgbClr val="FF0000"/>
                </a:solidFill>
              </a:rPr>
              <a:t>・手紙や葉書はどこかへ行ってしまった</a:t>
            </a:r>
            <a:endParaRPr lang="en-US" altLang="ja-JP" sz="1351" dirty="0">
              <a:solidFill>
                <a:srgbClr val="FF0000"/>
              </a:solidFill>
            </a:endParaRPr>
          </a:p>
        </p:txBody>
      </p:sp>
      <p:sp>
        <p:nvSpPr>
          <p:cNvPr id="30" name="テキスト ボックス 29"/>
          <p:cNvSpPr txBox="1"/>
          <p:nvPr/>
        </p:nvSpPr>
        <p:spPr>
          <a:xfrm>
            <a:off x="4925022" y="2793678"/>
            <a:ext cx="2316832" cy="300210"/>
          </a:xfrm>
          <a:prstGeom prst="rect">
            <a:avLst/>
          </a:prstGeom>
          <a:noFill/>
        </p:spPr>
        <p:txBody>
          <a:bodyPr wrap="square" rtlCol="0">
            <a:spAutoFit/>
          </a:bodyPr>
          <a:lstStyle/>
          <a:p>
            <a:r>
              <a:rPr lang="ja-JP" altLang="en-US" sz="1351" dirty="0">
                <a:solidFill>
                  <a:srgbClr val="FF0000"/>
                </a:solidFill>
              </a:rPr>
              <a:t>・筆まめ</a:t>
            </a:r>
            <a:endParaRPr lang="en-US" altLang="ja-JP" sz="1351" dirty="0">
              <a:solidFill>
                <a:srgbClr val="FF0000"/>
              </a:solidFill>
            </a:endParaRPr>
          </a:p>
        </p:txBody>
      </p:sp>
      <p:sp>
        <p:nvSpPr>
          <p:cNvPr id="32" name="テキスト ボックス 31"/>
          <p:cNvSpPr txBox="1"/>
          <p:nvPr/>
        </p:nvSpPr>
        <p:spPr>
          <a:xfrm>
            <a:off x="178825" y="4065358"/>
            <a:ext cx="1050143" cy="774892"/>
          </a:xfrm>
          <a:prstGeom prst="rect">
            <a:avLst/>
          </a:prstGeom>
          <a:noFill/>
        </p:spPr>
        <p:txBody>
          <a:bodyPr wrap="square" rtlCol="0">
            <a:spAutoFit/>
          </a:bodyPr>
          <a:lstStyle/>
          <a:p>
            <a:r>
              <a:rPr lang="en-US" altLang="ja-JP" sz="887" dirty="0">
                <a:solidFill>
                  <a:schemeClr val="accent2"/>
                </a:solidFill>
              </a:rPr>
              <a:t>※</a:t>
            </a:r>
            <a:r>
              <a:rPr lang="ja-JP" altLang="en-US" sz="887" dirty="0">
                <a:solidFill>
                  <a:schemeClr val="accent2"/>
                </a:solidFill>
              </a:rPr>
              <a:t>クラスの習熟度に応じて「表現のしかたの特徴」を空欄にし、考えさせてもよい。</a:t>
            </a:r>
            <a:endParaRPr lang="en-US" altLang="ja-JP" sz="887" dirty="0">
              <a:solidFill>
                <a:schemeClr val="accent2"/>
              </a:solidFill>
            </a:endParaRPr>
          </a:p>
        </p:txBody>
      </p:sp>
      <p:sp>
        <p:nvSpPr>
          <p:cNvPr id="2" name="円形吹き出し 1"/>
          <p:cNvSpPr/>
          <p:nvPr/>
        </p:nvSpPr>
        <p:spPr>
          <a:xfrm>
            <a:off x="5502836" y="4535227"/>
            <a:ext cx="1564076" cy="751365"/>
          </a:xfrm>
          <a:prstGeom prst="wedgeEllipseCallou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887" dirty="0"/>
              <a:t>もし二つの話のうちどちらかがなかったら、感じ方はどう変わるだろうか。</a:t>
            </a:r>
          </a:p>
        </p:txBody>
      </p:sp>
      <p:sp>
        <p:nvSpPr>
          <p:cNvPr id="33" name="テキスト ボックス 32"/>
          <p:cNvSpPr txBox="1"/>
          <p:nvPr/>
        </p:nvSpPr>
        <p:spPr>
          <a:xfrm>
            <a:off x="792414" y="5253807"/>
            <a:ext cx="5706033" cy="1027974"/>
          </a:xfrm>
          <a:prstGeom prst="rect">
            <a:avLst/>
          </a:prstGeom>
          <a:noFill/>
        </p:spPr>
        <p:txBody>
          <a:bodyPr vert="horz" wrap="square" rtlCol="0">
            <a:spAutoFit/>
          </a:bodyPr>
          <a:lstStyle/>
          <a:p>
            <a:r>
              <a:rPr lang="ja-JP" altLang="en-US" sz="1520" dirty="0">
                <a:solidFill>
                  <a:srgbClr val="FF0000"/>
                </a:solidFill>
              </a:rPr>
              <a:t>前半の話で父の人物像を直接的に説明することで、</a:t>
            </a:r>
            <a:endParaRPr lang="en-US" altLang="ja-JP" sz="1520" dirty="0">
              <a:solidFill>
                <a:srgbClr val="FF0000"/>
              </a:solidFill>
            </a:endParaRPr>
          </a:p>
          <a:p>
            <a:r>
              <a:rPr lang="ja-JP" altLang="en-US" sz="1520" dirty="0">
                <a:solidFill>
                  <a:srgbClr val="FF0000"/>
                </a:solidFill>
              </a:rPr>
              <a:t>後半の話では直接的に人物像を説明しなくても、父の心情や人柄を読み取ることができる。また、後半の話があることで前半で筆者が述べた父の人柄に深みが出ている。</a:t>
            </a:r>
          </a:p>
        </p:txBody>
      </p:sp>
      <p:grpSp>
        <p:nvGrpSpPr>
          <p:cNvPr id="31" name="グループ化 30"/>
          <p:cNvGrpSpPr/>
          <p:nvPr/>
        </p:nvGrpSpPr>
        <p:grpSpPr>
          <a:xfrm>
            <a:off x="8430239" y="125606"/>
            <a:ext cx="590860" cy="6576205"/>
            <a:chOff x="8430239" y="125606"/>
            <a:chExt cx="590860" cy="6576205"/>
          </a:xfrm>
        </p:grpSpPr>
        <p:pic>
          <p:nvPicPr>
            <p:cNvPr id="34" name="図 3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30239" y="125606"/>
              <a:ext cx="590860" cy="6576205"/>
            </a:xfrm>
            <a:prstGeom prst="rect">
              <a:avLst/>
            </a:prstGeom>
          </p:spPr>
        </p:pic>
        <p:sp>
          <p:nvSpPr>
            <p:cNvPr id="35" name="テキスト ボックス 34"/>
            <p:cNvSpPr txBox="1"/>
            <p:nvPr/>
          </p:nvSpPr>
          <p:spPr>
            <a:xfrm>
              <a:off x="8505590" y="241791"/>
              <a:ext cx="444609" cy="34896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spAutoFit/>
            </a:bodyPr>
            <a:lstStyle/>
            <a:p>
              <a:r>
                <a:rPr lang="ja-JP" altLang="en-US" sz="1689" dirty="0"/>
                <a:t>２</a:t>
              </a:r>
              <a:r>
                <a:rPr lang="ja-JP" altLang="en-US" sz="1689" smtClean="0"/>
                <a:t>年</a:t>
              </a:r>
              <a:r>
                <a:rPr lang="ja-JP" altLang="en-US" sz="1689"/>
                <a:t>　</a:t>
              </a:r>
              <a:r>
                <a:rPr lang="ja-JP" altLang="en-US" sz="1689" smtClean="0"/>
                <a:t>字のない葉書</a:t>
              </a:r>
              <a:endParaRPr lang="ja-JP" altLang="en-US" sz="1689" dirty="0"/>
            </a:p>
          </p:txBody>
        </p:sp>
      </p:grpSp>
      <p:pic>
        <p:nvPicPr>
          <p:cNvPr id="12" name="図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30930" y="115238"/>
            <a:ext cx="821414" cy="403200"/>
          </a:xfrm>
          <a:prstGeom prst="rect">
            <a:avLst/>
          </a:prstGeom>
        </p:spPr>
      </p:pic>
      <p:pic>
        <p:nvPicPr>
          <p:cNvPr id="13" name="図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30930" y="4574132"/>
            <a:ext cx="821413" cy="403200"/>
          </a:xfrm>
          <a:prstGeom prst="rect">
            <a:avLst/>
          </a:prstGeom>
        </p:spPr>
      </p:pic>
      <p:sp>
        <p:nvSpPr>
          <p:cNvPr id="14" name="ホームベース 13"/>
          <p:cNvSpPr/>
          <p:nvPr/>
        </p:nvSpPr>
        <p:spPr>
          <a:xfrm flipH="1">
            <a:off x="6440177" y="3861344"/>
            <a:ext cx="1090751" cy="564657"/>
          </a:xfrm>
          <a:prstGeom prst="homePlat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t>表現のしかたの特徴</a:t>
            </a:r>
            <a:endParaRPr kumimoji="1" lang="ja-JP" altLang="en-US" sz="900" dirty="0"/>
          </a:p>
        </p:txBody>
      </p:sp>
    </p:spTree>
    <p:extLst>
      <p:ext uri="{BB962C8B-B14F-4D97-AF65-F5344CB8AC3E}">
        <p14:creationId xmlns:p14="http://schemas.microsoft.com/office/powerpoint/2010/main" val="23135080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TotalTime>
  <Words>274</Words>
  <Application>Microsoft Office PowerPoint</Application>
  <PresentationFormat>画面に合わせる (4:3)</PresentationFormat>
  <Paragraphs>21</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oishi-m</dc:creator>
  <cp:lastModifiedBy>oishi-m</cp:lastModifiedBy>
  <cp:revision>11</cp:revision>
  <dcterms:created xsi:type="dcterms:W3CDTF">2022-03-03T00:26:27Z</dcterms:created>
  <dcterms:modified xsi:type="dcterms:W3CDTF">2022-03-28T01:11:24Z</dcterms:modified>
</cp:coreProperties>
</file>