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00508" y="480466"/>
            <a:ext cx="7457349" cy="3881158"/>
            <a:chOff x="1318161" y="605642"/>
            <a:chExt cx="8949480" cy="5549309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1318161" y="814587"/>
              <a:ext cx="8949480" cy="5340364"/>
              <a:chOff x="1781299" y="1579418"/>
              <a:chExt cx="6885708" cy="4108863"/>
            </a:xfrm>
          </p:grpSpPr>
          <p:sp>
            <p:nvSpPr>
              <p:cNvPr id="3" name="円/楕円 2"/>
              <p:cNvSpPr/>
              <p:nvPr/>
            </p:nvSpPr>
            <p:spPr>
              <a:xfrm>
                <a:off x="1781299" y="1579418"/>
                <a:ext cx="4191989" cy="410886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/>
              </a:p>
            </p:txBody>
          </p:sp>
          <p:sp>
            <p:nvSpPr>
              <p:cNvPr id="4" name="円/楕円 3"/>
              <p:cNvSpPr/>
              <p:nvPr/>
            </p:nvSpPr>
            <p:spPr>
              <a:xfrm>
                <a:off x="4475018" y="1579418"/>
                <a:ext cx="4191989" cy="4108863"/>
              </a:xfrm>
              <a:prstGeom prst="ellipse">
                <a:avLst/>
              </a:prstGeom>
              <a:noFill/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/>
              </a:p>
            </p:txBody>
          </p:sp>
        </p:grpSp>
        <p:sp>
          <p:nvSpPr>
            <p:cNvPr id="6" name="正方形/長方形 5"/>
            <p:cNvSpPr/>
            <p:nvPr/>
          </p:nvSpPr>
          <p:spPr>
            <a:xfrm>
              <a:off x="6400800" y="605642"/>
              <a:ext cx="2232561" cy="61751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前半の話</a:t>
              </a:r>
              <a:endParaRPr lang="en-US" altLang="ja-JP" sz="1598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2899852" y="605642"/>
              <a:ext cx="2232561" cy="61751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後半の話</a:t>
              </a:r>
              <a:endParaRPr lang="en-US" altLang="ja-JP" sz="1598" dirty="0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3253006" y="1554274"/>
            <a:ext cx="122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・父に関する思い出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01937" y="3850912"/>
            <a:ext cx="2006371" cy="5841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98" dirty="0"/>
              <a:t>父の人物像を直接的に説明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61032" y="3849270"/>
            <a:ext cx="2260553" cy="5841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98" dirty="0"/>
              <a:t>父の人物像は行動の描写でイメージさせる</a:t>
            </a:r>
          </a:p>
        </p:txBody>
      </p:sp>
      <p:sp>
        <p:nvSpPr>
          <p:cNvPr id="15" name="右矢印 14"/>
          <p:cNvSpPr/>
          <p:nvPr/>
        </p:nvSpPr>
        <p:spPr>
          <a:xfrm rot="16200000" flipH="1">
            <a:off x="3801630" y="4311677"/>
            <a:ext cx="414108" cy="514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627233" y="569450"/>
            <a:ext cx="652871" cy="380680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en-US" altLang="ja-JP" sz="1014" dirty="0"/>
              <a:t>『</a:t>
            </a:r>
            <a:r>
              <a:rPr lang="ja-JP" altLang="en-US" sz="1014" dirty="0"/>
              <a:t>字のない葉書</a:t>
            </a:r>
            <a:r>
              <a:rPr lang="en-US" altLang="ja-JP" sz="1014" dirty="0"/>
              <a:t>』</a:t>
            </a:r>
            <a:r>
              <a:rPr lang="ja-JP" altLang="en-US" sz="1014" dirty="0"/>
              <a:t>では、筆者の父に関する二つの思い出に触れている。この二つの話を比べて読み、父に関する描写の相違点や共通点を書き出そう。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46857" y="4833205"/>
            <a:ext cx="6567355" cy="1845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326752" y="5041710"/>
            <a:ext cx="965008" cy="160120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なぜ筆者は父に関する話を二つ提示したのだろうか。二つの話があることによって、どんな効果があるか、考えたことを書こう。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660008" y="1141512"/>
            <a:ext cx="23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・父親が私に書いた手紙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51125" y="1141511"/>
            <a:ext cx="23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・妹が家族に書いた葉書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78825" y="4065358"/>
            <a:ext cx="1050143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</a:rPr>
              <a:t>クラスの習熟度に応じて「表現のしかたの特徴」を空欄にし、考えさせてもよい。</a:t>
            </a:r>
            <a:endParaRPr lang="en-US" altLang="ja-JP" sz="887" dirty="0">
              <a:solidFill>
                <a:schemeClr val="accent2"/>
              </a:solidFill>
            </a:endParaRPr>
          </a:p>
        </p:txBody>
      </p:sp>
      <p:sp>
        <p:nvSpPr>
          <p:cNvPr id="2" name="円形吹き出し 1"/>
          <p:cNvSpPr/>
          <p:nvPr/>
        </p:nvSpPr>
        <p:spPr>
          <a:xfrm>
            <a:off x="5502836" y="4535227"/>
            <a:ext cx="1564076" cy="751365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もし二つの話のうちどちらかがなかったら、感じ方はどう変わるだろうか。</a:t>
            </a:r>
          </a:p>
        </p:txBody>
      </p:sp>
      <p:grpSp>
        <p:nvGrpSpPr>
          <p:cNvPr id="31" name="グループ化 30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5" name="テキスト ボックス 34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smtClean="0"/>
                <a:t>年</a:t>
              </a:r>
              <a:r>
                <a:rPr lang="ja-JP" altLang="en-US" sz="1689"/>
                <a:t>　</a:t>
              </a:r>
              <a:r>
                <a:rPr lang="ja-JP" altLang="en-US" sz="1689" smtClean="0"/>
                <a:t>字のない葉書</a:t>
              </a:r>
              <a:endParaRPr lang="ja-JP" altLang="en-US" sz="1689" dirty="0"/>
            </a:p>
          </p:txBody>
        </p: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930" y="115238"/>
            <a:ext cx="821414" cy="40320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930" y="4574132"/>
            <a:ext cx="821413" cy="403200"/>
          </a:xfrm>
          <a:prstGeom prst="rect">
            <a:avLst/>
          </a:prstGeom>
        </p:spPr>
      </p:pic>
      <p:sp>
        <p:nvSpPr>
          <p:cNvPr id="14" name="ホームベース 13"/>
          <p:cNvSpPr/>
          <p:nvPr/>
        </p:nvSpPr>
        <p:spPr>
          <a:xfrm flipH="1">
            <a:off x="6440177" y="3861344"/>
            <a:ext cx="1090751" cy="564657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/>
              <a:t>表現のしかたの特徴</a:t>
            </a:r>
            <a:endParaRPr kumimoji="1" lang="ja-JP" altLang="en-US" sz="900" dirty="0"/>
          </a:p>
        </p:txBody>
      </p:sp>
      <p:sp>
        <p:nvSpPr>
          <p:cNvPr id="25" name="テキスト ボックス 16"/>
          <p:cNvSpPr txBox="1"/>
          <p:nvPr/>
        </p:nvSpPr>
        <p:spPr>
          <a:xfrm>
            <a:off x="8500438" y="5052280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6" name="テキスト ボックス 37"/>
          <p:cNvSpPr txBox="1"/>
          <p:nvPr/>
        </p:nvSpPr>
        <p:spPr>
          <a:xfrm>
            <a:off x="8493673" y="4277292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7" name="テキスト ボックス 38"/>
          <p:cNvSpPr txBox="1"/>
          <p:nvPr/>
        </p:nvSpPr>
        <p:spPr>
          <a:xfrm>
            <a:off x="8486830" y="3900108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90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160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2022-03-28T01:18:27Z</dcterms:modified>
</cp:coreProperties>
</file>