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849998" y="651341"/>
            <a:ext cx="496803" cy="6068776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「勇者」とはどんな人をイメージするかを中心に書こう。</a:t>
            </a:r>
            <a:r>
              <a:rPr lang="en-US" altLang="ja-JP" sz="1014" dirty="0"/>
              <a:t>『</a:t>
            </a:r>
            <a:r>
              <a:rPr lang="ja-JP" altLang="en-US" sz="1014" dirty="0"/>
              <a:t>走</a:t>
            </a:r>
            <a:r>
              <a:rPr lang="ja-JP" altLang="en-US" sz="1014" dirty="0" err="1"/>
              <a:t>れ</a:t>
            </a:r>
            <a:r>
              <a:rPr lang="ja-JP" altLang="en-US" sz="1014" dirty="0"/>
              <a:t>メロス</a:t>
            </a:r>
            <a:r>
              <a:rPr lang="en-US" altLang="ja-JP" sz="1014" dirty="0"/>
              <a:t>』</a:t>
            </a:r>
            <a:r>
              <a:rPr lang="ja-JP" altLang="en-US" sz="1014" dirty="0"/>
              <a:t>の本文の中で、中央に書いたキーワードと結びつく描写を探し、外側の枠に書こう。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06372" y="235969"/>
            <a:ext cx="340734" cy="10891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14" dirty="0"/>
              <a:t>メロスは勇者だと</a:t>
            </a:r>
          </a:p>
        </p:txBody>
      </p:sp>
      <p:grpSp>
        <p:nvGrpSpPr>
          <p:cNvPr id="9" name="グループ化 8"/>
          <p:cNvGrpSpPr/>
          <p:nvPr/>
        </p:nvGrpSpPr>
        <p:grpSpPr>
          <a:xfrm>
            <a:off x="175751" y="1251839"/>
            <a:ext cx="1096913" cy="1054088"/>
            <a:chOff x="330266" y="1246122"/>
            <a:chExt cx="1096913" cy="1054088"/>
          </a:xfrm>
        </p:grpSpPr>
        <p:sp>
          <p:nvSpPr>
            <p:cNvPr id="6" name="テキスト ボックス 5"/>
            <p:cNvSpPr txBox="1"/>
            <p:nvPr/>
          </p:nvSpPr>
          <p:spPr>
            <a:xfrm>
              <a:off x="1008603" y="1246122"/>
              <a:ext cx="418576" cy="588965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520" dirty="0"/>
                <a:t>思う</a:t>
              </a: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330266" y="1246122"/>
              <a:ext cx="418576" cy="1054088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520" dirty="0"/>
                <a:t>思わない</a:t>
              </a: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1230754" y="202111"/>
            <a:ext cx="301621" cy="197555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760" dirty="0"/>
              <a:t>自分はどちらの考えか、丸をつけよう。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734344" y="639450"/>
            <a:ext cx="340734" cy="6132334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左のチャートに挙げた情報を基に、自分の考えを書こう。</a:t>
            </a:r>
          </a:p>
        </p:txBody>
      </p:sp>
      <p:grpSp>
        <p:nvGrpSpPr>
          <p:cNvPr id="3" name="グループ化 2"/>
          <p:cNvGrpSpPr/>
          <p:nvPr/>
        </p:nvGrpSpPr>
        <p:grpSpPr>
          <a:xfrm>
            <a:off x="119032" y="2729519"/>
            <a:ext cx="1338049" cy="4050106"/>
            <a:chOff x="119032" y="2729519"/>
            <a:chExt cx="1338049" cy="4050106"/>
          </a:xfrm>
        </p:grpSpPr>
        <p:sp>
          <p:nvSpPr>
            <p:cNvPr id="26" name="正方形/長方形 25"/>
            <p:cNvSpPr/>
            <p:nvPr/>
          </p:nvSpPr>
          <p:spPr>
            <a:xfrm>
              <a:off x="119032" y="2729519"/>
              <a:ext cx="1338049" cy="405010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1142549" y="2849502"/>
              <a:ext cx="301621" cy="77461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760" dirty="0"/>
                <a:t>理由</a:t>
              </a:r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2282468" y="639450"/>
            <a:ext cx="5518763" cy="6095304"/>
            <a:chOff x="2383516" y="455961"/>
            <a:chExt cx="5518763" cy="6095304"/>
          </a:xfrm>
        </p:grpSpPr>
        <p:sp>
          <p:nvSpPr>
            <p:cNvPr id="74" name="片側の 2 つの角を丸めた四角形 73"/>
            <p:cNvSpPr/>
            <p:nvPr/>
          </p:nvSpPr>
          <p:spPr>
            <a:xfrm rot="16200000">
              <a:off x="710174" y="2129303"/>
              <a:ext cx="6095304" cy="2748620"/>
            </a:xfrm>
            <a:prstGeom prst="round2SameRect">
              <a:avLst>
                <a:gd name="adj1" fmla="val 31058"/>
                <a:gd name="adj2" fmla="val 0"/>
              </a:avLst>
            </a:prstGeom>
            <a:solidFill>
              <a:schemeClr val="accent1">
                <a:alpha val="29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75" name="片側の 2 つの角を丸めた四角形 74"/>
            <p:cNvSpPr/>
            <p:nvPr/>
          </p:nvSpPr>
          <p:spPr>
            <a:xfrm rot="5400000" flipH="1">
              <a:off x="3470435" y="2119420"/>
              <a:ext cx="6094098" cy="2769591"/>
            </a:xfrm>
            <a:prstGeom prst="round2SameRect">
              <a:avLst>
                <a:gd name="adj1" fmla="val 32067"/>
                <a:gd name="adj2" fmla="val 0"/>
              </a:avLst>
            </a:prstGeom>
            <a:solidFill>
              <a:schemeClr val="accent2">
                <a:lumMod val="40000"/>
                <a:lumOff val="60000"/>
                <a:alpha val="29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76" name="角丸四角形 75"/>
            <p:cNvSpPr/>
            <p:nvPr/>
          </p:nvSpPr>
          <p:spPr>
            <a:xfrm>
              <a:off x="3662259" y="2351781"/>
              <a:ext cx="2954927" cy="238088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lang="en-US" altLang="ja-JP" sz="1520" dirty="0"/>
            </a:p>
          </p:txBody>
        </p:sp>
        <p:sp>
          <p:nvSpPr>
            <p:cNvPr id="77" name="正方形/長方形 76"/>
            <p:cNvSpPr/>
            <p:nvPr/>
          </p:nvSpPr>
          <p:spPr>
            <a:xfrm>
              <a:off x="4405205" y="2353866"/>
              <a:ext cx="1471526" cy="27602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014" dirty="0"/>
                <a:t>勇者とはどんな人か</a:t>
              </a:r>
            </a:p>
          </p:txBody>
        </p:sp>
        <p:sp>
          <p:nvSpPr>
            <p:cNvPr id="78" name="テキスト ボックス 77"/>
            <p:cNvSpPr txBox="1"/>
            <p:nvPr/>
          </p:nvSpPr>
          <p:spPr>
            <a:xfrm>
              <a:off x="4477433" y="2860806"/>
              <a:ext cx="1324581" cy="641434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rtlCol="0">
              <a:spAutoFit/>
            </a:bodyPr>
            <a:lstStyle/>
            <a:p>
              <a:r>
                <a:rPr lang="ja-JP" altLang="en-US" sz="1182" b="1" dirty="0">
                  <a:solidFill>
                    <a:schemeClr val="tx1"/>
                  </a:solidFill>
                </a:rPr>
                <a:t>人のための行いをする</a:t>
              </a:r>
            </a:p>
          </p:txBody>
        </p:sp>
        <p:sp>
          <p:nvSpPr>
            <p:cNvPr id="82" name="テキスト ボックス 81"/>
            <p:cNvSpPr txBox="1"/>
            <p:nvPr/>
          </p:nvSpPr>
          <p:spPr>
            <a:xfrm>
              <a:off x="4826841" y="3593693"/>
              <a:ext cx="1139311" cy="641434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rtlCol="0">
              <a:spAutoFit/>
            </a:bodyPr>
            <a:lstStyle/>
            <a:p>
              <a:r>
                <a:rPr lang="ja-JP" altLang="en-US" sz="1182" b="1" dirty="0">
                  <a:solidFill>
                    <a:schemeClr val="tx1"/>
                  </a:solidFill>
                </a:rPr>
                <a:t>正義感が強い</a:t>
              </a:r>
            </a:p>
          </p:txBody>
        </p:sp>
        <p:sp>
          <p:nvSpPr>
            <p:cNvPr id="83" name="テキスト ボックス 82"/>
            <p:cNvSpPr txBox="1"/>
            <p:nvPr/>
          </p:nvSpPr>
          <p:spPr>
            <a:xfrm>
              <a:off x="6780681" y="3084336"/>
              <a:ext cx="1052143" cy="1153031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rtlCol="0">
              <a:spAutoFit/>
            </a:bodyPr>
            <a:lstStyle/>
            <a:p>
              <a:r>
                <a:rPr lang="ja-JP" altLang="en-US" sz="1182" b="1" dirty="0">
                  <a:solidFill>
                    <a:schemeClr val="tx1"/>
                  </a:solidFill>
                </a:rPr>
                <a:t>町を暴君の手から救うのだ。</a:t>
              </a:r>
            </a:p>
          </p:txBody>
        </p:sp>
        <p:sp>
          <p:nvSpPr>
            <p:cNvPr id="88" name="テキスト ボックス 87"/>
            <p:cNvSpPr txBox="1"/>
            <p:nvPr/>
          </p:nvSpPr>
          <p:spPr>
            <a:xfrm>
              <a:off x="5558605" y="1154137"/>
              <a:ext cx="1543192" cy="897233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rtlCol="0">
              <a:spAutoFit/>
            </a:bodyPr>
            <a:lstStyle/>
            <a:p>
              <a:r>
                <a:rPr lang="ja-JP" altLang="en-US" sz="1182" b="1" dirty="0">
                  <a:solidFill>
                    <a:schemeClr val="tx1"/>
                  </a:solidFill>
                </a:rPr>
                <a:t>かの邪知暴虐の王を除かなければならぬ。</a:t>
              </a:r>
            </a:p>
          </p:txBody>
        </p:sp>
        <p:cxnSp>
          <p:nvCxnSpPr>
            <p:cNvPr id="91" name="直線コネクタ 90"/>
            <p:cNvCxnSpPr>
              <a:stCxn id="82" idx="6"/>
              <a:endCxn id="83" idx="2"/>
            </p:cNvCxnSpPr>
            <p:nvPr/>
          </p:nvCxnSpPr>
          <p:spPr>
            <a:xfrm flipV="1">
              <a:off x="5966152" y="3660852"/>
              <a:ext cx="814529" cy="25355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直線コネクタ 91"/>
            <p:cNvCxnSpPr>
              <a:stCxn id="78" idx="6"/>
              <a:endCxn id="88" idx="4"/>
            </p:cNvCxnSpPr>
            <p:nvPr/>
          </p:nvCxnSpPr>
          <p:spPr>
            <a:xfrm flipV="1">
              <a:off x="5802014" y="2051370"/>
              <a:ext cx="528187" cy="1130153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5" name="テキスト ボックス 94"/>
            <p:cNvSpPr txBox="1"/>
            <p:nvPr/>
          </p:nvSpPr>
          <p:spPr>
            <a:xfrm>
              <a:off x="5528417" y="563906"/>
              <a:ext cx="1467672" cy="274242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wrap="square" rtlCol="0">
              <a:spAutoFit/>
            </a:bodyPr>
            <a:lstStyle/>
            <a:p>
              <a:r>
                <a:rPr lang="ja-JP" altLang="en-US" sz="1182" dirty="0"/>
                <a:t>他人や社会のため</a:t>
              </a:r>
            </a:p>
          </p:txBody>
        </p:sp>
        <p:sp>
          <p:nvSpPr>
            <p:cNvPr id="96" name="テキスト ボックス 95"/>
            <p:cNvSpPr txBox="1"/>
            <p:nvPr/>
          </p:nvSpPr>
          <p:spPr>
            <a:xfrm>
              <a:off x="3449468" y="573803"/>
              <a:ext cx="1485680" cy="274242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wrap="square" rtlCol="0">
              <a:spAutoFit/>
            </a:bodyPr>
            <a:lstStyle/>
            <a:p>
              <a:r>
                <a:rPr lang="ja-JP" altLang="en-US" sz="1182" dirty="0"/>
                <a:t>自分や身内のため</a:t>
              </a: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8485528" y="203420"/>
            <a:ext cx="590860" cy="6576205"/>
            <a:chOff x="8430239" y="125606"/>
            <a:chExt cx="590860" cy="6576205"/>
          </a:xfrm>
        </p:grpSpPr>
        <p:pic>
          <p:nvPicPr>
            <p:cNvPr id="42" name="図 4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43" name="テキスト ボックス 42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/>
                <a:t>２</a:t>
              </a:r>
              <a:r>
                <a:rPr lang="ja-JP" altLang="en-US" sz="1689" dirty="0" smtClean="0"/>
                <a:t>年</a:t>
              </a:r>
              <a:r>
                <a:rPr lang="ja-JP" altLang="en-US" sz="1689" dirty="0"/>
                <a:t>　</a:t>
              </a:r>
              <a:r>
                <a:rPr lang="ja-JP" altLang="en-US" sz="1689" dirty="0" smtClean="0"/>
                <a:t>走</a:t>
              </a:r>
              <a:r>
                <a:rPr lang="ja-JP" altLang="en-US" sz="1689" dirty="0" err="1" smtClean="0"/>
                <a:t>れ</a:t>
              </a:r>
              <a:r>
                <a:rPr lang="ja-JP" altLang="en-US" sz="1689" smtClean="0"/>
                <a:t>メロス</a:t>
              </a:r>
              <a:endParaRPr lang="ja-JP" altLang="en-US" sz="1689" dirty="0"/>
            </a:p>
          </p:txBody>
        </p:sp>
      </p:grpSp>
      <p:pic>
        <p:nvPicPr>
          <p:cNvPr id="15" name="図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696" y="203420"/>
            <a:ext cx="733405" cy="360000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008" y="203420"/>
            <a:ext cx="733405" cy="360000"/>
          </a:xfrm>
          <a:prstGeom prst="rect">
            <a:avLst/>
          </a:prstGeom>
        </p:spPr>
      </p:pic>
      <p:sp>
        <p:nvSpPr>
          <p:cNvPr id="30" name="テキスト ボックス 16"/>
          <p:cNvSpPr txBox="1"/>
          <p:nvPr/>
        </p:nvSpPr>
        <p:spPr>
          <a:xfrm>
            <a:off x="8553348" y="5113856"/>
            <a:ext cx="461665" cy="1560478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31" name="テキスト ボックス 37"/>
          <p:cNvSpPr txBox="1"/>
          <p:nvPr/>
        </p:nvSpPr>
        <p:spPr>
          <a:xfrm>
            <a:off x="8546583" y="4338868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32" name="テキスト ボックス 38"/>
          <p:cNvSpPr txBox="1"/>
          <p:nvPr/>
        </p:nvSpPr>
        <p:spPr>
          <a:xfrm>
            <a:off x="8539740" y="3961684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3341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124</Words>
  <Application>Microsoft Office PowerPoint</Application>
  <PresentationFormat>画面に合わせる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12</cp:revision>
  <dcterms:created xsi:type="dcterms:W3CDTF">2022-03-03T00:26:27Z</dcterms:created>
  <dcterms:modified xsi:type="dcterms:W3CDTF">2022-03-28T01:18:49Z</dcterms:modified>
</cp:coreProperties>
</file>