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7500" y="653709"/>
            <a:ext cx="652871" cy="272150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/>
              <a:t>ルロイ</a:t>
            </a:r>
            <a:r>
              <a:rPr lang="ja-JP" altLang="en-US" sz="1014" dirty="0"/>
              <a:t>修道士と「わたし」の１回目の握手と３回目の握手について比較し、相違点と共通点をベン図の</a:t>
            </a:r>
            <a:r>
              <a:rPr lang="ja-JP" altLang="en-US" sz="1014" b="1" u="sng" dirty="0"/>
              <a:t>上部</a:t>
            </a:r>
            <a:r>
              <a:rPr lang="ja-JP" altLang="en-US" sz="1014" dirty="0"/>
              <a:t>にまとめよう。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650909" y="4236527"/>
            <a:ext cx="652871" cy="252497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この「握手」が彼らにとってどんな意味を持つものだったか、彼らのどんな思いが込められていたかを考え、ベン図の</a:t>
            </a:r>
            <a:r>
              <a:rPr lang="ja-JP" altLang="en-US" sz="1014" b="1" u="sng" dirty="0"/>
              <a:t>下部</a:t>
            </a:r>
            <a:r>
              <a:rPr lang="ja-JP" altLang="en-US" sz="1014" dirty="0"/>
              <a:t>に書きこもう。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114300" y="561658"/>
            <a:ext cx="7344000" cy="5965043"/>
            <a:chOff x="219075" y="561658"/>
            <a:chExt cx="7344000" cy="5965043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226119" y="561658"/>
              <a:ext cx="7333526" cy="5965043"/>
              <a:chOff x="1318161" y="605642"/>
              <a:chExt cx="8800879" cy="5549309"/>
            </a:xfrm>
          </p:grpSpPr>
          <p:grpSp>
            <p:nvGrpSpPr>
              <p:cNvPr id="11" name="グループ化 10"/>
              <p:cNvGrpSpPr/>
              <p:nvPr/>
            </p:nvGrpSpPr>
            <p:grpSpPr>
              <a:xfrm>
                <a:off x="1318161" y="814587"/>
                <a:ext cx="8800879" cy="5340364"/>
                <a:chOff x="1781299" y="1579418"/>
                <a:chExt cx="6771375" cy="4108863"/>
              </a:xfrm>
            </p:grpSpPr>
            <p:sp>
              <p:nvSpPr>
                <p:cNvPr id="14" name="円/楕円 13"/>
                <p:cNvSpPr/>
                <p:nvPr/>
              </p:nvSpPr>
              <p:spPr>
                <a:xfrm>
                  <a:off x="1781299" y="1579418"/>
                  <a:ext cx="4191989" cy="4108863"/>
                </a:xfrm>
                <a:prstGeom prst="ellipse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/>
                </a:p>
              </p:txBody>
            </p:sp>
            <p:sp>
              <p:nvSpPr>
                <p:cNvPr id="15" name="円/楕円 14"/>
                <p:cNvSpPr/>
                <p:nvPr/>
              </p:nvSpPr>
              <p:spPr>
                <a:xfrm>
                  <a:off x="4360685" y="1579418"/>
                  <a:ext cx="4191989" cy="4108863"/>
                </a:xfrm>
                <a:prstGeom prst="ellipse">
                  <a:avLst/>
                </a:prstGeom>
                <a:noFill/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/>
                </a:p>
              </p:txBody>
            </p:sp>
          </p:grpSp>
          <p:sp>
            <p:nvSpPr>
              <p:cNvPr id="12" name="正方形/長方形 11"/>
              <p:cNvSpPr/>
              <p:nvPr/>
            </p:nvSpPr>
            <p:spPr>
              <a:xfrm>
                <a:off x="6286492" y="605642"/>
                <a:ext cx="2232562" cy="617516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/>
                  <a:t>１回目の握手</a:t>
                </a:r>
                <a:endParaRPr lang="en-US" altLang="ja-JP" sz="1598" dirty="0"/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2899852" y="605642"/>
                <a:ext cx="2232561" cy="61751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/>
                  <a:t>３回目の握手</a:t>
                </a:r>
                <a:endParaRPr lang="en-US" altLang="ja-JP" sz="1598" dirty="0"/>
              </a:p>
            </p:txBody>
          </p:sp>
        </p:grpSp>
        <p:cxnSp>
          <p:nvCxnSpPr>
            <p:cNvPr id="17" name="直線コネクタ 16"/>
            <p:cNvCxnSpPr/>
            <p:nvPr/>
          </p:nvCxnSpPr>
          <p:spPr>
            <a:xfrm>
              <a:off x="219075" y="3676650"/>
              <a:ext cx="7344000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テキスト ボックス 17"/>
          <p:cNvSpPr txBox="1"/>
          <p:nvPr/>
        </p:nvSpPr>
        <p:spPr>
          <a:xfrm>
            <a:off x="4955532" y="437252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・出会いの握手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07938" y="1930940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・ルロイ修道士が万力より強く腕を上下に振った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080853" y="1503491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・「わたし」からルロイ修道士への握手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98819" y="1417555"/>
            <a:ext cx="26154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・ルロイ修道士が「わたし」を迎え入れる握手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65829" y="2042738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・「わたし」が強く腕を上下に振った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79423" y="4668739"/>
            <a:ext cx="2149311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・「わたし」を安心させる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74453" y="4948595"/>
            <a:ext cx="2127008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（「わたし」を勇気づける）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679393" y="5228452"/>
            <a:ext cx="1686096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（「わたし」を励ます）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185971" y="2202145"/>
            <a:ext cx="11992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/>
              <a:t>・上下に激しく振った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74781" y="276804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・力強い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274780" y="3075000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・しっかりと握る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35038" y="4167956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・別れの握手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66864" y="4418834"/>
            <a:ext cx="2508952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・「ルロイ修道士」を安心させる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6202" y="4678367"/>
            <a:ext cx="2639769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（「ルロイ修道士」を勇気づける）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6309" y="4959471"/>
            <a:ext cx="2297471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（「ルロイ修道士」を励ます）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88569" y="5246328"/>
            <a:ext cx="2408446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・ルロイ修道士への感謝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25248" y="3922669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/>
              <a:t>・挨拶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222908" y="423877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・親愛の証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224869" y="4547612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・友好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236198" y="4856746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</a:rPr>
              <a:t>・約束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80556" y="258972"/>
            <a:ext cx="1050143" cy="1184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</a:rPr>
              <a:t>クラスの習熟度に応じて、本文中の「握手」に関する記述に線を引かせたり、ベン図の外枠にキーワードを書かせる活動を行ってもよい。</a:t>
            </a:r>
            <a:endParaRPr lang="en-US" altLang="ja-JP" sz="887" dirty="0">
              <a:solidFill>
                <a:schemeClr val="accent2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498" y="5980293"/>
            <a:ext cx="1213201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</a:rPr>
              <a:t>ルロイ修道士と「わたし」の役割が１回目の握手と３回目の握手で変わっていることに気づかせたい。</a:t>
            </a:r>
            <a:endParaRPr lang="en-US" altLang="ja-JP" sz="887" dirty="0">
              <a:solidFill>
                <a:schemeClr val="accent2"/>
              </a:solidFill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8" name="テキスト ボックス 4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３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握手</a:t>
              </a:r>
              <a:endParaRPr lang="ja-JP" altLang="en-US" sz="1689" dirty="0"/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645" y="165658"/>
            <a:ext cx="806746" cy="39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59" y="3743008"/>
            <a:ext cx="80674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249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11</cp:revision>
  <dcterms:created xsi:type="dcterms:W3CDTF">2022-03-03T00:26:27Z</dcterms:created>
  <dcterms:modified xsi:type="dcterms:W3CDTF">2022-03-28T01:12:39Z</dcterms:modified>
</cp:coreProperties>
</file>