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37500" y="653709"/>
            <a:ext cx="652871" cy="272150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/>
              <a:t>ルロイ</a:t>
            </a:r>
            <a:r>
              <a:rPr lang="ja-JP" altLang="en-US" sz="1014" dirty="0"/>
              <a:t>修道士と「わたし」の１回目の握手と３回目の握手について比較し、相違点と共通点をベン図の</a:t>
            </a:r>
            <a:r>
              <a:rPr lang="ja-JP" altLang="en-US" sz="1014" b="1" u="sng" dirty="0"/>
              <a:t>上部</a:t>
            </a:r>
            <a:r>
              <a:rPr lang="ja-JP" altLang="en-US" sz="1014" dirty="0"/>
              <a:t>にまとめよう。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50909" y="4236527"/>
            <a:ext cx="652871" cy="252497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この「握手」が彼らにとってどんな意味を持つものだったか、彼らのどんな思いが込められていたかを考え、ベン図の</a:t>
            </a:r>
            <a:r>
              <a:rPr lang="ja-JP" altLang="en-US" sz="1014" b="1" u="sng" dirty="0"/>
              <a:t>下部</a:t>
            </a:r>
            <a:r>
              <a:rPr lang="ja-JP" altLang="en-US" sz="1014" dirty="0"/>
              <a:t>に書きこもう。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114300" y="561658"/>
            <a:ext cx="7344000" cy="5965043"/>
            <a:chOff x="219075" y="561658"/>
            <a:chExt cx="7344000" cy="5965043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226119" y="561658"/>
              <a:ext cx="7333526" cy="5965043"/>
              <a:chOff x="1318161" y="605642"/>
              <a:chExt cx="8800879" cy="5549309"/>
            </a:xfrm>
          </p:grpSpPr>
          <p:grpSp>
            <p:nvGrpSpPr>
              <p:cNvPr id="11" name="グループ化 10"/>
              <p:cNvGrpSpPr/>
              <p:nvPr/>
            </p:nvGrpSpPr>
            <p:grpSpPr>
              <a:xfrm>
                <a:off x="1318161" y="814587"/>
                <a:ext cx="8800879" cy="5340364"/>
                <a:chOff x="1781299" y="1579418"/>
                <a:chExt cx="6771375" cy="4108863"/>
              </a:xfrm>
            </p:grpSpPr>
            <p:sp>
              <p:nvSpPr>
                <p:cNvPr id="14" name="円/楕円 13"/>
                <p:cNvSpPr/>
                <p:nvPr/>
              </p:nvSpPr>
              <p:spPr>
                <a:xfrm>
                  <a:off x="1781299" y="1579418"/>
                  <a:ext cx="4191989" cy="4108863"/>
                </a:xfrm>
                <a:prstGeom prst="ellipse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/>
                </a:p>
              </p:txBody>
            </p:sp>
            <p:sp>
              <p:nvSpPr>
                <p:cNvPr id="15" name="円/楕円 14"/>
                <p:cNvSpPr/>
                <p:nvPr/>
              </p:nvSpPr>
              <p:spPr>
                <a:xfrm>
                  <a:off x="4360685" y="1579418"/>
                  <a:ext cx="4191989" cy="4108863"/>
                </a:xfrm>
                <a:prstGeom prst="ellipse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/>
                </a:p>
              </p:txBody>
            </p:sp>
          </p:grpSp>
          <p:sp>
            <p:nvSpPr>
              <p:cNvPr id="12" name="正方形/長方形 11"/>
              <p:cNvSpPr/>
              <p:nvPr/>
            </p:nvSpPr>
            <p:spPr>
              <a:xfrm>
                <a:off x="6286492" y="605642"/>
                <a:ext cx="2232562" cy="617516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/>
                  <a:t>１回目の握手</a:t>
                </a:r>
                <a:endParaRPr lang="en-US" altLang="ja-JP" sz="1598" dirty="0"/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2899852" y="605642"/>
                <a:ext cx="2232561" cy="61751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/>
                  <a:t>３回目の握手</a:t>
                </a:r>
                <a:endParaRPr lang="en-US" altLang="ja-JP" sz="1598" dirty="0"/>
              </a:p>
            </p:txBody>
          </p:sp>
        </p:grpSp>
        <p:cxnSp>
          <p:nvCxnSpPr>
            <p:cNvPr id="17" name="直線コネクタ 16"/>
            <p:cNvCxnSpPr/>
            <p:nvPr/>
          </p:nvCxnSpPr>
          <p:spPr>
            <a:xfrm>
              <a:off x="219075" y="3676650"/>
              <a:ext cx="7344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テキスト ボックス 27"/>
          <p:cNvSpPr txBox="1"/>
          <p:nvPr/>
        </p:nvSpPr>
        <p:spPr>
          <a:xfrm>
            <a:off x="3186695" y="2196999"/>
            <a:ext cx="11992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/>
              <a:t>・上下に激しく振った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25248" y="3922669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/>
              <a:t>・挨拶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80556" y="258972"/>
            <a:ext cx="1050143" cy="118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</a:rPr>
              <a:t>クラスの習熟度に応じて、本文中の「握手」に関する記述に線を引かせたり、ベン図の外枠にキーワードを書かせる活動を行ってもよい。</a:t>
            </a:r>
            <a:endParaRPr lang="en-US" altLang="ja-JP" sz="887" dirty="0">
              <a:solidFill>
                <a:schemeClr val="accent2"/>
              </a:solidFill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498" y="5980293"/>
            <a:ext cx="1213201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</a:rPr>
              <a:t>ルロイ修道士と「わたし」の役割が１回目の握手と３回目の握手で変わっていることに気づかせたい。</a:t>
            </a:r>
            <a:endParaRPr lang="en-US" altLang="ja-JP" sz="887" dirty="0">
              <a:solidFill>
                <a:schemeClr val="accent2"/>
              </a:solidFill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47" name="図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8" name="テキスト ボックス 4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握手</a:t>
              </a:r>
              <a:endParaRPr lang="ja-JP" altLang="en-US" sz="1689" dirty="0"/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5" y="165658"/>
            <a:ext cx="806746" cy="396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59" y="3743008"/>
            <a:ext cx="806746" cy="396000"/>
          </a:xfrm>
          <a:prstGeom prst="rect">
            <a:avLst/>
          </a:prstGeom>
        </p:spPr>
      </p:pic>
      <p:sp>
        <p:nvSpPr>
          <p:cNvPr id="21" name="テキスト ボックス 16"/>
          <p:cNvSpPr txBox="1"/>
          <p:nvPr/>
        </p:nvSpPr>
        <p:spPr>
          <a:xfrm>
            <a:off x="8492144" y="504604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2" name="テキスト ボックス 37"/>
          <p:cNvSpPr txBox="1"/>
          <p:nvPr/>
        </p:nvSpPr>
        <p:spPr>
          <a:xfrm>
            <a:off x="8485379" y="427105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3" name="テキスト ボックス 38"/>
          <p:cNvSpPr txBox="1"/>
          <p:nvPr/>
        </p:nvSpPr>
        <p:spPr>
          <a:xfrm>
            <a:off x="8478536" y="389387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231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133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2022-03-28T01:19:38Z</dcterms:modified>
</cp:coreProperties>
</file>