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3159325" y="1365467"/>
            <a:ext cx="2124493" cy="1339665"/>
            <a:chOff x="2324598" y="1848106"/>
            <a:chExt cx="3025644" cy="1586201"/>
          </a:xfrm>
        </p:grpSpPr>
        <p:sp>
          <p:nvSpPr>
            <p:cNvPr id="25" name="角丸四角形 24"/>
            <p:cNvSpPr/>
            <p:nvPr/>
          </p:nvSpPr>
          <p:spPr>
            <a:xfrm>
              <a:off x="2324598" y="1848106"/>
              <a:ext cx="2609394" cy="1586201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solidFill>
                    <a:srgbClr val="FF0000"/>
                  </a:solidFill>
                </a:rPr>
                <a:t>相手側に立って自分たちを眺めてみることをしない</a:t>
              </a: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4940080" y="2283674"/>
              <a:ext cx="410162" cy="823788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一般化</a:t>
              </a: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5466031" y="1397478"/>
            <a:ext cx="2240445" cy="1294220"/>
            <a:chOff x="5671775" y="1813480"/>
            <a:chExt cx="3493482" cy="1532393"/>
          </a:xfrm>
        </p:grpSpPr>
        <p:sp>
          <p:nvSpPr>
            <p:cNvPr id="27" name="角丸四角形 26"/>
            <p:cNvSpPr/>
            <p:nvPr/>
          </p:nvSpPr>
          <p:spPr>
            <a:xfrm>
              <a:off x="5671775" y="1813480"/>
              <a:ext cx="3042804" cy="1532393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solidFill>
                    <a:schemeClr val="tx1"/>
                  </a:solidFill>
                </a:rPr>
                <a:t>誤解によって誤った「物語」を作り出す</a:t>
              </a: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8716184" y="2153113"/>
              <a:ext cx="449073" cy="823788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一般化</a:t>
              </a:r>
            </a:p>
          </p:txBody>
        </p:sp>
      </p:grpSp>
      <p:sp>
        <p:nvSpPr>
          <p:cNvPr id="29" name="角丸四角形 28"/>
          <p:cNvSpPr/>
          <p:nvPr/>
        </p:nvSpPr>
        <p:spPr>
          <a:xfrm>
            <a:off x="318228" y="238130"/>
            <a:ext cx="7041886" cy="75519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321437" y="289435"/>
            <a:ext cx="430567" cy="636789"/>
          </a:xfrm>
          <a:prstGeom prst="rect">
            <a:avLst/>
          </a:prstGeom>
          <a:solidFill>
            <a:schemeClr val="accent6"/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1598" dirty="0">
                <a:solidFill>
                  <a:schemeClr val="bg1"/>
                </a:solidFill>
              </a:rPr>
              <a:t>主張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318228" y="2686840"/>
            <a:ext cx="2000389" cy="3965292"/>
            <a:chOff x="736629" y="3730163"/>
            <a:chExt cx="2368517" cy="3219963"/>
          </a:xfrm>
        </p:grpSpPr>
        <p:sp>
          <p:nvSpPr>
            <p:cNvPr id="23" name="テキスト ボックス 22"/>
            <p:cNvSpPr txBox="1"/>
            <p:nvPr/>
          </p:nvSpPr>
          <p:spPr>
            <a:xfrm>
              <a:off x="2764146" y="4182275"/>
              <a:ext cx="341000" cy="2305364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あなたが体験した具体例</a:t>
              </a: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736629" y="3992689"/>
              <a:ext cx="2013455" cy="295743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just"/>
              <a:r>
                <a:rPr lang="ja-JP" altLang="en-US" sz="1014" dirty="0">
                  <a:solidFill>
                    <a:srgbClr val="FF0000"/>
                  </a:solidFill>
                </a:rPr>
                <a:t>（例１）</a:t>
              </a:r>
              <a:r>
                <a:rPr lang="en-US" altLang="ja-JP" sz="1014" dirty="0">
                  <a:solidFill>
                    <a:srgbClr val="FF0000"/>
                  </a:solidFill>
                </a:rPr>
                <a:t>SNS</a:t>
              </a:r>
            </a:p>
            <a:p>
              <a:pPr algn="just"/>
              <a:r>
                <a:rPr lang="ja-JP" altLang="en-US" sz="1014" dirty="0">
                  <a:solidFill>
                    <a:srgbClr val="FF0000"/>
                  </a:solidFill>
                </a:rPr>
                <a:t>友達と好きなアイドルについて会話をしていた際、「新曲よくない？」と自分も好みであったことを伝えようとしたが、「？」をつけ忘れてしまい、批判しているように捉えられた結果、今までのように話せなくなってしまった。</a:t>
              </a:r>
              <a:endParaRPr lang="en-US" altLang="ja-JP" sz="1014" dirty="0">
                <a:solidFill>
                  <a:srgbClr val="FF0000"/>
                </a:solidFill>
              </a:endParaRPr>
            </a:p>
            <a:p>
              <a:pPr algn="just"/>
              <a:r>
                <a:rPr lang="ja-JP" altLang="en-US" sz="1014" dirty="0">
                  <a:solidFill>
                    <a:srgbClr val="FF0000"/>
                  </a:solidFill>
                </a:rPr>
                <a:t>（例２）友人との会話</a:t>
              </a:r>
              <a:endParaRPr lang="en-US" altLang="ja-JP" sz="1014" dirty="0">
                <a:solidFill>
                  <a:srgbClr val="FF0000"/>
                </a:solidFill>
              </a:endParaRPr>
            </a:p>
            <a:p>
              <a:pPr algn="just"/>
              <a:r>
                <a:rPr lang="ja-JP" altLang="en-US" sz="1014" dirty="0">
                  <a:solidFill>
                    <a:srgbClr val="FF0000"/>
                  </a:solidFill>
                </a:rPr>
                <a:t>自分についての友人Ｂの発言について、友人Ａから又聞きをした話をうのみにしてしまい、友人Ｂとの関係がぎくしゃくしてしまった。</a:t>
              </a:r>
              <a:endParaRPr lang="en-US" altLang="ja-JP" sz="1014" dirty="0">
                <a:solidFill>
                  <a:srgbClr val="FF0000"/>
                </a:solidFill>
              </a:endParaRPr>
            </a:p>
          </p:txBody>
        </p:sp>
        <p:sp>
          <p:nvSpPr>
            <p:cNvPr id="31" name="右矢印 30"/>
            <p:cNvSpPr/>
            <p:nvPr/>
          </p:nvSpPr>
          <p:spPr>
            <a:xfrm rot="5400000" flipH="1">
              <a:off x="1536336" y="3663077"/>
              <a:ext cx="262525" cy="39669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/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5466031" y="2705131"/>
            <a:ext cx="1961671" cy="4015482"/>
            <a:chOff x="5792668" y="3730162"/>
            <a:chExt cx="3001317" cy="4754442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8353351" y="4425052"/>
              <a:ext cx="440634" cy="212212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筆者が提示した具体例</a:t>
              </a: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5792668" y="4091294"/>
              <a:ext cx="2554739" cy="4393310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just"/>
              <a:r>
                <a:rPr lang="en-US" altLang="ja-JP" sz="1598" dirty="0">
                  <a:solidFill>
                    <a:schemeClr val="tx1"/>
                  </a:solidFill>
                </a:rPr>
                <a:t>〔</a:t>
              </a:r>
              <a:r>
                <a:rPr lang="ja-JP" altLang="en-US" sz="1598" dirty="0">
                  <a:solidFill>
                    <a:srgbClr val="FF0000"/>
                  </a:solidFill>
                </a:rPr>
                <a:t>　ゴリラのドラミング（への誤解）　</a:t>
              </a:r>
              <a:r>
                <a:rPr lang="en-US" altLang="ja-JP" sz="1598" dirty="0">
                  <a:solidFill>
                    <a:schemeClr val="tx1"/>
                  </a:solidFill>
                </a:rPr>
                <a:t>〕</a:t>
              </a:r>
            </a:p>
            <a:p>
              <a:pPr algn="just"/>
              <a:r>
                <a:rPr lang="ja-JP" altLang="en-US" sz="1598" dirty="0">
                  <a:solidFill>
                    <a:srgbClr val="FF0000"/>
                  </a:solidFill>
                </a:rPr>
                <a:t>ゴリラのドラミング＝戦いの宣言だと誤解したことから、「ゴリラは好戦的で凶暴な動物」という「物語」が生まれ、ゴリラは悲惨な運命をたどることになった。</a:t>
              </a:r>
            </a:p>
          </p:txBody>
        </p:sp>
        <p:sp>
          <p:nvSpPr>
            <p:cNvPr id="33" name="右矢印 32"/>
            <p:cNvSpPr/>
            <p:nvPr/>
          </p:nvSpPr>
          <p:spPr>
            <a:xfrm rot="5400000" flipH="1">
              <a:off x="6902080" y="3689272"/>
              <a:ext cx="361131" cy="4429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/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1170448" y="337578"/>
            <a:ext cx="5344948" cy="584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98" dirty="0"/>
              <a:t>独りよがりな解釈を避け、常識を疑うこと、立場を置き換えて考えることが大切だ。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796095" y="1582948"/>
            <a:ext cx="340734" cy="511886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本文の内容をおさえ、筆者の論理の展開について整理しよう。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92926" y="1582947"/>
            <a:ext cx="496803" cy="506918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筆者が提示した具体例とそれを一般化した論を参考に、筆者の主張を補強する論を自分で考えて書き加えよう。</a:t>
            </a:r>
          </a:p>
        </p:txBody>
      </p:sp>
      <p:grpSp>
        <p:nvGrpSpPr>
          <p:cNvPr id="47" name="グループ化 46"/>
          <p:cNvGrpSpPr/>
          <p:nvPr/>
        </p:nvGrpSpPr>
        <p:grpSpPr>
          <a:xfrm>
            <a:off x="256128" y="1411727"/>
            <a:ext cx="2114967" cy="1264976"/>
            <a:chOff x="2324598" y="1848106"/>
            <a:chExt cx="3012078" cy="1497767"/>
          </a:xfrm>
        </p:grpSpPr>
        <p:sp>
          <p:nvSpPr>
            <p:cNvPr id="48" name="角丸四角形 47"/>
            <p:cNvSpPr/>
            <p:nvPr/>
          </p:nvSpPr>
          <p:spPr>
            <a:xfrm>
              <a:off x="2324598" y="1848106"/>
              <a:ext cx="2609394" cy="149776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182" dirty="0">
                  <a:solidFill>
                    <a:srgbClr val="FF0000"/>
                  </a:solidFill>
                </a:rPr>
                <a:t>（例１）真意が伝わらなかった</a:t>
              </a:r>
              <a:endParaRPr lang="en-US" altLang="ja-JP" sz="1182" dirty="0">
                <a:solidFill>
                  <a:srgbClr val="FF0000"/>
                </a:solidFill>
              </a:endParaRPr>
            </a:p>
            <a:p>
              <a:pPr algn="ctr"/>
              <a:r>
                <a:rPr lang="ja-JP" altLang="en-US" sz="1182" dirty="0">
                  <a:solidFill>
                    <a:srgbClr val="FF0000"/>
                  </a:solidFill>
                </a:rPr>
                <a:t>（例２）情報元にあたっていない</a:t>
              </a: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4926514" y="2283676"/>
              <a:ext cx="410162" cy="823787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一般化</a:t>
              </a:r>
            </a:p>
          </p:txBody>
        </p:sp>
      </p:grpSp>
      <p:sp>
        <p:nvSpPr>
          <p:cNvPr id="50" name="右矢印 49"/>
          <p:cNvSpPr/>
          <p:nvPr/>
        </p:nvSpPr>
        <p:spPr>
          <a:xfrm rot="5400000" flipH="1">
            <a:off x="942854" y="1037107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51" name="右矢印 50"/>
          <p:cNvSpPr/>
          <p:nvPr/>
        </p:nvSpPr>
        <p:spPr>
          <a:xfrm rot="5400000" flipH="1">
            <a:off x="3905703" y="1017397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52" name="右矢印 51"/>
          <p:cNvSpPr/>
          <p:nvPr/>
        </p:nvSpPr>
        <p:spPr>
          <a:xfrm rot="5400000" flipH="1">
            <a:off x="6139277" y="1036300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grpSp>
        <p:nvGrpSpPr>
          <p:cNvPr id="38" name="グループ化 37"/>
          <p:cNvGrpSpPr/>
          <p:nvPr/>
        </p:nvGrpSpPr>
        <p:grpSpPr>
          <a:xfrm>
            <a:off x="3232988" y="2724034"/>
            <a:ext cx="2023723" cy="4015482"/>
            <a:chOff x="5792668" y="3730162"/>
            <a:chExt cx="3096255" cy="4754442"/>
          </a:xfrm>
        </p:grpSpPr>
        <p:sp>
          <p:nvSpPr>
            <p:cNvPr id="39" name="テキスト ボックス 38"/>
            <p:cNvSpPr txBox="1"/>
            <p:nvPr/>
          </p:nvSpPr>
          <p:spPr>
            <a:xfrm>
              <a:off x="8347397" y="4402671"/>
              <a:ext cx="541526" cy="212212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筆者が提示した具体例</a:t>
              </a:r>
            </a:p>
          </p:txBody>
        </p:sp>
        <p:sp>
          <p:nvSpPr>
            <p:cNvPr id="40" name="角丸四角形 39"/>
            <p:cNvSpPr/>
            <p:nvPr/>
          </p:nvSpPr>
          <p:spPr>
            <a:xfrm>
              <a:off x="5792668" y="4091294"/>
              <a:ext cx="2552774" cy="4393310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just"/>
              <a:r>
                <a:rPr lang="en-US" altLang="ja-JP" sz="1598" dirty="0">
                  <a:solidFill>
                    <a:schemeClr val="tx1"/>
                  </a:solidFill>
                </a:rPr>
                <a:t>〔</a:t>
              </a:r>
              <a:r>
                <a:rPr lang="ja-JP" altLang="en-US" sz="1598" dirty="0">
                  <a:solidFill>
                    <a:schemeClr val="tx1"/>
                  </a:solidFill>
                </a:rPr>
                <a:t>　民族間での誤解　</a:t>
              </a:r>
              <a:r>
                <a:rPr lang="en-US" altLang="ja-JP" sz="1598" dirty="0">
                  <a:solidFill>
                    <a:schemeClr val="tx1"/>
                  </a:solidFill>
                </a:rPr>
                <a:t>〕</a:t>
              </a:r>
            </a:p>
            <a:p>
              <a:pPr algn="just"/>
              <a:r>
                <a:rPr lang="ja-JP" altLang="en-US" sz="1598" dirty="0">
                  <a:solidFill>
                    <a:schemeClr val="tx1"/>
                  </a:solidFill>
                </a:rPr>
                <a:t>アフリカでは、言葉や文化の違う民族間での誤解によって敵対意識が増幅し、紛争が絶えない。</a:t>
              </a:r>
              <a:endParaRPr lang="en-US" altLang="ja-JP" sz="1598" dirty="0">
                <a:solidFill>
                  <a:schemeClr val="tx1"/>
                </a:solidFill>
              </a:endParaRPr>
            </a:p>
            <a:p>
              <a:pPr algn="just"/>
              <a:r>
                <a:rPr lang="ja-JP" altLang="en-US" sz="1598" dirty="0">
                  <a:solidFill>
                    <a:schemeClr val="tx1"/>
                  </a:solidFill>
                </a:rPr>
                <a:t>自分たちに都合のよい「物語」を作り、果てしない戦いの心を持ち続ける。</a:t>
              </a:r>
            </a:p>
          </p:txBody>
        </p:sp>
        <p:sp>
          <p:nvSpPr>
            <p:cNvPr id="53" name="右矢印 52"/>
            <p:cNvSpPr/>
            <p:nvPr/>
          </p:nvSpPr>
          <p:spPr>
            <a:xfrm rot="5400000" flipH="1">
              <a:off x="6902080" y="3689272"/>
              <a:ext cx="361131" cy="4429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endParaRPr lang="ja-JP" altLang="en-US" sz="1598"/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1" name="テキスト ボックス 40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３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作られた「物語」を超えて</a:t>
              </a:r>
              <a:endParaRPr lang="ja-JP" altLang="en-US" sz="1689" dirty="0"/>
            </a:p>
          </p:txBody>
        </p: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3089" y="1119183"/>
            <a:ext cx="806746" cy="39600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954" y="1116738"/>
            <a:ext cx="806746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56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226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12</cp:revision>
  <dcterms:created xsi:type="dcterms:W3CDTF">2022-03-03T00:26:27Z</dcterms:created>
  <dcterms:modified xsi:type="dcterms:W3CDTF">2022-03-28T01:13:05Z</dcterms:modified>
</cp:coreProperties>
</file>