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19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71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65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64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92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36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69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41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013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73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41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70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図 1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253" y="1"/>
            <a:ext cx="616179" cy="6858000"/>
          </a:xfrm>
          <a:prstGeom prst="rect">
            <a:avLst/>
          </a:prstGeom>
          <a:noFill/>
        </p:spPr>
      </p:pic>
      <p:sp>
        <p:nvSpPr>
          <p:cNvPr id="17" name="テキスト ボックス 16"/>
          <p:cNvSpPr txBox="1"/>
          <p:nvPr/>
        </p:nvSpPr>
        <p:spPr>
          <a:xfrm>
            <a:off x="8591293" y="108441"/>
            <a:ext cx="444609" cy="152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689" b="1" dirty="0"/>
              <a:t>１</a:t>
            </a:r>
            <a:r>
              <a:rPr lang="ja-JP" altLang="en-US" sz="1689" b="1" dirty="0" smtClean="0"/>
              <a:t>年</a:t>
            </a:r>
            <a:r>
              <a:rPr lang="ja-JP" altLang="en-US" sz="1689" b="1" dirty="0"/>
              <a:t>　</a:t>
            </a:r>
            <a:r>
              <a:rPr lang="ja-JP" altLang="en-US" sz="1689" b="1" dirty="0" smtClean="0"/>
              <a:t>さんちき</a:t>
            </a:r>
            <a:endParaRPr lang="ja-JP" altLang="en-US" sz="1689" b="1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956623" y="427389"/>
            <a:ext cx="340734" cy="6240161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/>
              <a:t>親方と三吉、それぞれの人物像をまとめよう。</a:t>
            </a:r>
            <a:endParaRPr lang="ja-JP" altLang="en-US" sz="1014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54726" y="437566"/>
            <a:ext cx="496803" cy="6083462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/>
              <a:t>それぞれの人物像を踏まえて、親方か三吉どちらかの立場</a:t>
            </a:r>
            <a:r>
              <a:rPr lang="ja-JP" altLang="en-US" sz="1014" smtClean="0"/>
              <a:t>で、三吉が</a:t>
            </a:r>
            <a:r>
              <a:rPr lang="ja-JP" altLang="en-US" sz="1014" dirty="0" smtClean="0"/>
              <a:t>車の矢に自分の名前を彫った時のことを日記に書こう。</a:t>
            </a:r>
            <a:endParaRPr lang="ja-JP" altLang="en-US" sz="1014" dirty="0"/>
          </a:p>
        </p:txBody>
      </p:sp>
      <p:sp>
        <p:nvSpPr>
          <p:cNvPr id="28" name="角丸四角形 27"/>
          <p:cNvSpPr/>
          <p:nvPr/>
        </p:nvSpPr>
        <p:spPr>
          <a:xfrm>
            <a:off x="7503459" y="537054"/>
            <a:ext cx="343704" cy="295334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2000" b="1" dirty="0" smtClean="0">
                <a:solidFill>
                  <a:schemeClr val="tx1"/>
                </a:solidFill>
              </a:rPr>
              <a:t>親方の人物像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7503459" y="3661254"/>
            <a:ext cx="343704" cy="295334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2000" b="1" dirty="0" smtClean="0">
                <a:solidFill>
                  <a:schemeClr val="tx1"/>
                </a:solidFill>
              </a:rPr>
              <a:t>三吉の人物像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2899374" y="2013725"/>
            <a:ext cx="4612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2891117" y="5137925"/>
            <a:ext cx="4612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H="1" flipV="1">
            <a:off x="6642847" y="874059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>
            <a:off x="6637026" y="2013725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 flipV="1">
            <a:off x="6647561" y="3998258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flipH="1">
            <a:off x="6641740" y="5137924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H="1" flipV="1">
            <a:off x="4571150" y="886035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flipH="1">
            <a:off x="4565329" y="2025701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H="1" flipV="1">
            <a:off x="4572971" y="4006203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H="1">
            <a:off x="4567150" y="5145869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角丸四角形 40"/>
          <p:cNvSpPr/>
          <p:nvPr/>
        </p:nvSpPr>
        <p:spPr>
          <a:xfrm>
            <a:off x="5176127" y="484100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せっかち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3137240" y="478634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仕事に誇り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5205545" y="3608299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そそっかしい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3137104" y="3608299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相手をよく見ている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5205545" y="3178272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おひとよし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3137104" y="3158125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弟子思い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5205545" y="6262404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仕事にやりがい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3137104" y="6262403"/>
            <a:ext cx="1686848" cy="405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素直で無邪気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127043" y="478634"/>
            <a:ext cx="1966980" cy="6188916"/>
          </a:xfrm>
          <a:prstGeom prst="roundRect">
            <a:avLst>
              <a:gd name="adj" fmla="val 6412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ja-JP" altLang="en-US" sz="1182" b="1" dirty="0" smtClean="0">
                <a:solidFill>
                  <a:srgbClr val="FF0000"/>
                </a:solidFill>
              </a:rPr>
              <a:t>親方の例</a:t>
            </a:r>
            <a:r>
              <a:rPr lang="en-US" altLang="ja-JP" sz="1182" dirty="0" smtClean="0">
                <a:solidFill>
                  <a:srgbClr val="FF0000"/>
                </a:solidFill>
              </a:rPr>
              <a:t>―</a:t>
            </a:r>
            <a:r>
              <a:rPr lang="ja-JP" altLang="en-US" sz="1182" dirty="0" smtClean="0">
                <a:solidFill>
                  <a:srgbClr val="FF0000"/>
                </a:solidFill>
              </a:rPr>
              <a:t>夜中に</a:t>
            </a:r>
            <a:r>
              <a:rPr lang="ja-JP" altLang="en-US" sz="1182" dirty="0" err="1" smtClean="0">
                <a:solidFill>
                  <a:srgbClr val="FF0000"/>
                </a:solidFill>
              </a:rPr>
              <a:t>しょんべんに</a:t>
            </a:r>
            <a:r>
              <a:rPr lang="ja-JP" altLang="en-US" sz="1182" dirty="0" smtClean="0">
                <a:solidFill>
                  <a:srgbClr val="FF0000"/>
                </a:solidFill>
              </a:rPr>
              <a:t>起きたら仕事場の明かりがついていた。何事かと思って見に行くと、三吉がいるではないか。思わず「物騒やないか！」と怒鳴りつけた。何をしているかと尋ねたら、自分の作った車の矢に名前を彫っていると言う。見ると、矢の表に彫っているどころか、自分の名前も間違えている。ほんまにそそっかしいやつだ。けれど、矢の仕上がりは上々だ。三吉には常々車大工の誇りについて話している。きっと将来は立派な車大工になる</a:t>
            </a:r>
            <a:r>
              <a:rPr lang="ja-JP" altLang="en-US" sz="1182" dirty="0">
                <a:solidFill>
                  <a:srgbClr val="FF0000"/>
                </a:solidFill>
              </a:rPr>
              <a:t>や</a:t>
            </a:r>
            <a:r>
              <a:rPr lang="ja-JP" altLang="en-US" sz="1182" dirty="0" smtClean="0">
                <a:solidFill>
                  <a:srgbClr val="FF0000"/>
                </a:solidFill>
              </a:rPr>
              <a:t>ろう。</a:t>
            </a:r>
            <a:endParaRPr lang="en-US" altLang="ja-JP" sz="1182" dirty="0" smtClean="0">
              <a:solidFill>
                <a:srgbClr val="FF0000"/>
              </a:solidFill>
            </a:endParaRPr>
          </a:p>
          <a:p>
            <a:r>
              <a:rPr lang="ja-JP" altLang="en-US" sz="1182" b="1" dirty="0">
                <a:solidFill>
                  <a:srgbClr val="FF0000"/>
                </a:solidFill>
              </a:rPr>
              <a:t>三吉</a:t>
            </a:r>
            <a:r>
              <a:rPr lang="ja-JP" altLang="en-US" sz="1182" b="1" dirty="0" smtClean="0">
                <a:solidFill>
                  <a:srgbClr val="FF0000"/>
                </a:solidFill>
              </a:rPr>
              <a:t>の例</a:t>
            </a:r>
            <a:r>
              <a:rPr lang="en-US" altLang="ja-JP" sz="1182" dirty="0" smtClean="0">
                <a:solidFill>
                  <a:srgbClr val="FF0000"/>
                </a:solidFill>
              </a:rPr>
              <a:t>―</a:t>
            </a:r>
            <a:r>
              <a:rPr lang="ja-JP" altLang="en-US" sz="1182" dirty="0" smtClean="0">
                <a:solidFill>
                  <a:srgbClr val="FF0000"/>
                </a:solidFill>
              </a:rPr>
              <a:t>ついに任されていた車の矢が仕上がった！　どこから見てもいい出来上がりだ。親方が寝ているうちに名前を彫っておこう。でも、焦ってうまくいかないうちに親方に見つかって怒鳴られた。しかも、矢の表に掘っているばかりか、名前も間違えてることもわかってしまった。それでも親方に促されて最後まで名前を彫った。何度も聞いた車大工の誇りについて聞かされながら</a:t>
            </a:r>
            <a:r>
              <a:rPr lang="en-US" altLang="ja-JP" sz="1182" dirty="0" smtClean="0">
                <a:solidFill>
                  <a:srgbClr val="FF0000"/>
                </a:solidFill>
              </a:rPr>
              <a:t>…</a:t>
            </a:r>
            <a:r>
              <a:rPr lang="ja-JP" altLang="en-US" sz="1182" dirty="0" err="1" smtClean="0">
                <a:solidFill>
                  <a:srgbClr val="FF0000"/>
                </a:solidFill>
              </a:rPr>
              <a:t>。</a:t>
            </a:r>
            <a:r>
              <a:rPr lang="ja-JP" altLang="en-US" sz="1182" dirty="0" smtClean="0">
                <a:solidFill>
                  <a:srgbClr val="FF0000"/>
                </a:solidFill>
              </a:rPr>
              <a:t>将来は、親方みたいに立派な車大工に</a:t>
            </a:r>
            <a:r>
              <a:rPr lang="ja-JP" altLang="en-US" sz="1182" smtClean="0">
                <a:solidFill>
                  <a:srgbClr val="FF0000"/>
                </a:solidFill>
              </a:rPr>
              <a:t>なってやるぞ！</a:t>
            </a:r>
            <a:endParaRPr lang="ja-JP" altLang="en-US" sz="1182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66589" y="855795"/>
            <a:ext cx="1554906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・わしらも命を懸けて車を作ってる</a:t>
            </a:r>
            <a:r>
              <a:rPr kumimoji="1" lang="ja-JP" altLang="en-US" sz="1200" dirty="0" err="1" smtClean="0">
                <a:solidFill>
                  <a:srgbClr val="FF0000"/>
                </a:solidFill>
              </a:rPr>
              <a:t>んや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5190836" y="1164769"/>
            <a:ext cx="1864565" cy="560380"/>
            <a:chOff x="5190836" y="1164769"/>
            <a:chExt cx="1864565" cy="560380"/>
          </a:xfrm>
        </p:grpSpPr>
        <p:cxnSp>
          <p:nvCxnSpPr>
            <p:cNvPr id="51" name="直線コネクタ 50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グループ化 68"/>
          <p:cNvGrpSpPr/>
          <p:nvPr/>
        </p:nvGrpSpPr>
        <p:grpSpPr>
          <a:xfrm>
            <a:off x="3132024" y="1169184"/>
            <a:ext cx="1864565" cy="560380"/>
            <a:chOff x="5190836" y="1164769"/>
            <a:chExt cx="1864565" cy="560380"/>
          </a:xfrm>
        </p:grpSpPr>
        <p:cxnSp>
          <p:nvCxnSpPr>
            <p:cNvPr id="70" name="直線コネクタ 69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グループ化 72"/>
          <p:cNvGrpSpPr/>
          <p:nvPr/>
        </p:nvGrpSpPr>
        <p:grpSpPr>
          <a:xfrm flipV="1">
            <a:off x="5200224" y="2294982"/>
            <a:ext cx="1864565" cy="560380"/>
            <a:chOff x="5190836" y="1164769"/>
            <a:chExt cx="1864565" cy="560380"/>
          </a:xfrm>
        </p:grpSpPr>
        <p:cxnSp>
          <p:nvCxnSpPr>
            <p:cNvPr id="74" name="直線コネクタ 73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グループ化 76"/>
          <p:cNvGrpSpPr/>
          <p:nvPr/>
        </p:nvGrpSpPr>
        <p:grpSpPr>
          <a:xfrm flipV="1">
            <a:off x="3134540" y="2293662"/>
            <a:ext cx="1864565" cy="560380"/>
            <a:chOff x="5190836" y="1164769"/>
            <a:chExt cx="1864565" cy="560380"/>
          </a:xfrm>
        </p:grpSpPr>
        <p:cxnSp>
          <p:nvCxnSpPr>
            <p:cNvPr id="78" name="直線コネクタ 77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グループ化 80"/>
          <p:cNvGrpSpPr/>
          <p:nvPr/>
        </p:nvGrpSpPr>
        <p:grpSpPr>
          <a:xfrm>
            <a:off x="5185987" y="4277869"/>
            <a:ext cx="1864565" cy="560380"/>
            <a:chOff x="5190836" y="1164769"/>
            <a:chExt cx="1864565" cy="560380"/>
          </a:xfrm>
        </p:grpSpPr>
        <p:cxnSp>
          <p:nvCxnSpPr>
            <p:cNvPr id="82" name="直線コネクタ 81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グループ化 84"/>
          <p:cNvGrpSpPr/>
          <p:nvPr/>
        </p:nvGrpSpPr>
        <p:grpSpPr>
          <a:xfrm>
            <a:off x="3127175" y="4282284"/>
            <a:ext cx="1864565" cy="560380"/>
            <a:chOff x="5190836" y="1164769"/>
            <a:chExt cx="1864565" cy="560380"/>
          </a:xfrm>
        </p:grpSpPr>
        <p:cxnSp>
          <p:nvCxnSpPr>
            <p:cNvPr id="86" name="直線コネクタ 85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グループ化 88"/>
          <p:cNvGrpSpPr/>
          <p:nvPr/>
        </p:nvGrpSpPr>
        <p:grpSpPr>
          <a:xfrm flipV="1">
            <a:off x="5195375" y="5408082"/>
            <a:ext cx="1864565" cy="560380"/>
            <a:chOff x="5190836" y="1164769"/>
            <a:chExt cx="1864565" cy="560380"/>
          </a:xfrm>
        </p:grpSpPr>
        <p:cxnSp>
          <p:nvCxnSpPr>
            <p:cNvPr id="90" name="直線コネクタ 89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グループ化 92"/>
          <p:cNvGrpSpPr/>
          <p:nvPr/>
        </p:nvGrpSpPr>
        <p:grpSpPr>
          <a:xfrm flipV="1">
            <a:off x="3129691" y="5406762"/>
            <a:ext cx="1864565" cy="560380"/>
            <a:chOff x="5190836" y="1164769"/>
            <a:chExt cx="1864565" cy="560380"/>
          </a:xfrm>
        </p:grpSpPr>
        <p:cxnSp>
          <p:nvCxnSpPr>
            <p:cNvPr id="94" name="直線コネクタ 93"/>
            <p:cNvCxnSpPr/>
            <p:nvPr/>
          </p:nvCxnSpPr>
          <p:spPr>
            <a:xfrm flipH="1">
              <a:off x="5190836" y="1164769"/>
              <a:ext cx="1596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 flipH="1">
              <a:off x="5205544" y="1725149"/>
              <a:ext cx="18498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/>
            <p:cNvCxnSpPr/>
            <p:nvPr/>
          </p:nvCxnSpPr>
          <p:spPr>
            <a:xfrm flipH="1">
              <a:off x="5197287" y="1443892"/>
              <a:ext cx="17221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テキスト ボックス 96"/>
          <p:cNvSpPr txBox="1"/>
          <p:nvPr/>
        </p:nvSpPr>
        <p:spPr>
          <a:xfrm>
            <a:off x="5165814" y="3973378"/>
            <a:ext cx="1554906" cy="57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/>
              <a:t>・表に彫るやつがあるか。</a:t>
            </a:r>
            <a:endParaRPr kumimoji="1" lang="ja-JP" altLang="en-US" sz="1200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5191463" y="2017681"/>
            <a:ext cx="1554906" cy="109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・しょんぼりすればするほど、親方の怒鳴り声は小さくなっていく。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3078333" y="2004108"/>
            <a:ext cx="1554906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・半人前の三吉にもてつどう</a:t>
            </a:r>
            <a:r>
              <a:rPr kumimoji="1" lang="ja-JP" altLang="en-US" sz="1200" dirty="0" err="1" smtClean="0">
                <a:solidFill>
                  <a:srgbClr val="FF0000"/>
                </a:solidFill>
              </a:rPr>
              <a:t>て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もらおうか。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3081488" y="1394683"/>
            <a:ext cx="1841662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・車大工は命を削りながら自分の命を削ってる</a:t>
            </a:r>
            <a:r>
              <a:rPr kumimoji="1" lang="ja-JP" altLang="en-US" sz="1200" dirty="0" err="1" smtClean="0">
                <a:solidFill>
                  <a:srgbClr val="FF0000"/>
                </a:solidFill>
              </a:rPr>
              <a:t>んや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5176127" y="865320"/>
            <a:ext cx="1554906" cy="57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/>
              <a:t>・答えるより早く、次の言葉が飛んできた。</a:t>
            </a:r>
            <a:endParaRPr kumimoji="1" lang="ja-JP" altLang="en-US" sz="1200" dirty="0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3076375" y="2548098"/>
            <a:ext cx="1841662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・きっと腕のええ車大工や</a:t>
            </a:r>
            <a:r>
              <a:rPr kumimoji="1" lang="ja-JP" altLang="en-US" sz="1200" dirty="0" err="1" smtClean="0">
                <a:solidFill>
                  <a:srgbClr val="FF0000"/>
                </a:solidFill>
              </a:rPr>
              <a:t>っ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たんやろなあ</a:t>
            </a:r>
            <a:r>
              <a:rPr lang="ja-JP" altLang="en-US" sz="1200" dirty="0">
                <a:solidFill>
                  <a:srgbClr val="FF0000"/>
                </a:solidFill>
              </a:rPr>
              <a:t>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5190071" y="1417832"/>
            <a:ext cx="1554906" cy="57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・ほんならなんや。はよう、言う</a:t>
            </a:r>
            <a:r>
              <a:rPr kumimoji="1" lang="ja-JP" altLang="en-US" sz="1200" dirty="0" err="1" smtClean="0">
                <a:solidFill>
                  <a:srgbClr val="FF0000"/>
                </a:solidFill>
              </a:rPr>
              <a:t>て</a:t>
            </a:r>
            <a:r>
              <a:rPr lang="ja-JP" altLang="en-US" sz="1200" dirty="0" err="1" smtClean="0">
                <a:solidFill>
                  <a:srgbClr val="FF0000"/>
                </a:solidFill>
              </a:rPr>
              <a:t>みい</a:t>
            </a:r>
            <a:r>
              <a:rPr lang="ja-JP" altLang="en-US" sz="1200" dirty="0" smtClean="0">
                <a:solidFill>
                  <a:srgbClr val="FF0000"/>
                </a:solidFill>
              </a:rPr>
              <a:t>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5165814" y="4492041"/>
            <a:ext cx="1554906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・それに、こりゃ、間違えてるやないか。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5176127" y="5104879"/>
            <a:ext cx="1554906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dirty="0" smtClean="0">
                <a:solidFill>
                  <a:srgbClr val="FF0000"/>
                </a:solidFill>
              </a:rPr>
              <a:t>・自分がまかされたカシの木の一本の矢が、白く輝いて見えた。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3078731" y="3976634"/>
            <a:ext cx="1554906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</a:rPr>
              <a:t>・親方に怒られたときは、しょんぼりしているのに限る。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060880" y="5091532"/>
            <a:ext cx="1554906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dirty="0" smtClean="0">
                <a:solidFill>
                  <a:srgbClr val="FF0000"/>
                </a:solidFill>
              </a:rPr>
              <a:t>・あ、</a:t>
            </a:r>
            <a:r>
              <a:rPr lang="ja-JP" altLang="en-US" sz="1200" dirty="0" err="1" smtClean="0">
                <a:solidFill>
                  <a:srgbClr val="FF0000"/>
                </a:solidFill>
              </a:rPr>
              <a:t>すんま</a:t>
            </a:r>
            <a:r>
              <a:rPr lang="ja-JP" altLang="en-US" sz="1200" dirty="0" smtClean="0">
                <a:solidFill>
                  <a:srgbClr val="FF0000"/>
                </a:solidFill>
              </a:rPr>
              <a:t>へん。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3060880" y="5392076"/>
            <a:ext cx="1554906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dirty="0" smtClean="0">
                <a:solidFill>
                  <a:srgbClr val="FF0000"/>
                </a:solidFill>
              </a:rPr>
              <a:t>・慌てて、</a:t>
            </a:r>
            <a:r>
              <a:rPr lang="ja-JP" altLang="en-US" sz="1200" smtClean="0">
                <a:solidFill>
                  <a:srgbClr val="FF0000"/>
                </a:solidFill>
              </a:rPr>
              <a:t>「ち」の字を手でごしごしこすった。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4426783" y="288822"/>
            <a:ext cx="1260000" cy="27713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一言で言うと</a:t>
            </a:r>
            <a:endParaRPr kumimoji="1" lang="ja-JP" altLang="en-US" sz="9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1" name="円/楕円 100"/>
          <p:cNvSpPr/>
          <p:nvPr/>
        </p:nvSpPr>
        <p:spPr>
          <a:xfrm>
            <a:off x="4364883" y="3460231"/>
            <a:ext cx="1260000" cy="27713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一言で言うと</a:t>
            </a:r>
            <a:endParaRPr kumimoji="1" lang="ja-JP" altLang="en-US" sz="9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3" name="円/楕円 102"/>
          <p:cNvSpPr/>
          <p:nvPr/>
        </p:nvSpPr>
        <p:spPr>
          <a:xfrm>
            <a:off x="4288037" y="6521028"/>
            <a:ext cx="1260000" cy="27713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一言で言うと</a:t>
            </a:r>
            <a:endParaRPr kumimoji="1" lang="ja-JP" altLang="en-US" sz="9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14969" y="1563725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6992974" y="1565704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2727501" y="4687926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6992974" y="4687926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815" y="79683"/>
            <a:ext cx="720000" cy="35342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128" y="79683"/>
            <a:ext cx="720000" cy="353420"/>
          </a:xfrm>
          <a:prstGeom prst="rect">
            <a:avLst/>
          </a:prstGeom>
        </p:spPr>
      </p:pic>
      <p:sp>
        <p:nvSpPr>
          <p:cNvPr id="114" name="テキスト ボックス 113"/>
          <p:cNvSpPr txBox="1"/>
          <p:nvPr/>
        </p:nvSpPr>
        <p:spPr>
          <a:xfrm>
            <a:off x="8618165" y="5113886"/>
            <a:ext cx="433247" cy="1677971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endParaRPr kumimoji="1" lang="ja-JP" altLang="en-US" sz="1600" dirty="0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8648521" y="3933109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8648521" y="4331042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346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</TotalTime>
  <Words>389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metsugi-y</dc:creator>
  <cp:lastModifiedBy>metsugi-y</cp:lastModifiedBy>
  <cp:revision>31</cp:revision>
  <cp:lastPrinted>2022-03-15T04:14:33Z</cp:lastPrinted>
  <dcterms:created xsi:type="dcterms:W3CDTF">2022-01-31T07:04:19Z</dcterms:created>
  <dcterms:modified xsi:type="dcterms:W3CDTF">2022-04-07T07:41:16Z</dcterms:modified>
</cp:coreProperties>
</file>