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</p:sldIdLst>
  <p:sldSz cx="9144000" cy="6858000" type="screen4x3"/>
  <p:notesSz cx="6797675" cy="9926638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94" d="100"/>
          <a:sy n="94" d="100"/>
        </p:scale>
        <p:origin x="666" y="5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 smtClean="0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272AE-BDE6-450A-A969-15F239D5DC35}" type="datetimeFigureOut">
              <a:rPr kumimoji="1" lang="ja-JP" altLang="en-US" smtClean="0"/>
              <a:t>2022/4/7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00B61-A71F-4ED8-8E3B-5DFBD92D91E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521921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272AE-BDE6-450A-A969-15F239D5DC35}" type="datetimeFigureOut">
              <a:rPr kumimoji="1" lang="ja-JP" altLang="en-US" smtClean="0"/>
              <a:t>2022/4/7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00B61-A71F-4ED8-8E3B-5DFBD92D91E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297115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272AE-BDE6-450A-A969-15F239D5DC35}" type="datetimeFigureOut">
              <a:rPr kumimoji="1" lang="ja-JP" altLang="en-US" smtClean="0"/>
              <a:t>2022/4/7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00B61-A71F-4ED8-8E3B-5DFBD92D91E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986547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272AE-BDE6-450A-A969-15F239D5DC35}" type="datetimeFigureOut">
              <a:rPr kumimoji="1" lang="ja-JP" altLang="en-US" smtClean="0"/>
              <a:t>2022/4/7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00B61-A71F-4ED8-8E3B-5DFBD92D91E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236416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272AE-BDE6-450A-A969-15F239D5DC35}" type="datetimeFigureOut">
              <a:rPr kumimoji="1" lang="ja-JP" altLang="en-US" smtClean="0"/>
              <a:t>2022/4/7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00B61-A71F-4ED8-8E3B-5DFBD92D91E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909205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272AE-BDE6-450A-A969-15F239D5DC35}" type="datetimeFigureOut">
              <a:rPr kumimoji="1" lang="ja-JP" altLang="en-US" smtClean="0"/>
              <a:t>2022/4/7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00B61-A71F-4ED8-8E3B-5DFBD92D91E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363660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272AE-BDE6-450A-A969-15F239D5DC35}" type="datetimeFigureOut">
              <a:rPr kumimoji="1" lang="ja-JP" altLang="en-US" smtClean="0"/>
              <a:t>2022/4/7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00B61-A71F-4ED8-8E3B-5DFBD92D91E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066956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272AE-BDE6-450A-A969-15F239D5DC35}" type="datetimeFigureOut">
              <a:rPr kumimoji="1" lang="ja-JP" altLang="en-US" smtClean="0"/>
              <a:t>2022/4/7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00B61-A71F-4ED8-8E3B-5DFBD92D91E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214178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272AE-BDE6-450A-A969-15F239D5DC35}" type="datetimeFigureOut">
              <a:rPr kumimoji="1" lang="ja-JP" altLang="en-US" smtClean="0"/>
              <a:t>2022/4/7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00B61-A71F-4ED8-8E3B-5DFBD92D91E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680139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272AE-BDE6-450A-A969-15F239D5DC35}" type="datetimeFigureOut">
              <a:rPr kumimoji="1" lang="ja-JP" altLang="en-US" smtClean="0"/>
              <a:t>2022/4/7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00B61-A71F-4ED8-8E3B-5DFBD92D91E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997394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 smtClean="0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272AE-BDE6-450A-A969-15F239D5DC35}" type="datetimeFigureOut">
              <a:rPr kumimoji="1" lang="ja-JP" altLang="en-US" smtClean="0"/>
              <a:t>2022/4/7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00B61-A71F-4ED8-8E3B-5DFBD92D91E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614120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C272AE-BDE6-450A-A969-15F239D5DC35}" type="datetimeFigureOut">
              <a:rPr kumimoji="1" lang="ja-JP" altLang="en-US" smtClean="0"/>
              <a:t>2022/4/7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C00B61-A71F-4ED8-8E3B-5DFBD92D91E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857043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0" name="図 11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5253" y="1"/>
            <a:ext cx="616179" cy="6858000"/>
          </a:xfrm>
          <a:prstGeom prst="rect">
            <a:avLst/>
          </a:prstGeom>
          <a:noFill/>
        </p:spPr>
      </p:pic>
      <p:sp>
        <p:nvSpPr>
          <p:cNvPr id="17" name="テキスト ボックス 16"/>
          <p:cNvSpPr txBox="1"/>
          <p:nvPr/>
        </p:nvSpPr>
        <p:spPr>
          <a:xfrm>
            <a:off x="8591293" y="108441"/>
            <a:ext cx="444609" cy="1522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eaVert" wrap="square" rtlCol="0">
            <a:spAutoFit/>
          </a:bodyPr>
          <a:lstStyle/>
          <a:p>
            <a:r>
              <a:rPr lang="ja-JP" altLang="en-US" sz="1689" b="1" dirty="0"/>
              <a:t>１</a:t>
            </a:r>
            <a:r>
              <a:rPr lang="ja-JP" altLang="en-US" sz="1689" b="1" dirty="0" smtClean="0"/>
              <a:t>年</a:t>
            </a:r>
            <a:r>
              <a:rPr lang="ja-JP" altLang="en-US" sz="1689" b="1" dirty="0"/>
              <a:t>　</a:t>
            </a:r>
            <a:r>
              <a:rPr lang="ja-JP" altLang="en-US" sz="1689" b="1" dirty="0" smtClean="0"/>
              <a:t>さんちき</a:t>
            </a:r>
            <a:endParaRPr lang="ja-JP" altLang="en-US" sz="1689" b="1" dirty="0"/>
          </a:p>
        </p:txBody>
      </p:sp>
      <p:sp>
        <p:nvSpPr>
          <p:cNvPr id="18" name="テキスト ボックス 17"/>
          <p:cNvSpPr txBox="1"/>
          <p:nvPr/>
        </p:nvSpPr>
        <p:spPr>
          <a:xfrm>
            <a:off x="7956623" y="427389"/>
            <a:ext cx="340734" cy="6240161"/>
          </a:xfrm>
          <a:prstGeom prst="rect">
            <a:avLst/>
          </a:prstGeom>
          <a:ln w="76200">
            <a:solidFill>
              <a:schemeClr val="accent4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eaVert" wrap="square" rtlCol="0">
            <a:spAutoFit/>
          </a:bodyPr>
          <a:lstStyle/>
          <a:p>
            <a:r>
              <a:rPr lang="ja-JP" altLang="en-US" sz="1014" dirty="0" smtClean="0"/>
              <a:t>親方と三吉、それぞれの人物像をまとめよう。</a:t>
            </a:r>
            <a:endParaRPr lang="ja-JP" altLang="en-US" sz="1014" dirty="0"/>
          </a:p>
        </p:txBody>
      </p:sp>
      <p:sp>
        <p:nvSpPr>
          <p:cNvPr id="20" name="テキスト ボックス 19"/>
          <p:cNvSpPr txBox="1"/>
          <p:nvPr/>
        </p:nvSpPr>
        <p:spPr>
          <a:xfrm>
            <a:off x="2154726" y="437566"/>
            <a:ext cx="496803" cy="6083462"/>
          </a:xfrm>
          <a:prstGeom prst="rect">
            <a:avLst/>
          </a:prstGeom>
          <a:ln w="76200">
            <a:solidFill>
              <a:schemeClr val="accent2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eaVert" wrap="square" rtlCol="0">
            <a:spAutoFit/>
          </a:bodyPr>
          <a:lstStyle/>
          <a:p>
            <a:r>
              <a:rPr lang="ja-JP" altLang="en-US" sz="1014" dirty="0" smtClean="0"/>
              <a:t>それぞれの人物像を踏まえて、親方か三吉どちらかの立場</a:t>
            </a:r>
            <a:r>
              <a:rPr lang="ja-JP" altLang="en-US" sz="1014" smtClean="0"/>
              <a:t>で、三吉が</a:t>
            </a:r>
            <a:r>
              <a:rPr lang="ja-JP" altLang="en-US" sz="1014" dirty="0" smtClean="0"/>
              <a:t>車の矢に自分の名前を彫った時のことを日記に書こう。</a:t>
            </a:r>
            <a:endParaRPr lang="ja-JP" altLang="en-US" sz="1014" dirty="0"/>
          </a:p>
        </p:txBody>
      </p:sp>
      <p:sp>
        <p:nvSpPr>
          <p:cNvPr id="28" name="角丸四角形 27"/>
          <p:cNvSpPr/>
          <p:nvPr/>
        </p:nvSpPr>
        <p:spPr>
          <a:xfrm>
            <a:off x="7503459" y="537054"/>
            <a:ext cx="343704" cy="2953342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eaVert" rtlCol="0" anchor="ctr"/>
          <a:lstStyle/>
          <a:p>
            <a:pPr algn="ctr"/>
            <a:r>
              <a:rPr lang="ja-JP" altLang="en-US" sz="2000" b="1" dirty="0" smtClean="0">
                <a:solidFill>
                  <a:schemeClr val="tx1"/>
                </a:solidFill>
              </a:rPr>
              <a:t>親方の人物像</a:t>
            </a:r>
            <a:endParaRPr lang="en-US" altLang="ja-JP" sz="2000" b="1" dirty="0">
              <a:solidFill>
                <a:schemeClr val="tx1"/>
              </a:solidFill>
            </a:endParaRPr>
          </a:p>
        </p:txBody>
      </p:sp>
      <p:sp>
        <p:nvSpPr>
          <p:cNvPr id="30" name="角丸四角形 29"/>
          <p:cNvSpPr/>
          <p:nvPr/>
        </p:nvSpPr>
        <p:spPr>
          <a:xfrm>
            <a:off x="7503459" y="3661254"/>
            <a:ext cx="343704" cy="2953342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eaVert" rtlCol="0" anchor="ctr"/>
          <a:lstStyle/>
          <a:p>
            <a:pPr algn="ctr"/>
            <a:r>
              <a:rPr lang="ja-JP" altLang="en-US" sz="2000" b="1" dirty="0" smtClean="0">
                <a:solidFill>
                  <a:schemeClr val="tx1"/>
                </a:solidFill>
              </a:rPr>
              <a:t>三吉の人物像</a:t>
            </a:r>
            <a:endParaRPr lang="en-US" altLang="ja-JP" sz="2000" b="1" dirty="0">
              <a:solidFill>
                <a:schemeClr val="tx1"/>
              </a:solidFill>
            </a:endParaRPr>
          </a:p>
        </p:txBody>
      </p:sp>
      <p:cxnSp>
        <p:nvCxnSpPr>
          <p:cNvPr id="12" name="直線コネクタ 11"/>
          <p:cNvCxnSpPr/>
          <p:nvPr/>
        </p:nvCxnSpPr>
        <p:spPr>
          <a:xfrm>
            <a:off x="2899374" y="2013725"/>
            <a:ext cx="4612341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直線コネクタ 30"/>
          <p:cNvCxnSpPr/>
          <p:nvPr/>
        </p:nvCxnSpPr>
        <p:spPr>
          <a:xfrm>
            <a:off x="2891117" y="5137925"/>
            <a:ext cx="4612341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直線コネクタ 31"/>
          <p:cNvCxnSpPr/>
          <p:nvPr/>
        </p:nvCxnSpPr>
        <p:spPr>
          <a:xfrm flipH="1" flipV="1">
            <a:off x="6642847" y="874059"/>
            <a:ext cx="564778" cy="113966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4" name="直線コネクタ 33"/>
          <p:cNvCxnSpPr/>
          <p:nvPr/>
        </p:nvCxnSpPr>
        <p:spPr>
          <a:xfrm flipH="1">
            <a:off x="6637026" y="2013725"/>
            <a:ext cx="564778" cy="113966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5" name="直線コネクタ 34"/>
          <p:cNvCxnSpPr/>
          <p:nvPr/>
        </p:nvCxnSpPr>
        <p:spPr>
          <a:xfrm flipH="1" flipV="1">
            <a:off x="6647561" y="3998258"/>
            <a:ext cx="564778" cy="113966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6" name="直線コネクタ 35"/>
          <p:cNvCxnSpPr/>
          <p:nvPr/>
        </p:nvCxnSpPr>
        <p:spPr>
          <a:xfrm flipH="1">
            <a:off x="6641740" y="5137924"/>
            <a:ext cx="564778" cy="113966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7" name="直線コネクタ 36"/>
          <p:cNvCxnSpPr/>
          <p:nvPr/>
        </p:nvCxnSpPr>
        <p:spPr>
          <a:xfrm flipH="1" flipV="1">
            <a:off x="4571150" y="886035"/>
            <a:ext cx="564778" cy="113966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8" name="直線コネクタ 37"/>
          <p:cNvCxnSpPr/>
          <p:nvPr/>
        </p:nvCxnSpPr>
        <p:spPr>
          <a:xfrm flipH="1">
            <a:off x="4565329" y="2025701"/>
            <a:ext cx="564778" cy="113966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9" name="直線コネクタ 38"/>
          <p:cNvCxnSpPr/>
          <p:nvPr/>
        </p:nvCxnSpPr>
        <p:spPr>
          <a:xfrm flipH="1" flipV="1">
            <a:off x="4572971" y="4006203"/>
            <a:ext cx="564778" cy="113966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0" name="直線コネクタ 39"/>
          <p:cNvCxnSpPr/>
          <p:nvPr/>
        </p:nvCxnSpPr>
        <p:spPr>
          <a:xfrm flipH="1">
            <a:off x="4567150" y="5145869"/>
            <a:ext cx="564778" cy="113966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1" name="角丸四角形 40"/>
          <p:cNvSpPr/>
          <p:nvPr/>
        </p:nvSpPr>
        <p:spPr>
          <a:xfrm>
            <a:off x="5176127" y="484100"/>
            <a:ext cx="1686848" cy="405147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rtlCol="0" anchor="ctr"/>
          <a:lstStyle/>
          <a:p>
            <a:pPr algn="ctr"/>
            <a:r>
              <a:rPr lang="ja-JP" altLang="en-US" sz="1400" dirty="0" smtClean="0">
                <a:solidFill>
                  <a:srgbClr val="FF0000"/>
                </a:solidFill>
              </a:rPr>
              <a:t>せっかち</a:t>
            </a:r>
            <a:endParaRPr lang="en-US" altLang="ja-JP" sz="1400" dirty="0">
              <a:solidFill>
                <a:srgbClr val="FF0000"/>
              </a:solidFill>
            </a:endParaRPr>
          </a:p>
        </p:txBody>
      </p:sp>
      <p:sp>
        <p:nvSpPr>
          <p:cNvPr id="42" name="角丸四角形 41"/>
          <p:cNvSpPr/>
          <p:nvPr/>
        </p:nvSpPr>
        <p:spPr>
          <a:xfrm>
            <a:off x="3137240" y="478634"/>
            <a:ext cx="1686848" cy="405147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rtlCol="0" anchor="ctr"/>
          <a:lstStyle/>
          <a:p>
            <a:pPr algn="ctr"/>
            <a:r>
              <a:rPr lang="ja-JP" altLang="en-US" sz="1400" dirty="0" smtClean="0">
                <a:solidFill>
                  <a:schemeClr val="tx1"/>
                </a:solidFill>
              </a:rPr>
              <a:t>仕事に誇り</a:t>
            </a:r>
            <a:endParaRPr lang="en-US" altLang="ja-JP" sz="1400" dirty="0">
              <a:solidFill>
                <a:schemeClr val="tx1"/>
              </a:solidFill>
            </a:endParaRPr>
          </a:p>
        </p:txBody>
      </p:sp>
      <p:sp>
        <p:nvSpPr>
          <p:cNvPr id="43" name="角丸四角形 42"/>
          <p:cNvSpPr/>
          <p:nvPr/>
        </p:nvSpPr>
        <p:spPr>
          <a:xfrm>
            <a:off x="5205545" y="3608299"/>
            <a:ext cx="1686848" cy="405147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rtlCol="0" anchor="ctr"/>
          <a:lstStyle/>
          <a:p>
            <a:pPr algn="ctr"/>
            <a:r>
              <a:rPr lang="ja-JP" altLang="en-US" sz="1400" dirty="0" smtClean="0">
                <a:solidFill>
                  <a:srgbClr val="FF0000"/>
                </a:solidFill>
              </a:rPr>
              <a:t>そそっかしい</a:t>
            </a:r>
            <a:endParaRPr lang="en-US" altLang="ja-JP" sz="1400" dirty="0">
              <a:solidFill>
                <a:srgbClr val="FF0000"/>
              </a:solidFill>
            </a:endParaRPr>
          </a:p>
        </p:txBody>
      </p:sp>
      <p:sp>
        <p:nvSpPr>
          <p:cNvPr id="44" name="角丸四角形 43"/>
          <p:cNvSpPr/>
          <p:nvPr/>
        </p:nvSpPr>
        <p:spPr>
          <a:xfrm>
            <a:off x="3137104" y="3608299"/>
            <a:ext cx="1686848" cy="405147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rtlCol="0" anchor="ctr"/>
          <a:lstStyle/>
          <a:p>
            <a:pPr algn="ctr"/>
            <a:r>
              <a:rPr lang="ja-JP" altLang="en-US" sz="1400" dirty="0" smtClean="0">
                <a:solidFill>
                  <a:schemeClr val="tx1"/>
                </a:solidFill>
              </a:rPr>
              <a:t>相手をよく見ている</a:t>
            </a:r>
            <a:endParaRPr lang="en-US" altLang="ja-JP" sz="1400" dirty="0">
              <a:solidFill>
                <a:schemeClr val="tx1"/>
              </a:solidFill>
            </a:endParaRPr>
          </a:p>
        </p:txBody>
      </p:sp>
      <p:sp>
        <p:nvSpPr>
          <p:cNvPr id="45" name="角丸四角形 44"/>
          <p:cNvSpPr/>
          <p:nvPr/>
        </p:nvSpPr>
        <p:spPr>
          <a:xfrm>
            <a:off x="5205545" y="3178272"/>
            <a:ext cx="1686848" cy="405147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rtlCol="0" anchor="ctr"/>
          <a:lstStyle/>
          <a:p>
            <a:pPr algn="ctr"/>
            <a:r>
              <a:rPr lang="ja-JP" altLang="en-US" sz="1400" dirty="0" smtClean="0">
                <a:solidFill>
                  <a:srgbClr val="FF0000"/>
                </a:solidFill>
              </a:rPr>
              <a:t>おひとよし</a:t>
            </a:r>
            <a:endParaRPr lang="en-US" altLang="ja-JP" sz="1400" dirty="0">
              <a:solidFill>
                <a:srgbClr val="FF0000"/>
              </a:solidFill>
            </a:endParaRPr>
          </a:p>
        </p:txBody>
      </p:sp>
      <p:sp>
        <p:nvSpPr>
          <p:cNvPr id="46" name="角丸四角形 45"/>
          <p:cNvSpPr/>
          <p:nvPr/>
        </p:nvSpPr>
        <p:spPr>
          <a:xfrm>
            <a:off x="3137104" y="3158125"/>
            <a:ext cx="1686848" cy="405147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rtlCol="0" anchor="ctr"/>
          <a:lstStyle/>
          <a:p>
            <a:pPr algn="ctr"/>
            <a:r>
              <a:rPr lang="ja-JP" altLang="en-US" sz="1400" dirty="0" smtClean="0">
                <a:solidFill>
                  <a:srgbClr val="FF0000"/>
                </a:solidFill>
              </a:rPr>
              <a:t>弟子思い</a:t>
            </a:r>
            <a:endParaRPr lang="en-US" altLang="ja-JP" sz="1400" dirty="0">
              <a:solidFill>
                <a:srgbClr val="FF0000"/>
              </a:solidFill>
            </a:endParaRPr>
          </a:p>
        </p:txBody>
      </p:sp>
      <p:sp>
        <p:nvSpPr>
          <p:cNvPr id="47" name="角丸四角形 46"/>
          <p:cNvSpPr/>
          <p:nvPr/>
        </p:nvSpPr>
        <p:spPr>
          <a:xfrm>
            <a:off x="5205545" y="6262404"/>
            <a:ext cx="1686848" cy="405147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rtlCol="0" anchor="ctr"/>
          <a:lstStyle/>
          <a:p>
            <a:pPr algn="ctr"/>
            <a:r>
              <a:rPr lang="ja-JP" altLang="en-US" sz="1400" dirty="0" smtClean="0">
                <a:solidFill>
                  <a:srgbClr val="FF0000"/>
                </a:solidFill>
              </a:rPr>
              <a:t>仕事にやりがい</a:t>
            </a:r>
            <a:endParaRPr lang="en-US" altLang="ja-JP" sz="1400" dirty="0">
              <a:solidFill>
                <a:srgbClr val="FF0000"/>
              </a:solidFill>
            </a:endParaRPr>
          </a:p>
        </p:txBody>
      </p:sp>
      <p:sp>
        <p:nvSpPr>
          <p:cNvPr id="48" name="角丸四角形 47"/>
          <p:cNvSpPr/>
          <p:nvPr/>
        </p:nvSpPr>
        <p:spPr>
          <a:xfrm>
            <a:off x="3137104" y="6262403"/>
            <a:ext cx="1686848" cy="405147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rtlCol="0" anchor="ctr"/>
          <a:lstStyle/>
          <a:p>
            <a:pPr algn="ctr"/>
            <a:r>
              <a:rPr lang="ja-JP" altLang="en-US" sz="1400" dirty="0" smtClean="0">
                <a:solidFill>
                  <a:srgbClr val="FF0000"/>
                </a:solidFill>
              </a:rPr>
              <a:t>素直で無邪気</a:t>
            </a:r>
            <a:endParaRPr lang="en-US" altLang="ja-JP" sz="1400" dirty="0">
              <a:solidFill>
                <a:srgbClr val="FF0000"/>
              </a:solidFill>
            </a:endParaRPr>
          </a:p>
        </p:txBody>
      </p:sp>
      <p:sp>
        <p:nvSpPr>
          <p:cNvPr id="49" name="角丸四角形 48"/>
          <p:cNvSpPr/>
          <p:nvPr/>
        </p:nvSpPr>
        <p:spPr>
          <a:xfrm>
            <a:off x="127043" y="478634"/>
            <a:ext cx="1966980" cy="6188916"/>
          </a:xfrm>
          <a:prstGeom prst="roundRect">
            <a:avLst>
              <a:gd name="adj" fmla="val 6412"/>
            </a:avLst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eaVert" rtlCol="0" anchor="ctr"/>
          <a:lstStyle/>
          <a:p>
            <a:r>
              <a:rPr lang="ja-JP" altLang="en-US" sz="1182" b="1" dirty="0" smtClean="0">
                <a:solidFill>
                  <a:srgbClr val="FF0000"/>
                </a:solidFill>
              </a:rPr>
              <a:t>親方の例</a:t>
            </a:r>
            <a:r>
              <a:rPr lang="en-US" altLang="ja-JP" sz="1182" dirty="0" smtClean="0">
                <a:solidFill>
                  <a:srgbClr val="FF0000"/>
                </a:solidFill>
              </a:rPr>
              <a:t>―</a:t>
            </a:r>
            <a:r>
              <a:rPr lang="ja-JP" altLang="en-US" sz="1182" dirty="0" smtClean="0">
                <a:solidFill>
                  <a:srgbClr val="FF0000"/>
                </a:solidFill>
              </a:rPr>
              <a:t>夜中に</a:t>
            </a:r>
            <a:r>
              <a:rPr lang="ja-JP" altLang="en-US" sz="1182" dirty="0" err="1" smtClean="0">
                <a:solidFill>
                  <a:srgbClr val="FF0000"/>
                </a:solidFill>
              </a:rPr>
              <a:t>しょんべんに</a:t>
            </a:r>
            <a:r>
              <a:rPr lang="ja-JP" altLang="en-US" sz="1182" dirty="0" smtClean="0">
                <a:solidFill>
                  <a:srgbClr val="FF0000"/>
                </a:solidFill>
              </a:rPr>
              <a:t>起きたら仕事場の明かりがついていた。何事かと思って見に行くと、三吉がいるではないか。思わず「物騒やないか！」と怒鳴りつけた。何をしているかと尋ねたら、自分の作った車の矢に名前を彫っていると言う。見ると、矢の表に彫っているどころか、自分の名前も間違えている。ほんまにそそっかしいやつだ。けれど、矢の仕上がりは上々だ。三吉には常々車大工の誇りについて話している。きっと将来は立派な車大工になる</a:t>
            </a:r>
            <a:r>
              <a:rPr lang="ja-JP" altLang="en-US" sz="1182" dirty="0">
                <a:solidFill>
                  <a:srgbClr val="FF0000"/>
                </a:solidFill>
              </a:rPr>
              <a:t>や</a:t>
            </a:r>
            <a:r>
              <a:rPr lang="ja-JP" altLang="en-US" sz="1182" dirty="0" smtClean="0">
                <a:solidFill>
                  <a:srgbClr val="FF0000"/>
                </a:solidFill>
              </a:rPr>
              <a:t>ろう。</a:t>
            </a:r>
            <a:endParaRPr lang="en-US" altLang="ja-JP" sz="1182" dirty="0" smtClean="0">
              <a:solidFill>
                <a:srgbClr val="FF0000"/>
              </a:solidFill>
            </a:endParaRPr>
          </a:p>
          <a:p>
            <a:r>
              <a:rPr lang="ja-JP" altLang="en-US" sz="1182" b="1" dirty="0">
                <a:solidFill>
                  <a:srgbClr val="FF0000"/>
                </a:solidFill>
              </a:rPr>
              <a:t>三吉</a:t>
            </a:r>
            <a:r>
              <a:rPr lang="ja-JP" altLang="en-US" sz="1182" b="1" dirty="0" smtClean="0">
                <a:solidFill>
                  <a:srgbClr val="FF0000"/>
                </a:solidFill>
              </a:rPr>
              <a:t>の例</a:t>
            </a:r>
            <a:r>
              <a:rPr lang="en-US" altLang="ja-JP" sz="1182" dirty="0" smtClean="0">
                <a:solidFill>
                  <a:srgbClr val="FF0000"/>
                </a:solidFill>
              </a:rPr>
              <a:t>―</a:t>
            </a:r>
            <a:r>
              <a:rPr lang="ja-JP" altLang="en-US" sz="1182" dirty="0" smtClean="0">
                <a:solidFill>
                  <a:srgbClr val="FF0000"/>
                </a:solidFill>
              </a:rPr>
              <a:t>ついに任されていた車の矢が仕上がった！　どこから見てもいい出来上がりだ。親方が寝ているうちに名前を彫っておこう。でも、焦ってうまくいかないうちに親方に見つかって怒鳴られた。しかも、矢の表に掘っているばかりか、名前も間違えてることもわかってしまった。それでも親方に促されて最後まで名前を彫った。何度も聞いた車大工の誇りについて聞かされながら</a:t>
            </a:r>
            <a:r>
              <a:rPr lang="en-US" altLang="ja-JP" sz="1182" dirty="0" smtClean="0">
                <a:solidFill>
                  <a:srgbClr val="FF0000"/>
                </a:solidFill>
              </a:rPr>
              <a:t>…</a:t>
            </a:r>
            <a:r>
              <a:rPr lang="ja-JP" altLang="en-US" sz="1182" dirty="0" err="1" smtClean="0">
                <a:solidFill>
                  <a:srgbClr val="FF0000"/>
                </a:solidFill>
              </a:rPr>
              <a:t>。</a:t>
            </a:r>
            <a:r>
              <a:rPr lang="ja-JP" altLang="en-US" sz="1182" dirty="0" smtClean="0">
                <a:solidFill>
                  <a:srgbClr val="FF0000"/>
                </a:solidFill>
              </a:rPr>
              <a:t>将来は、親方みたいに立派な車大工に</a:t>
            </a:r>
            <a:r>
              <a:rPr lang="ja-JP" altLang="en-US" sz="1182" smtClean="0">
                <a:solidFill>
                  <a:srgbClr val="FF0000"/>
                </a:solidFill>
              </a:rPr>
              <a:t>なってやるぞ！</a:t>
            </a:r>
            <a:endParaRPr lang="ja-JP" altLang="en-US" sz="1182" dirty="0">
              <a:solidFill>
                <a:srgbClr val="FF0000"/>
              </a:solidFill>
            </a:endParaRPr>
          </a:p>
        </p:txBody>
      </p:sp>
      <p:sp>
        <p:nvSpPr>
          <p:cNvPr id="2" name="テキスト ボックス 1"/>
          <p:cNvSpPr txBox="1"/>
          <p:nvPr/>
        </p:nvSpPr>
        <p:spPr>
          <a:xfrm>
            <a:off x="3066589" y="855795"/>
            <a:ext cx="1554906" cy="60529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ts val="2000"/>
              </a:lnSpc>
            </a:pPr>
            <a:r>
              <a:rPr kumimoji="1" lang="ja-JP" altLang="en-US" sz="1200" dirty="0" smtClean="0">
                <a:solidFill>
                  <a:srgbClr val="FF0000"/>
                </a:solidFill>
              </a:rPr>
              <a:t>・わしらも命を懸けて車を作ってる</a:t>
            </a:r>
            <a:r>
              <a:rPr kumimoji="1" lang="ja-JP" altLang="en-US" sz="1200" dirty="0" err="1" smtClean="0">
                <a:solidFill>
                  <a:srgbClr val="FF0000"/>
                </a:solidFill>
              </a:rPr>
              <a:t>んや</a:t>
            </a:r>
            <a:r>
              <a:rPr kumimoji="1" lang="ja-JP" altLang="en-US" sz="1200" dirty="0" smtClean="0">
                <a:solidFill>
                  <a:srgbClr val="FF0000"/>
                </a:solidFill>
              </a:rPr>
              <a:t>。</a:t>
            </a:r>
            <a:endParaRPr kumimoji="1" lang="ja-JP" altLang="en-US" sz="1200" dirty="0">
              <a:solidFill>
                <a:srgbClr val="FF0000"/>
              </a:solidFill>
            </a:endParaRPr>
          </a:p>
        </p:txBody>
      </p:sp>
      <p:grpSp>
        <p:nvGrpSpPr>
          <p:cNvPr id="15" name="グループ化 14"/>
          <p:cNvGrpSpPr/>
          <p:nvPr/>
        </p:nvGrpSpPr>
        <p:grpSpPr>
          <a:xfrm>
            <a:off x="5190836" y="1164769"/>
            <a:ext cx="1864565" cy="560380"/>
            <a:chOff x="5190836" y="1164769"/>
            <a:chExt cx="1864565" cy="560380"/>
          </a:xfrm>
        </p:grpSpPr>
        <p:cxnSp>
          <p:nvCxnSpPr>
            <p:cNvPr id="51" name="直線コネクタ 50"/>
            <p:cNvCxnSpPr/>
            <p:nvPr/>
          </p:nvCxnSpPr>
          <p:spPr>
            <a:xfrm flipH="1">
              <a:off x="5190836" y="1164769"/>
              <a:ext cx="159670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直線コネクタ 51"/>
            <p:cNvCxnSpPr/>
            <p:nvPr/>
          </p:nvCxnSpPr>
          <p:spPr>
            <a:xfrm flipH="1">
              <a:off x="5205544" y="1725149"/>
              <a:ext cx="184985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" name="直線コネクタ 3"/>
            <p:cNvCxnSpPr/>
            <p:nvPr/>
          </p:nvCxnSpPr>
          <p:spPr>
            <a:xfrm flipH="1">
              <a:off x="5197287" y="1443892"/>
              <a:ext cx="1722129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9" name="グループ化 68"/>
          <p:cNvGrpSpPr/>
          <p:nvPr/>
        </p:nvGrpSpPr>
        <p:grpSpPr>
          <a:xfrm>
            <a:off x="3132024" y="1169184"/>
            <a:ext cx="1864565" cy="560380"/>
            <a:chOff x="5190836" y="1164769"/>
            <a:chExt cx="1864565" cy="560380"/>
          </a:xfrm>
        </p:grpSpPr>
        <p:cxnSp>
          <p:nvCxnSpPr>
            <p:cNvPr id="70" name="直線コネクタ 69"/>
            <p:cNvCxnSpPr/>
            <p:nvPr/>
          </p:nvCxnSpPr>
          <p:spPr>
            <a:xfrm flipH="1">
              <a:off x="5190836" y="1164769"/>
              <a:ext cx="159670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直線コネクタ 70"/>
            <p:cNvCxnSpPr/>
            <p:nvPr/>
          </p:nvCxnSpPr>
          <p:spPr>
            <a:xfrm flipH="1">
              <a:off x="5205544" y="1725149"/>
              <a:ext cx="184985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直線コネクタ 71"/>
            <p:cNvCxnSpPr/>
            <p:nvPr/>
          </p:nvCxnSpPr>
          <p:spPr>
            <a:xfrm flipH="1">
              <a:off x="5197287" y="1443892"/>
              <a:ext cx="1722129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3" name="グループ化 72"/>
          <p:cNvGrpSpPr/>
          <p:nvPr/>
        </p:nvGrpSpPr>
        <p:grpSpPr>
          <a:xfrm flipV="1">
            <a:off x="5200224" y="2294982"/>
            <a:ext cx="1864565" cy="560380"/>
            <a:chOff x="5190836" y="1164769"/>
            <a:chExt cx="1864565" cy="560380"/>
          </a:xfrm>
        </p:grpSpPr>
        <p:cxnSp>
          <p:nvCxnSpPr>
            <p:cNvPr id="74" name="直線コネクタ 73"/>
            <p:cNvCxnSpPr/>
            <p:nvPr/>
          </p:nvCxnSpPr>
          <p:spPr>
            <a:xfrm flipH="1">
              <a:off x="5190836" y="1164769"/>
              <a:ext cx="159670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直線コネクタ 74"/>
            <p:cNvCxnSpPr/>
            <p:nvPr/>
          </p:nvCxnSpPr>
          <p:spPr>
            <a:xfrm flipH="1">
              <a:off x="5205544" y="1725149"/>
              <a:ext cx="184985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直線コネクタ 75"/>
            <p:cNvCxnSpPr/>
            <p:nvPr/>
          </p:nvCxnSpPr>
          <p:spPr>
            <a:xfrm flipH="1">
              <a:off x="5197287" y="1443892"/>
              <a:ext cx="1722129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7" name="グループ化 76"/>
          <p:cNvGrpSpPr/>
          <p:nvPr/>
        </p:nvGrpSpPr>
        <p:grpSpPr>
          <a:xfrm flipV="1">
            <a:off x="3134540" y="2293662"/>
            <a:ext cx="1864565" cy="560380"/>
            <a:chOff x="5190836" y="1164769"/>
            <a:chExt cx="1864565" cy="560380"/>
          </a:xfrm>
        </p:grpSpPr>
        <p:cxnSp>
          <p:nvCxnSpPr>
            <p:cNvPr id="78" name="直線コネクタ 77"/>
            <p:cNvCxnSpPr/>
            <p:nvPr/>
          </p:nvCxnSpPr>
          <p:spPr>
            <a:xfrm flipH="1">
              <a:off x="5190836" y="1164769"/>
              <a:ext cx="159670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直線コネクタ 78"/>
            <p:cNvCxnSpPr/>
            <p:nvPr/>
          </p:nvCxnSpPr>
          <p:spPr>
            <a:xfrm flipH="1">
              <a:off x="5205544" y="1725149"/>
              <a:ext cx="184985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直線コネクタ 79"/>
            <p:cNvCxnSpPr/>
            <p:nvPr/>
          </p:nvCxnSpPr>
          <p:spPr>
            <a:xfrm flipH="1">
              <a:off x="5197287" y="1443892"/>
              <a:ext cx="1722129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1" name="グループ化 80"/>
          <p:cNvGrpSpPr/>
          <p:nvPr/>
        </p:nvGrpSpPr>
        <p:grpSpPr>
          <a:xfrm>
            <a:off x="5185987" y="4277869"/>
            <a:ext cx="1864565" cy="560380"/>
            <a:chOff x="5190836" y="1164769"/>
            <a:chExt cx="1864565" cy="560380"/>
          </a:xfrm>
        </p:grpSpPr>
        <p:cxnSp>
          <p:nvCxnSpPr>
            <p:cNvPr id="82" name="直線コネクタ 81"/>
            <p:cNvCxnSpPr/>
            <p:nvPr/>
          </p:nvCxnSpPr>
          <p:spPr>
            <a:xfrm flipH="1">
              <a:off x="5190836" y="1164769"/>
              <a:ext cx="159670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直線コネクタ 82"/>
            <p:cNvCxnSpPr/>
            <p:nvPr/>
          </p:nvCxnSpPr>
          <p:spPr>
            <a:xfrm flipH="1">
              <a:off x="5205544" y="1725149"/>
              <a:ext cx="184985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直線コネクタ 83"/>
            <p:cNvCxnSpPr/>
            <p:nvPr/>
          </p:nvCxnSpPr>
          <p:spPr>
            <a:xfrm flipH="1">
              <a:off x="5197287" y="1443892"/>
              <a:ext cx="1722129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5" name="グループ化 84"/>
          <p:cNvGrpSpPr/>
          <p:nvPr/>
        </p:nvGrpSpPr>
        <p:grpSpPr>
          <a:xfrm>
            <a:off x="3127175" y="4282284"/>
            <a:ext cx="1864565" cy="560380"/>
            <a:chOff x="5190836" y="1164769"/>
            <a:chExt cx="1864565" cy="560380"/>
          </a:xfrm>
        </p:grpSpPr>
        <p:cxnSp>
          <p:nvCxnSpPr>
            <p:cNvPr id="86" name="直線コネクタ 85"/>
            <p:cNvCxnSpPr/>
            <p:nvPr/>
          </p:nvCxnSpPr>
          <p:spPr>
            <a:xfrm flipH="1">
              <a:off x="5190836" y="1164769"/>
              <a:ext cx="159670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直線コネクタ 86"/>
            <p:cNvCxnSpPr/>
            <p:nvPr/>
          </p:nvCxnSpPr>
          <p:spPr>
            <a:xfrm flipH="1">
              <a:off x="5205544" y="1725149"/>
              <a:ext cx="184985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直線コネクタ 87"/>
            <p:cNvCxnSpPr/>
            <p:nvPr/>
          </p:nvCxnSpPr>
          <p:spPr>
            <a:xfrm flipH="1">
              <a:off x="5197287" y="1443892"/>
              <a:ext cx="1722129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9" name="グループ化 88"/>
          <p:cNvGrpSpPr/>
          <p:nvPr/>
        </p:nvGrpSpPr>
        <p:grpSpPr>
          <a:xfrm flipV="1">
            <a:off x="5195375" y="5408082"/>
            <a:ext cx="1864565" cy="560380"/>
            <a:chOff x="5190836" y="1164769"/>
            <a:chExt cx="1864565" cy="560380"/>
          </a:xfrm>
        </p:grpSpPr>
        <p:cxnSp>
          <p:nvCxnSpPr>
            <p:cNvPr id="90" name="直線コネクタ 89"/>
            <p:cNvCxnSpPr/>
            <p:nvPr/>
          </p:nvCxnSpPr>
          <p:spPr>
            <a:xfrm flipH="1">
              <a:off x="5190836" y="1164769"/>
              <a:ext cx="159670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直線コネクタ 90"/>
            <p:cNvCxnSpPr/>
            <p:nvPr/>
          </p:nvCxnSpPr>
          <p:spPr>
            <a:xfrm flipH="1">
              <a:off x="5205544" y="1725149"/>
              <a:ext cx="184985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直線コネクタ 91"/>
            <p:cNvCxnSpPr/>
            <p:nvPr/>
          </p:nvCxnSpPr>
          <p:spPr>
            <a:xfrm flipH="1">
              <a:off x="5197287" y="1443892"/>
              <a:ext cx="1722129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3" name="グループ化 92"/>
          <p:cNvGrpSpPr/>
          <p:nvPr/>
        </p:nvGrpSpPr>
        <p:grpSpPr>
          <a:xfrm flipV="1">
            <a:off x="3129691" y="5406762"/>
            <a:ext cx="1864565" cy="560380"/>
            <a:chOff x="5190836" y="1164769"/>
            <a:chExt cx="1864565" cy="560380"/>
          </a:xfrm>
        </p:grpSpPr>
        <p:cxnSp>
          <p:nvCxnSpPr>
            <p:cNvPr id="94" name="直線コネクタ 93"/>
            <p:cNvCxnSpPr/>
            <p:nvPr/>
          </p:nvCxnSpPr>
          <p:spPr>
            <a:xfrm flipH="1">
              <a:off x="5190836" y="1164769"/>
              <a:ext cx="159670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" name="直線コネクタ 94"/>
            <p:cNvCxnSpPr/>
            <p:nvPr/>
          </p:nvCxnSpPr>
          <p:spPr>
            <a:xfrm flipH="1">
              <a:off x="5205544" y="1725149"/>
              <a:ext cx="184985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" name="直線コネクタ 95"/>
            <p:cNvCxnSpPr/>
            <p:nvPr/>
          </p:nvCxnSpPr>
          <p:spPr>
            <a:xfrm flipH="1">
              <a:off x="5197287" y="1443892"/>
              <a:ext cx="1722129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7" name="テキスト ボックス 96"/>
          <p:cNvSpPr txBox="1"/>
          <p:nvPr/>
        </p:nvSpPr>
        <p:spPr>
          <a:xfrm>
            <a:off x="5165814" y="3973378"/>
            <a:ext cx="1554906" cy="57881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ts val="2000"/>
              </a:lnSpc>
            </a:pPr>
            <a:r>
              <a:rPr kumimoji="1" lang="ja-JP" altLang="en-US" sz="1200" dirty="0" smtClean="0"/>
              <a:t>・表に彫るやつがあるか。</a:t>
            </a:r>
            <a:endParaRPr kumimoji="1" lang="ja-JP" altLang="en-US" sz="1200" dirty="0"/>
          </a:p>
        </p:txBody>
      </p:sp>
      <p:sp>
        <p:nvSpPr>
          <p:cNvPr id="98" name="テキスト ボックス 97"/>
          <p:cNvSpPr txBox="1"/>
          <p:nvPr/>
        </p:nvSpPr>
        <p:spPr>
          <a:xfrm>
            <a:off x="5191463" y="2017681"/>
            <a:ext cx="1554906" cy="109177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ts val="2000"/>
              </a:lnSpc>
            </a:pPr>
            <a:r>
              <a:rPr kumimoji="1" lang="ja-JP" altLang="en-US" sz="1200" dirty="0" smtClean="0">
                <a:solidFill>
                  <a:srgbClr val="FF0000"/>
                </a:solidFill>
              </a:rPr>
              <a:t>・しょんぼりすればするほど、親方の怒鳴り声は小さくなっていく。</a:t>
            </a:r>
            <a:endParaRPr kumimoji="1" lang="ja-JP" altLang="en-US" sz="1200" dirty="0">
              <a:solidFill>
                <a:srgbClr val="FF0000"/>
              </a:solidFill>
            </a:endParaRPr>
          </a:p>
        </p:txBody>
      </p:sp>
      <p:sp>
        <p:nvSpPr>
          <p:cNvPr id="99" name="テキスト ボックス 98"/>
          <p:cNvSpPr txBox="1"/>
          <p:nvPr/>
        </p:nvSpPr>
        <p:spPr>
          <a:xfrm>
            <a:off x="3078333" y="2004108"/>
            <a:ext cx="1554906" cy="60529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ts val="2000"/>
              </a:lnSpc>
            </a:pPr>
            <a:r>
              <a:rPr kumimoji="1" lang="ja-JP" altLang="en-US" sz="1200" dirty="0" smtClean="0">
                <a:solidFill>
                  <a:srgbClr val="FF0000"/>
                </a:solidFill>
              </a:rPr>
              <a:t>・半人前の三吉にもてつどう</a:t>
            </a:r>
            <a:r>
              <a:rPr kumimoji="1" lang="ja-JP" altLang="en-US" sz="1200" dirty="0" err="1" smtClean="0">
                <a:solidFill>
                  <a:srgbClr val="FF0000"/>
                </a:solidFill>
              </a:rPr>
              <a:t>て</a:t>
            </a:r>
            <a:r>
              <a:rPr kumimoji="1" lang="ja-JP" altLang="en-US" sz="1200" dirty="0" smtClean="0">
                <a:solidFill>
                  <a:srgbClr val="FF0000"/>
                </a:solidFill>
              </a:rPr>
              <a:t>もらおうか。</a:t>
            </a:r>
            <a:endParaRPr kumimoji="1" lang="ja-JP" altLang="en-US" sz="1200" dirty="0">
              <a:solidFill>
                <a:srgbClr val="FF0000"/>
              </a:solidFill>
            </a:endParaRPr>
          </a:p>
        </p:txBody>
      </p:sp>
      <p:sp>
        <p:nvSpPr>
          <p:cNvPr id="100" name="テキスト ボックス 99"/>
          <p:cNvSpPr txBox="1"/>
          <p:nvPr/>
        </p:nvSpPr>
        <p:spPr>
          <a:xfrm>
            <a:off x="3081488" y="1394683"/>
            <a:ext cx="1841662" cy="60529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ts val="2000"/>
              </a:lnSpc>
            </a:pPr>
            <a:r>
              <a:rPr kumimoji="1" lang="ja-JP" altLang="en-US" sz="1200" dirty="0" smtClean="0">
                <a:solidFill>
                  <a:srgbClr val="FF0000"/>
                </a:solidFill>
              </a:rPr>
              <a:t>・車大工は命を削りながら自分の命を削ってる</a:t>
            </a:r>
            <a:r>
              <a:rPr kumimoji="1" lang="ja-JP" altLang="en-US" sz="1200" dirty="0" err="1" smtClean="0">
                <a:solidFill>
                  <a:srgbClr val="FF0000"/>
                </a:solidFill>
              </a:rPr>
              <a:t>んや</a:t>
            </a:r>
            <a:r>
              <a:rPr kumimoji="1" lang="ja-JP" altLang="en-US" sz="1200" dirty="0" smtClean="0">
                <a:solidFill>
                  <a:srgbClr val="FF0000"/>
                </a:solidFill>
              </a:rPr>
              <a:t>。</a:t>
            </a:r>
            <a:endParaRPr kumimoji="1" lang="ja-JP" altLang="en-US" sz="1200" dirty="0">
              <a:solidFill>
                <a:srgbClr val="FF0000"/>
              </a:solidFill>
            </a:endParaRPr>
          </a:p>
        </p:txBody>
      </p:sp>
      <p:sp>
        <p:nvSpPr>
          <p:cNvPr id="102" name="テキスト ボックス 101"/>
          <p:cNvSpPr txBox="1"/>
          <p:nvPr/>
        </p:nvSpPr>
        <p:spPr>
          <a:xfrm>
            <a:off x="5176127" y="865320"/>
            <a:ext cx="1554906" cy="57881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ts val="2000"/>
              </a:lnSpc>
            </a:pPr>
            <a:r>
              <a:rPr kumimoji="1" lang="ja-JP" altLang="en-US" sz="1200" dirty="0" smtClean="0"/>
              <a:t>・答えるより早く、次の言葉が飛んできた。</a:t>
            </a:r>
            <a:endParaRPr kumimoji="1" lang="ja-JP" altLang="en-US" sz="1200" dirty="0"/>
          </a:p>
        </p:txBody>
      </p:sp>
      <p:sp>
        <p:nvSpPr>
          <p:cNvPr id="104" name="テキスト ボックス 103"/>
          <p:cNvSpPr txBox="1"/>
          <p:nvPr/>
        </p:nvSpPr>
        <p:spPr>
          <a:xfrm>
            <a:off x="3076375" y="2548098"/>
            <a:ext cx="1841662" cy="60529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ts val="2000"/>
              </a:lnSpc>
            </a:pPr>
            <a:r>
              <a:rPr kumimoji="1" lang="ja-JP" altLang="en-US" sz="1200" dirty="0" smtClean="0">
                <a:solidFill>
                  <a:srgbClr val="FF0000"/>
                </a:solidFill>
              </a:rPr>
              <a:t>・きっと腕のええ車大工や</a:t>
            </a:r>
            <a:r>
              <a:rPr kumimoji="1" lang="ja-JP" altLang="en-US" sz="1200" dirty="0" err="1" smtClean="0">
                <a:solidFill>
                  <a:srgbClr val="FF0000"/>
                </a:solidFill>
              </a:rPr>
              <a:t>っ</a:t>
            </a:r>
            <a:r>
              <a:rPr kumimoji="1" lang="ja-JP" altLang="en-US" sz="1200" dirty="0" smtClean="0">
                <a:solidFill>
                  <a:srgbClr val="FF0000"/>
                </a:solidFill>
              </a:rPr>
              <a:t>たんやろなあ</a:t>
            </a:r>
            <a:r>
              <a:rPr lang="ja-JP" altLang="en-US" sz="1200" dirty="0">
                <a:solidFill>
                  <a:srgbClr val="FF0000"/>
                </a:solidFill>
              </a:rPr>
              <a:t>。</a:t>
            </a:r>
            <a:endParaRPr kumimoji="1" lang="ja-JP" altLang="en-US" sz="1200" dirty="0">
              <a:solidFill>
                <a:srgbClr val="FF0000"/>
              </a:solidFill>
            </a:endParaRPr>
          </a:p>
        </p:txBody>
      </p:sp>
      <p:sp>
        <p:nvSpPr>
          <p:cNvPr id="105" name="テキスト ボックス 104"/>
          <p:cNvSpPr txBox="1"/>
          <p:nvPr/>
        </p:nvSpPr>
        <p:spPr>
          <a:xfrm>
            <a:off x="5190071" y="1417832"/>
            <a:ext cx="1554906" cy="57881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ts val="2000"/>
              </a:lnSpc>
            </a:pPr>
            <a:r>
              <a:rPr kumimoji="1" lang="ja-JP" altLang="en-US" sz="1200" dirty="0" smtClean="0">
                <a:solidFill>
                  <a:srgbClr val="FF0000"/>
                </a:solidFill>
              </a:rPr>
              <a:t>・ほんならなんや。はよう、言う</a:t>
            </a:r>
            <a:r>
              <a:rPr kumimoji="1" lang="ja-JP" altLang="en-US" sz="1200" dirty="0" err="1" smtClean="0">
                <a:solidFill>
                  <a:srgbClr val="FF0000"/>
                </a:solidFill>
              </a:rPr>
              <a:t>て</a:t>
            </a:r>
            <a:r>
              <a:rPr lang="ja-JP" altLang="en-US" sz="1200" dirty="0" err="1" smtClean="0">
                <a:solidFill>
                  <a:srgbClr val="FF0000"/>
                </a:solidFill>
              </a:rPr>
              <a:t>みい</a:t>
            </a:r>
            <a:r>
              <a:rPr lang="ja-JP" altLang="en-US" sz="1200" dirty="0" smtClean="0">
                <a:solidFill>
                  <a:srgbClr val="FF0000"/>
                </a:solidFill>
              </a:rPr>
              <a:t>。</a:t>
            </a:r>
            <a:endParaRPr kumimoji="1" lang="ja-JP" altLang="en-US" sz="1200" dirty="0">
              <a:solidFill>
                <a:srgbClr val="FF0000"/>
              </a:solidFill>
            </a:endParaRPr>
          </a:p>
        </p:txBody>
      </p:sp>
      <p:sp>
        <p:nvSpPr>
          <p:cNvPr id="106" name="テキスト ボックス 105"/>
          <p:cNvSpPr txBox="1"/>
          <p:nvPr/>
        </p:nvSpPr>
        <p:spPr>
          <a:xfrm>
            <a:off x="5165814" y="4492041"/>
            <a:ext cx="1554906" cy="60529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ts val="2000"/>
              </a:lnSpc>
            </a:pPr>
            <a:r>
              <a:rPr kumimoji="1" lang="ja-JP" altLang="en-US" sz="1200" dirty="0" smtClean="0">
                <a:solidFill>
                  <a:srgbClr val="FF0000"/>
                </a:solidFill>
              </a:rPr>
              <a:t>・それに、こりゃ、間違えてるやないか。</a:t>
            </a:r>
            <a:endParaRPr kumimoji="1" lang="ja-JP" altLang="en-US" sz="1200" dirty="0">
              <a:solidFill>
                <a:srgbClr val="FF0000"/>
              </a:solidFill>
            </a:endParaRPr>
          </a:p>
        </p:txBody>
      </p:sp>
      <p:sp>
        <p:nvSpPr>
          <p:cNvPr id="107" name="テキスト ボックス 106"/>
          <p:cNvSpPr txBox="1"/>
          <p:nvPr/>
        </p:nvSpPr>
        <p:spPr>
          <a:xfrm>
            <a:off x="5176127" y="5104879"/>
            <a:ext cx="1554906" cy="86177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ts val="2000"/>
              </a:lnSpc>
            </a:pPr>
            <a:r>
              <a:rPr lang="ja-JP" altLang="en-US" sz="1200" dirty="0" smtClean="0">
                <a:solidFill>
                  <a:srgbClr val="FF0000"/>
                </a:solidFill>
              </a:rPr>
              <a:t>・自分がまかされたカシの木の一本の矢が、白く輝いて見えた。</a:t>
            </a:r>
            <a:endParaRPr kumimoji="1" lang="ja-JP" altLang="en-US" sz="1200" dirty="0">
              <a:solidFill>
                <a:srgbClr val="FF0000"/>
              </a:solidFill>
            </a:endParaRPr>
          </a:p>
        </p:txBody>
      </p:sp>
      <p:sp>
        <p:nvSpPr>
          <p:cNvPr id="108" name="テキスト ボックス 107"/>
          <p:cNvSpPr txBox="1"/>
          <p:nvPr/>
        </p:nvSpPr>
        <p:spPr>
          <a:xfrm>
            <a:off x="3078731" y="3976634"/>
            <a:ext cx="1554906" cy="86177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ts val="2000"/>
              </a:lnSpc>
            </a:pPr>
            <a:r>
              <a:rPr kumimoji="1" lang="ja-JP" altLang="en-US" sz="1200" dirty="0" smtClean="0">
                <a:solidFill>
                  <a:srgbClr val="FF0000"/>
                </a:solidFill>
              </a:rPr>
              <a:t>・親方に怒られたときは、しょんぼりしているのに限る。</a:t>
            </a:r>
            <a:endParaRPr kumimoji="1" lang="ja-JP" altLang="en-US" sz="1200" dirty="0">
              <a:solidFill>
                <a:srgbClr val="FF0000"/>
              </a:solidFill>
            </a:endParaRPr>
          </a:p>
        </p:txBody>
      </p:sp>
      <p:sp>
        <p:nvSpPr>
          <p:cNvPr id="109" name="テキスト ボックス 108"/>
          <p:cNvSpPr txBox="1"/>
          <p:nvPr/>
        </p:nvSpPr>
        <p:spPr>
          <a:xfrm>
            <a:off x="3060880" y="5091532"/>
            <a:ext cx="1554906" cy="34881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ts val="2000"/>
              </a:lnSpc>
            </a:pPr>
            <a:r>
              <a:rPr lang="ja-JP" altLang="en-US" sz="1200" dirty="0" smtClean="0">
                <a:solidFill>
                  <a:srgbClr val="FF0000"/>
                </a:solidFill>
              </a:rPr>
              <a:t>・あ、</a:t>
            </a:r>
            <a:r>
              <a:rPr lang="ja-JP" altLang="en-US" sz="1200" dirty="0" err="1" smtClean="0">
                <a:solidFill>
                  <a:srgbClr val="FF0000"/>
                </a:solidFill>
              </a:rPr>
              <a:t>すんま</a:t>
            </a:r>
            <a:r>
              <a:rPr lang="ja-JP" altLang="en-US" sz="1200" dirty="0" smtClean="0">
                <a:solidFill>
                  <a:srgbClr val="FF0000"/>
                </a:solidFill>
              </a:rPr>
              <a:t>へん。</a:t>
            </a:r>
            <a:endParaRPr lang="en-US" altLang="ja-JP" sz="1200" dirty="0" smtClean="0">
              <a:solidFill>
                <a:srgbClr val="FF0000"/>
              </a:solidFill>
            </a:endParaRPr>
          </a:p>
        </p:txBody>
      </p:sp>
      <p:sp>
        <p:nvSpPr>
          <p:cNvPr id="110" name="テキスト ボックス 109"/>
          <p:cNvSpPr txBox="1"/>
          <p:nvPr/>
        </p:nvSpPr>
        <p:spPr>
          <a:xfrm>
            <a:off x="3060880" y="5392076"/>
            <a:ext cx="1554906" cy="60529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ts val="2000"/>
              </a:lnSpc>
            </a:pPr>
            <a:r>
              <a:rPr lang="ja-JP" altLang="en-US" sz="1200" dirty="0" smtClean="0">
                <a:solidFill>
                  <a:srgbClr val="FF0000"/>
                </a:solidFill>
              </a:rPr>
              <a:t>・慌てて、</a:t>
            </a:r>
            <a:r>
              <a:rPr lang="ja-JP" altLang="en-US" sz="1200" smtClean="0">
                <a:solidFill>
                  <a:srgbClr val="FF0000"/>
                </a:solidFill>
              </a:rPr>
              <a:t>「ち」の字を手でごしごしこすった。</a:t>
            </a:r>
            <a:endParaRPr lang="en-US" altLang="ja-JP" sz="1200" dirty="0" smtClean="0">
              <a:solidFill>
                <a:srgbClr val="FF0000"/>
              </a:solidFill>
            </a:endParaRPr>
          </a:p>
        </p:txBody>
      </p:sp>
      <p:sp>
        <p:nvSpPr>
          <p:cNvPr id="6" name="円/楕円 5"/>
          <p:cNvSpPr/>
          <p:nvPr/>
        </p:nvSpPr>
        <p:spPr>
          <a:xfrm>
            <a:off x="4426783" y="288822"/>
            <a:ext cx="1260000" cy="277134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900" b="1" dirty="0" smtClean="0">
                <a:solidFill>
                  <a:schemeClr val="tx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一言で言うと</a:t>
            </a:r>
            <a:endParaRPr kumimoji="1" lang="ja-JP" altLang="en-US" sz="900" b="1" dirty="0">
              <a:solidFill>
                <a:schemeClr val="tx1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101" name="円/楕円 100"/>
          <p:cNvSpPr/>
          <p:nvPr/>
        </p:nvSpPr>
        <p:spPr>
          <a:xfrm>
            <a:off x="4364883" y="3460231"/>
            <a:ext cx="1260000" cy="277134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900" b="1" dirty="0" smtClean="0">
                <a:solidFill>
                  <a:schemeClr val="tx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一言で言うと</a:t>
            </a:r>
            <a:endParaRPr kumimoji="1" lang="ja-JP" altLang="en-US" sz="900" b="1" dirty="0">
              <a:solidFill>
                <a:schemeClr val="tx1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103" name="円/楕円 102"/>
          <p:cNvSpPr/>
          <p:nvPr/>
        </p:nvSpPr>
        <p:spPr>
          <a:xfrm>
            <a:off x="4288037" y="6521028"/>
            <a:ext cx="1260000" cy="277134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900" b="1" dirty="0" smtClean="0">
                <a:solidFill>
                  <a:schemeClr val="tx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一言で言うと</a:t>
            </a:r>
            <a:endParaRPr kumimoji="1" lang="ja-JP" altLang="en-US" sz="900" b="1" dirty="0">
              <a:solidFill>
                <a:schemeClr val="tx1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7" name="テキスト ボックス 6"/>
          <p:cNvSpPr txBox="1"/>
          <p:nvPr/>
        </p:nvSpPr>
        <p:spPr>
          <a:xfrm>
            <a:off x="2714969" y="1563725"/>
            <a:ext cx="323165" cy="900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vert="eaVert" wrap="square" rtlCol="0" anchor="ctr" anchorCtr="0">
            <a:spAutoFit/>
          </a:bodyPr>
          <a:lstStyle/>
          <a:p>
            <a:r>
              <a:rPr kumimoji="1" lang="ja-JP" altLang="en-US" sz="900" b="1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根拠となる本文</a:t>
            </a:r>
            <a:endParaRPr kumimoji="1" lang="ja-JP" altLang="en-US" sz="900" b="1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111" name="テキスト ボックス 110"/>
          <p:cNvSpPr txBox="1"/>
          <p:nvPr/>
        </p:nvSpPr>
        <p:spPr>
          <a:xfrm>
            <a:off x="6992974" y="1565704"/>
            <a:ext cx="323165" cy="900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vert="eaVert" wrap="square" rtlCol="0" anchor="ctr" anchorCtr="0">
            <a:spAutoFit/>
          </a:bodyPr>
          <a:lstStyle/>
          <a:p>
            <a:r>
              <a:rPr kumimoji="1" lang="ja-JP" altLang="en-US" sz="900" b="1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根拠となる本文</a:t>
            </a:r>
            <a:endParaRPr kumimoji="1" lang="ja-JP" altLang="en-US" sz="900" b="1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112" name="テキスト ボックス 111"/>
          <p:cNvSpPr txBox="1"/>
          <p:nvPr/>
        </p:nvSpPr>
        <p:spPr>
          <a:xfrm>
            <a:off x="2727501" y="4687926"/>
            <a:ext cx="323165" cy="900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vert="eaVert" wrap="square" rtlCol="0" anchor="ctr" anchorCtr="0">
            <a:spAutoFit/>
          </a:bodyPr>
          <a:lstStyle/>
          <a:p>
            <a:r>
              <a:rPr kumimoji="1" lang="ja-JP" altLang="en-US" sz="900" b="1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根拠となる本文</a:t>
            </a:r>
            <a:endParaRPr kumimoji="1" lang="ja-JP" altLang="en-US" sz="900" b="1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113" name="テキスト ボックス 112"/>
          <p:cNvSpPr txBox="1"/>
          <p:nvPr/>
        </p:nvSpPr>
        <p:spPr>
          <a:xfrm>
            <a:off x="6992974" y="4687926"/>
            <a:ext cx="323165" cy="900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vert="eaVert" wrap="square" rtlCol="0" anchor="ctr" anchorCtr="0">
            <a:spAutoFit/>
          </a:bodyPr>
          <a:lstStyle/>
          <a:p>
            <a:r>
              <a:rPr kumimoji="1" lang="ja-JP" altLang="en-US" sz="900" b="1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根拠となる本文</a:t>
            </a:r>
            <a:endParaRPr kumimoji="1" lang="ja-JP" altLang="en-US" sz="900" b="1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pic>
        <p:nvPicPr>
          <p:cNvPr id="5" name="図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2815" y="79683"/>
            <a:ext cx="720000" cy="353420"/>
          </a:xfrm>
          <a:prstGeom prst="rect">
            <a:avLst/>
          </a:prstGeom>
        </p:spPr>
      </p:pic>
      <p:pic>
        <p:nvPicPr>
          <p:cNvPr id="8" name="図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3128" y="79683"/>
            <a:ext cx="720000" cy="353420"/>
          </a:xfrm>
          <a:prstGeom prst="rect">
            <a:avLst/>
          </a:prstGeom>
        </p:spPr>
      </p:pic>
      <p:sp>
        <p:nvSpPr>
          <p:cNvPr id="114" name="テキスト ボックス 113"/>
          <p:cNvSpPr txBox="1"/>
          <p:nvPr/>
        </p:nvSpPr>
        <p:spPr>
          <a:xfrm>
            <a:off x="8618165" y="5113886"/>
            <a:ext cx="433247" cy="1677971"/>
          </a:xfrm>
          <a:prstGeom prst="rect">
            <a:avLst/>
          </a:prstGeom>
          <a:noFill/>
        </p:spPr>
        <p:txBody>
          <a:bodyPr vert="eaVert" wrap="square" rtlCol="0">
            <a:noAutofit/>
          </a:bodyPr>
          <a:lstStyle/>
          <a:p>
            <a:endParaRPr kumimoji="1" lang="ja-JP" altLang="en-US" sz="1600" dirty="0"/>
          </a:p>
        </p:txBody>
      </p:sp>
      <p:sp>
        <p:nvSpPr>
          <p:cNvPr id="115" name="テキスト ボックス 114"/>
          <p:cNvSpPr txBox="1"/>
          <p:nvPr/>
        </p:nvSpPr>
        <p:spPr>
          <a:xfrm>
            <a:off x="8648521" y="3933109"/>
            <a:ext cx="372534" cy="269327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algn="ctr"/>
            <a:endParaRPr kumimoji="1" lang="ja-JP" altLang="en-US" sz="1050" dirty="0"/>
          </a:p>
        </p:txBody>
      </p:sp>
      <p:sp>
        <p:nvSpPr>
          <p:cNvPr id="116" name="テキスト ボックス 115"/>
          <p:cNvSpPr txBox="1"/>
          <p:nvPr/>
        </p:nvSpPr>
        <p:spPr>
          <a:xfrm>
            <a:off x="8648521" y="4331042"/>
            <a:ext cx="372534" cy="269327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algn="ctr"/>
            <a:endParaRPr kumimoji="1" lang="ja-JP" altLang="en-US" sz="1050" dirty="0"/>
          </a:p>
        </p:txBody>
      </p:sp>
    </p:spTree>
    <p:extLst>
      <p:ext uri="{BB962C8B-B14F-4D97-AF65-F5344CB8AC3E}">
        <p14:creationId xmlns:p14="http://schemas.microsoft.com/office/powerpoint/2010/main" val="13464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398</TotalTime>
  <Words>389</Words>
  <Application>Microsoft Office PowerPoint</Application>
  <PresentationFormat>画面に合わせる (4:3)</PresentationFormat>
  <Paragraphs>35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7" baseType="lpstr">
      <vt:lpstr>HG丸ｺﾞｼｯｸM-PRO</vt:lpstr>
      <vt:lpstr>ＭＳ Ｐゴシック</vt:lpstr>
      <vt:lpstr>Arial</vt:lpstr>
      <vt:lpstr>Calibri</vt:lpstr>
      <vt:lpstr>Calibri Light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metsugi-y</dc:creator>
  <cp:lastModifiedBy>metsugi-y</cp:lastModifiedBy>
  <cp:revision>31</cp:revision>
  <cp:lastPrinted>2022-03-15T04:14:33Z</cp:lastPrinted>
  <dcterms:created xsi:type="dcterms:W3CDTF">2022-01-31T07:04:19Z</dcterms:created>
  <dcterms:modified xsi:type="dcterms:W3CDTF">2022-04-07T07:41:16Z</dcterms:modified>
</cp:coreProperties>
</file>