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5" autoAdjust="0"/>
    <p:restoredTop sz="94660"/>
  </p:normalViewPr>
  <p:slideViewPr>
    <p:cSldViewPr snapToGrid="0">
      <p:cViewPr varScale="1">
        <p:scale>
          <a:sx n="94" d="100"/>
          <a:sy n="94" d="100"/>
        </p:scale>
        <p:origin x="543" y="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51874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02936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084969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806895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112331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785319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121829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82322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01279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26922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D2A2944-16BC-4E64-99C0-46630362A0E8}" type="datetimeFigureOut">
              <a:rPr kumimoji="1" lang="ja-JP" altLang="en-US" smtClean="0"/>
              <a:t>2022/4/7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280960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2A2944-16BC-4E64-99C0-46630362A0E8}" type="datetimeFigureOut">
              <a:rPr kumimoji="1" lang="ja-JP" altLang="en-US" smtClean="0"/>
              <a:t>2022/4/7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30012-4EB3-4E16-9792-206FC1B7538F}" type="slidenum">
              <a:rPr kumimoji="1" lang="ja-JP" altLang="en-US" smtClean="0"/>
              <a:t>‹#›</a:t>
            </a:fld>
            <a:endParaRPr kumimoji="1" lang="ja-JP" altLang="en-US"/>
          </a:p>
        </p:txBody>
      </p:sp>
    </p:spTree>
    <p:extLst>
      <p:ext uri="{BB962C8B-B14F-4D97-AF65-F5344CB8AC3E}">
        <p14:creationId xmlns:p14="http://schemas.microsoft.com/office/powerpoint/2010/main" val="37906756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800" y="-3025"/>
            <a:ext cx="613978" cy="6847812"/>
          </a:xfrm>
          <a:prstGeom prst="rect">
            <a:avLst/>
          </a:prstGeom>
        </p:spPr>
      </p:pic>
      <p:sp>
        <p:nvSpPr>
          <p:cNvPr id="2" name="テキスト ボックス 1"/>
          <p:cNvSpPr txBox="1"/>
          <p:nvPr/>
        </p:nvSpPr>
        <p:spPr>
          <a:xfrm>
            <a:off x="8591315" y="10844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１年　私のタンポポ研究</a:t>
            </a:r>
          </a:p>
        </p:txBody>
      </p:sp>
      <p:sp>
        <p:nvSpPr>
          <p:cNvPr id="41" name="テキスト ボックス 40"/>
          <p:cNvSpPr txBox="1"/>
          <p:nvPr/>
        </p:nvSpPr>
        <p:spPr>
          <a:xfrm>
            <a:off x="7974961" y="427885"/>
            <a:ext cx="340734" cy="6264000"/>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a:t>　・　</a:t>
            </a:r>
            <a:r>
              <a:rPr lang="ja-JP" altLang="en-US" sz="1014" dirty="0" smtClean="0"/>
              <a:t>「都市部</a:t>
            </a:r>
            <a:r>
              <a:rPr lang="ja-JP" altLang="en-US" sz="1014" dirty="0"/>
              <a:t>において</a:t>
            </a:r>
            <a:r>
              <a:rPr lang="ja-JP" altLang="en-US" sz="1014" dirty="0" smtClean="0"/>
              <a:t>、」</a:t>
            </a:r>
            <a:r>
              <a:rPr lang="ja-JP" altLang="en-US" sz="1014" dirty="0"/>
              <a:t>という謎を解明するために筆者が行った実験の内容をまとめよう。</a:t>
            </a:r>
          </a:p>
        </p:txBody>
      </p:sp>
      <p:sp>
        <p:nvSpPr>
          <p:cNvPr id="86" name="正方形/長方形 85"/>
          <p:cNvSpPr/>
          <p:nvPr/>
        </p:nvSpPr>
        <p:spPr>
          <a:xfrm>
            <a:off x="263277" y="512677"/>
            <a:ext cx="1588438" cy="6196400"/>
          </a:xfrm>
          <a:prstGeom prst="rect">
            <a:avLst/>
          </a:prstGeom>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0" dirty="0" smtClean="0">
                <a:solidFill>
                  <a:schemeClr val="tx1"/>
                </a:solidFill>
              </a:rPr>
              <a:t>①筆者が実験２を行ったのはなぜか？</a:t>
            </a:r>
            <a:endParaRPr lang="en-US" altLang="ja-JP" sz="1350" dirty="0" smtClean="0">
              <a:solidFill>
                <a:schemeClr val="tx1"/>
              </a:solidFill>
            </a:endParaRPr>
          </a:p>
          <a:p>
            <a:r>
              <a:rPr lang="ja-JP" altLang="en-US" sz="1350" dirty="0" smtClean="0">
                <a:solidFill>
                  <a:srgbClr val="FF0000"/>
                </a:solidFill>
              </a:rPr>
              <a:t>　一つ目の実験だけでは、十分な立証ができないから。</a:t>
            </a:r>
            <a:endParaRPr lang="en-US" altLang="ja-JP" sz="1350" dirty="0" smtClean="0">
              <a:solidFill>
                <a:srgbClr val="FF0000"/>
              </a:solidFill>
            </a:endParaRPr>
          </a:p>
          <a:p>
            <a:endParaRPr lang="en-US" altLang="ja-JP" sz="1350" dirty="0">
              <a:solidFill>
                <a:srgbClr val="FF0000"/>
              </a:solidFill>
            </a:endParaRPr>
          </a:p>
          <a:p>
            <a:r>
              <a:rPr lang="ja-JP" altLang="en-US" sz="1350" smtClean="0">
                <a:solidFill>
                  <a:schemeClr val="tx1"/>
                </a:solidFill>
              </a:rPr>
              <a:t>②</a:t>
            </a:r>
            <a:r>
              <a:rPr lang="ja-JP" altLang="en-US" sz="1350" smtClean="0">
                <a:solidFill>
                  <a:schemeClr val="tx1"/>
                </a:solidFill>
              </a:rPr>
              <a:t>「結論</a:t>
            </a:r>
            <a:r>
              <a:rPr lang="ja-JP" altLang="en-US" sz="1350" dirty="0" smtClean="0">
                <a:solidFill>
                  <a:schemeClr val="tx1"/>
                </a:solidFill>
              </a:rPr>
              <a:t>」で、語尾</a:t>
            </a:r>
            <a:r>
              <a:rPr lang="ja-JP" altLang="en-US" sz="1350" smtClean="0">
                <a:solidFill>
                  <a:schemeClr val="tx1"/>
                </a:solidFill>
              </a:rPr>
              <a:t>が</a:t>
            </a:r>
            <a:r>
              <a:rPr lang="ja-JP" altLang="en-US" sz="1350" smtClean="0">
                <a:solidFill>
                  <a:schemeClr val="tx1"/>
                </a:solidFill>
              </a:rPr>
              <a:t>「～</a:t>
            </a:r>
            <a:r>
              <a:rPr lang="ja-JP" altLang="en-US" sz="1350" dirty="0" smtClean="0">
                <a:solidFill>
                  <a:schemeClr val="tx1"/>
                </a:solidFill>
              </a:rPr>
              <a:t>といえそう」なっているのはなぜか？</a:t>
            </a:r>
            <a:endParaRPr lang="en-US" altLang="ja-JP" sz="1350" dirty="0" smtClean="0">
              <a:solidFill>
                <a:schemeClr val="tx1"/>
              </a:solidFill>
            </a:endParaRPr>
          </a:p>
          <a:p>
            <a:r>
              <a:rPr lang="ja-JP" altLang="en-US" sz="1350" dirty="0" smtClean="0">
                <a:solidFill>
                  <a:srgbClr val="FF0000"/>
                </a:solidFill>
              </a:rPr>
              <a:t>　この</a:t>
            </a:r>
            <a:r>
              <a:rPr lang="en-US" altLang="ja-JP" sz="1350" dirty="0" smtClean="0">
                <a:solidFill>
                  <a:srgbClr val="FF0000"/>
                </a:solidFill>
              </a:rPr>
              <a:t>2</a:t>
            </a:r>
            <a:r>
              <a:rPr lang="ja-JP" altLang="en-US" sz="1350" dirty="0" err="1" smtClean="0">
                <a:solidFill>
                  <a:srgbClr val="FF0000"/>
                </a:solidFill>
              </a:rPr>
              <a:t>つの</a:t>
            </a:r>
            <a:r>
              <a:rPr lang="ja-JP" altLang="en-US" sz="1350" dirty="0" smtClean="0">
                <a:solidFill>
                  <a:srgbClr val="FF0000"/>
                </a:solidFill>
              </a:rPr>
              <a:t>実験で得た結果は、あくまでも筆者の着目した点に限って確からしいと言えるもので、ほかの可能性が残されているかもしれないから。</a:t>
            </a:r>
            <a:endParaRPr lang="en-US" altLang="ja-JP" sz="1350" dirty="0" smtClean="0">
              <a:solidFill>
                <a:srgbClr val="FF0000"/>
              </a:solidFill>
            </a:endParaRPr>
          </a:p>
        </p:txBody>
      </p:sp>
      <p:grpSp>
        <p:nvGrpSpPr>
          <p:cNvPr id="4" name="グループ化 3"/>
          <p:cNvGrpSpPr/>
          <p:nvPr/>
        </p:nvGrpSpPr>
        <p:grpSpPr>
          <a:xfrm>
            <a:off x="2484326" y="128192"/>
            <a:ext cx="5377176" cy="6585251"/>
            <a:chOff x="2570686" y="128192"/>
            <a:chExt cx="5377176" cy="6585251"/>
          </a:xfrm>
        </p:grpSpPr>
        <p:sp>
          <p:nvSpPr>
            <p:cNvPr id="25" name="角丸四角形 24"/>
            <p:cNvSpPr/>
            <p:nvPr/>
          </p:nvSpPr>
          <p:spPr>
            <a:xfrm>
              <a:off x="2785038" y="731537"/>
              <a:ext cx="4992348" cy="764135"/>
            </a:xfrm>
            <a:prstGeom prst="roundRect">
              <a:avLst/>
            </a:prstGeom>
            <a:ln/>
          </p:spPr>
          <p:style>
            <a:lnRef idx="2">
              <a:schemeClr val="dk1"/>
            </a:lnRef>
            <a:fillRef idx="1">
              <a:schemeClr val="lt1"/>
            </a:fillRef>
            <a:effectRef idx="0">
              <a:schemeClr val="dk1"/>
            </a:effectRef>
            <a:fontRef idx="minor">
              <a:schemeClr val="dk1"/>
            </a:fontRef>
          </p:style>
          <p:txBody>
            <a:bodyPr rtlCol="0" anchor="t" anchorCtr="0"/>
            <a:lstStyle/>
            <a:p>
              <a:pPr marL="444500" indent="-444500"/>
              <a:r>
                <a:rPr lang="ja-JP" altLang="en-US" sz="1351" dirty="0" smtClean="0">
                  <a:solidFill>
                    <a:schemeClr val="tx1"/>
                  </a:solidFill>
                </a:rPr>
                <a:t>結論</a:t>
              </a:r>
              <a:r>
                <a:rPr lang="ja-JP" altLang="en-US" sz="1351" dirty="0">
                  <a:solidFill>
                    <a:srgbClr val="FF0000"/>
                  </a:solidFill>
                </a:rPr>
                <a:t>　</a:t>
              </a:r>
              <a:r>
                <a:rPr lang="ja-JP" altLang="en-US" sz="1351" dirty="0">
                  <a:solidFill>
                    <a:schemeClr val="tx1"/>
                  </a:solidFill>
                </a:rPr>
                <a:t>セイヨウタンポポ</a:t>
              </a:r>
              <a:r>
                <a:rPr lang="ja-JP" altLang="en-US" sz="1351" dirty="0" smtClean="0">
                  <a:solidFill>
                    <a:schemeClr val="tx1"/>
                  </a:solidFill>
                </a:rPr>
                <a:t>と雑種タンポポの性質の違いによって、都市部ではセイヨウタンポポよりも雑種タンポポのほうが生き残りやすいといえそう。</a:t>
              </a:r>
              <a:endParaRPr lang="ja-JP" altLang="en-US" sz="1351" dirty="0">
                <a:solidFill>
                  <a:schemeClr val="tx1"/>
                </a:solidFill>
              </a:endParaRPr>
            </a:p>
          </p:txBody>
        </p:sp>
        <p:sp>
          <p:nvSpPr>
            <p:cNvPr id="18" name="角丸四角形 17"/>
            <p:cNvSpPr/>
            <p:nvPr/>
          </p:nvSpPr>
          <p:spPr>
            <a:xfrm rot="16200000">
              <a:off x="1771088" y="2493839"/>
              <a:ext cx="3830480" cy="2231283"/>
            </a:xfrm>
            <a:prstGeom prst="roundRect">
              <a:avLst>
                <a:gd name="adj" fmla="val 6933"/>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17" name="角丸四角形 16"/>
            <p:cNvSpPr/>
            <p:nvPr/>
          </p:nvSpPr>
          <p:spPr>
            <a:xfrm rot="16200000">
              <a:off x="4522646" y="2099502"/>
              <a:ext cx="3830477" cy="3019955"/>
            </a:xfrm>
            <a:prstGeom prst="roundRect">
              <a:avLst>
                <a:gd name="adj" fmla="val 733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20"/>
            </a:p>
          </p:txBody>
        </p:sp>
        <p:sp>
          <p:nvSpPr>
            <p:cNvPr id="5" name="角丸四角形 4"/>
            <p:cNvSpPr/>
            <p:nvPr/>
          </p:nvSpPr>
          <p:spPr>
            <a:xfrm>
              <a:off x="5087396" y="1943298"/>
              <a:ext cx="1891124" cy="3528000"/>
            </a:xfrm>
            <a:prstGeom prst="roundRect">
              <a:avLst>
                <a:gd name="adj" fmla="val 10046"/>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268288" indent="-268288"/>
              <a:r>
                <a:rPr lang="ja-JP" altLang="en-US" sz="1351" dirty="0">
                  <a:solidFill>
                    <a:schemeClr val="tx1"/>
                  </a:solidFill>
                </a:rPr>
                <a:t>結果</a:t>
              </a:r>
              <a:r>
                <a:rPr lang="ja-JP" altLang="en-US" sz="1351" dirty="0">
                  <a:solidFill>
                    <a:srgbClr val="FF0000"/>
                  </a:solidFill>
                </a:rPr>
                <a:t>　セイヨウタンポポは温度に関係なく発芽するが、カントウタンポポと雑種タンポポは高い温度では発芽せずに種子のまま過ごし、適温になると発芽する。</a:t>
              </a:r>
            </a:p>
          </p:txBody>
        </p:sp>
        <p:sp>
          <p:nvSpPr>
            <p:cNvPr id="6" name="角丸四角形 5"/>
            <p:cNvSpPr/>
            <p:nvPr/>
          </p:nvSpPr>
          <p:spPr>
            <a:xfrm>
              <a:off x="7032719" y="1955699"/>
              <a:ext cx="792000"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rPr>
                <a:t>目的</a:t>
              </a:r>
              <a:r>
                <a:rPr lang="ja-JP" altLang="en-US" sz="1351" dirty="0">
                  <a:solidFill>
                    <a:srgbClr val="FF0000"/>
                  </a:solidFill>
                </a:rPr>
                <a:t>　</a:t>
              </a:r>
              <a:r>
                <a:rPr lang="ja-JP" altLang="en-US" sz="1351" dirty="0" smtClean="0">
                  <a:solidFill>
                    <a:srgbClr val="FF0000"/>
                  </a:solidFill>
                </a:rPr>
                <a:t>種子が</a:t>
              </a:r>
              <a:r>
                <a:rPr lang="ja-JP" altLang="en-US" sz="1351" dirty="0">
                  <a:solidFill>
                    <a:srgbClr val="FF0000"/>
                  </a:solidFill>
                </a:rPr>
                <a:t>どの温度でどれくらい発芽するの</a:t>
              </a:r>
              <a:r>
                <a:rPr lang="ja-JP" altLang="en-US" sz="1351" dirty="0" smtClean="0">
                  <a:solidFill>
                    <a:srgbClr val="FF0000"/>
                  </a:solidFill>
                </a:rPr>
                <a:t>かを調べる。</a:t>
              </a:r>
              <a:endParaRPr lang="ja-JP" altLang="en-US" sz="1351" dirty="0">
                <a:solidFill>
                  <a:srgbClr val="FF0000"/>
                </a:solidFill>
              </a:endParaRPr>
            </a:p>
          </p:txBody>
        </p:sp>
        <p:sp>
          <p:nvSpPr>
            <p:cNvPr id="12" name="角丸四角形 11"/>
            <p:cNvSpPr/>
            <p:nvPr/>
          </p:nvSpPr>
          <p:spPr>
            <a:xfrm>
              <a:off x="2570686" y="5695701"/>
              <a:ext cx="3433428" cy="1017742"/>
            </a:xfrm>
            <a:prstGeom prst="roundRect">
              <a:avLst/>
            </a:prstGeom>
          </p:spPr>
          <p:style>
            <a:lnRef idx="2">
              <a:schemeClr val="dk1"/>
            </a:lnRef>
            <a:fillRef idx="1">
              <a:schemeClr val="lt1"/>
            </a:fillRef>
            <a:effectRef idx="0">
              <a:schemeClr val="dk1"/>
            </a:effectRef>
            <a:fontRef idx="minor">
              <a:schemeClr val="dk1"/>
            </a:fontRef>
          </p:style>
          <p:txBody>
            <a:bodyPr rtlCol="0" anchor="t" anchorCtr="0"/>
            <a:lstStyle/>
            <a:p>
              <a:r>
                <a:rPr lang="ja-JP" altLang="en-US" sz="1351" dirty="0" smtClean="0">
                  <a:solidFill>
                    <a:schemeClr val="tx1"/>
                  </a:solidFill>
                </a:rPr>
                <a:t>仮説　</a:t>
              </a:r>
              <a:r>
                <a:rPr lang="ja-JP" altLang="en-US" sz="1351" dirty="0" smtClean="0">
                  <a:solidFill>
                    <a:srgbClr val="FF0000"/>
                  </a:solidFill>
                </a:rPr>
                <a:t>暑さの中で発芽するセイヨウタンポポは枯れやすく、涼しくなってから発芽する雑種タンポポは生き残りやすい。</a:t>
              </a:r>
              <a:endParaRPr lang="ja-JP" altLang="en-US" sz="1351" dirty="0">
                <a:solidFill>
                  <a:srgbClr val="FF0000"/>
                </a:solidFill>
              </a:endParaRPr>
            </a:p>
          </p:txBody>
        </p:sp>
        <p:sp>
          <p:nvSpPr>
            <p:cNvPr id="31" name="テキスト ボックス 30"/>
            <p:cNvSpPr txBox="1"/>
            <p:nvPr/>
          </p:nvSpPr>
          <p:spPr>
            <a:xfrm>
              <a:off x="6115916" y="1544748"/>
              <a:ext cx="756000" cy="338554"/>
            </a:xfrm>
            <a:prstGeom prst="rect">
              <a:avLst/>
            </a:prstGeom>
            <a:solidFill>
              <a:schemeClr val="accent6">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実験１</a:t>
              </a:r>
            </a:p>
          </p:txBody>
        </p:sp>
        <p:sp>
          <p:nvSpPr>
            <p:cNvPr id="32" name="テキスト ボックス 31"/>
            <p:cNvSpPr txBox="1"/>
            <p:nvPr/>
          </p:nvSpPr>
          <p:spPr>
            <a:xfrm>
              <a:off x="3308328" y="1541563"/>
              <a:ext cx="756000" cy="338554"/>
            </a:xfrm>
            <a:prstGeom prst="rect">
              <a:avLst/>
            </a:prstGeom>
            <a:solidFill>
              <a:schemeClr val="accent4">
                <a:lumMod val="75000"/>
              </a:schemeClr>
            </a:solidFill>
            <a:ln>
              <a:solidFill>
                <a:srgbClr val="0070C0"/>
              </a:solidFill>
            </a:ln>
          </p:spPr>
          <p:txBody>
            <a:bodyPr vert="horz" wrap="square" rtlCol="0">
              <a:spAutoFit/>
            </a:bodyPr>
            <a:lstStyle/>
            <a:p>
              <a:pPr algn="ctr"/>
              <a:r>
                <a:rPr lang="ja-JP" altLang="en-US" sz="1600" dirty="0">
                  <a:solidFill>
                    <a:schemeClr val="bg1"/>
                  </a:solidFill>
                </a:rPr>
                <a:t>実験２</a:t>
              </a:r>
            </a:p>
          </p:txBody>
        </p:sp>
        <p:sp>
          <p:nvSpPr>
            <p:cNvPr id="35" name="角丸四角形 34"/>
            <p:cNvSpPr/>
            <p:nvPr/>
          </p:nvSpPr>
          <p:spPr>
            <a:xfrm>
              <a:off x="3881828" y="1947039"/>
              <a:ext cx="792000"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pPr marL="444500" indent="-444500"/>
              <a:r>
                <a:rPr lang="ja-JP" altLang="en-US" sz="1351" dirty="0">
                  <a:solidFill>
                    <a:schemeClr val="tx1"/>
                  </a:solidFill>
                </a:rPr>
                <a:t>目的</a:t>
              </a:r>
              <a:r>
                <a:rPr lang="ja-JP" altLang="en-US" sz="1351" dirty="0">
                  <a:solidFill>
                    <a:srgbClr val="FF0000"/>
                  </a:solidFill>
                </a:rPr>
                <a:t>　セイヨウタンポポの芽生えは</a:t>
              </a:r>
              <a:r>
                <a:rPr lang="ja-JP" altLang="en-US" sz="1351" dirty="0" smtClean="0">
                  <a:solidFill>
                    <a:srgbClr val="FF0000"/>
                  </a:solidFill>
                </a:rPr>
                <a:t>高温</a:t>
              </a:r>
              <a:r>
                <a:rPr lang="ja-JP" altLang="en-US" sz="1351" dirty="0">
                  <a:solidFill>
                    <a:srgbClr val="FF0000"/>
                  </a:solidFill>
                </a:rPr>
                <a:t>で生き残れるの</a:t>
              </a:r>
              <a:r>
                <a:rPr lang="ja-JP" altLang="en-US" sz="1351" dirty="0" smtClean="0">
                  <a:solidFill>
                    <a:srgbClr val="FF0000"/>
                  </a:solidFill>
                </a:rPr>
                <a:t>かを調べる。</a:t>
              </a:r>
              <a:endParaRPr lang="ja-JP" altLang="en-US" sz="1351" dirty="0">
                <a:solidFill>
                  <a:srgbClr val="FF0000"/>
                </a:solidFill>
              </a:endParaRPr>
            </a:p>
          </p:txBody>
        </p:sp>
        <p:sp>
          <p:nvSpPr>
            <p:cNvPr id="36" name="角丸四角形 35"/>
            <p:cNvSpPr/>
            <p:nvPr/>
          </p:nvSpPr>
          <p:spPr>
            <a:xfrm>
              <a:off x="2680236" y="1941873"/>
              <a:ext cx="1097848" cy="3528000"/>
            </a:xfrm>
            <a:prstGeom prst="roundRect">
              <a:avLst/>
            </a:prstGeom>
            <a:ln/>
          </p:spPr>
          <p:style>
            <a:lnRef idx="2">
              <a:schemeClr val="dk1"/>
            </a:lnRef>
            <a:fillRef idx="1">
              <a:schemeClr val="lt1"/>
            </a:fillRef>
            <a:effectRef idx="0">
              <a:schemeClr val="dk1"/>
            </a:effectRef>
            <a:fontRef idx="minor">
              <a:schemeClr val="dk1"/>
            </a:fontRef>
          </p:style>
          <p:txBody>
            <a:bodyPr vert="eaVert" rtlCol="0" anchor="t" anchorCtr="0"/>
            <a:lstStyle/>
            <a:p>
              <a:r>
                <a:rPr lang="ja-JP" altLang="en-US" sz="1351" dirty="0">
                  <a:solidFill>
                    <a:schemeClr val="tx1"/>
                  </a:solidFill>
                </a:rPr>
                <a:t>結果</a:t>
              </a:r>
              <a:r>
                <a:rPr lang="ja-JP" altLang="en-US" sz="1351">
                  <a:solidFill>
                    <a:srgbClr val="FF0000"/>
                  </a:solidFill>
                </a:rPr>
                <a:t>　高い温度では、雑種タンポポの方がセイヨウタンポポよりも生き残る割合が高い。</a:t>
              </a:r>
              <a:endParaRPr lang="ja-JP" altLang="en-US" sz="1351" dirty="0">
                <a:solidFill>
                  <a:srgbClr val="FF0000"/>
                </a:solidFill>
              </a:endParaRPr>
            </a:p>
          </p:txBody>
        </p:sp>
        <p:cxnSp>
          <p:nvCxnSpPr>
            <p:cNvPr id="16" name="直線矢印コネクタ 15"/>
            <p:cNvCxnSpPr/>
            <p:nvPr/>
          </p:nvCxnSpPr>
          <p:spPr>
            <a:xfrm flipH="1">
              <a:off x="4667492" y="5311186"/>
              <a:ext cx="452590" cy="38451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右矢印 23"/>
            <p:cNvSpPr/>
            <p:nvPr/>
          </p:nvSpPr>
          <p:spPr>
            <a:xfrm rot="5400000" flipH="1" flipV="1">
              <a:off x="6883737" y="5529157"/>
              <a:ext cx="223539" cy="2414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520"/>
            </a:p>
          </p:txBody>
        </p:sp>
        <p:sp>
          <p:nvSpPr>
            <p:cNvPr id="26" name="テキスト ボックス 25"/>
            <p:cNvSpPr txBox="1"/>
            <p:nvPr/>
          </p:nvSpPr>
          <p:spPr>
            <a:xfrm>
              <a:off x="2782162" y="128192"/>
              <a:ext cx="4937377" cy="523220"/>
            </a:xfrm>
            <a:prstGeom prst="rect">
              <a:avLst/>
            </a:prstGeom>
            <a:solidFill>
              <a:schemeClr val="accent6"/>
            </a:solidFill>
            <a:ln>
              <a:solidFill>
                <a:schemeClr val="accent6"/>
              </a:solidFill>
            </a:ln>
          </p:spPr>
          <p:txBody>
            <a:bodyPr vert="horz" wrap="square" rtlCol="0">
              <a:spAutoFit/>
            </a:bodyPr>
            <a:lstStyle/>
            <a:p>
              <a:r>
                <a:rPr lang="ja-JP" altLang="en-US" sz="1400" b="1" dirty="0" smtClean="0">
                  <a:solidFill>
                    <a:schemeClr val="bg1"/>
                  </a:solidFill>
                </a:rPr>
                <a:t>問い</a:t>
              </a:r>
              <a:r>
                <a:rPr lang="ja-JP" altLang="en-US" sz="1400" dirty="0" smtClean="0">
                  <a:solidFill>
                    <a:schemeClr val="bg1"/>
                  </a:solidFill>
                </a:rPr>
                <a:t>　都市部において、外来のセイヨウタンポポ</a:t>
              </a:r>
              <a:r>
                <a:rPr lang="ja-JP" altLang="en-US" sz="1400" dirty="0">
                  <a:solidFill>
                    <a:schemeClr val="bg1"/>
                  </a:solidFill>
                </a:rPr>
                <a:t>が減って、雑種タンポポが増えたのはなぜ</a:t>
              </a:r>
              <a:r>
                <a:rPr lang="ja-JP" altLang="en-US" sz="1400" dirty="0" smtClean="0">
                  <a:solidFill>
                    <a:schemeClr val="bg1"/>
                  </a:solidFill>
                </a:rPr>
                <a:t>か。　</a:t>
              </a:r>
              <a:endParaRPr lang="ja-JP" altLang="en-US" sz="1400" dirty="0">
                <a:solidFill>
                  <a:schemeClr val="bg1"/>
                </a:solidFill>
              </a:endParaRPr>
            </a:p>
          </p:txBody>
        </p:sp>
        <p:sp>
          <p:nvSpPr>
            <p:cNvPr id="27" name="テキスト ボックス 26"/>
            <p:cNvSpPr txBox="1"/>
            <p:nvPr/>
          </p:nvSpPr>
          <p:spPr>
            <a:xfrm>
              <a:off x="6163169" y="5820761"/>
              <a:ext cx="1715426" cy="738664"/>
            </a:xfrm>
            <a:prstGeom prst="rect">
              <a:avLst/>
            </a:prstGeom>
            <a:solidFill>
              <a:schemeClr val="accent2">
                <a:lumMod val="40000"/>
                <a:lumOff val="60000"/>
              </a:schemeClr>
            </a:solidFill>
            <a:ln>
              <a:solidFill>
                <a:schemeClr val="accent6"/>
              </a:solidFill>
            </a:ln>
          </p:spPr>
          <p:txBody>
            <a:bodyPr vert="horz" wrap="square" rtlCol="0">
              <a:spAutoFit/>
            </a:bodyPr>
            <a:lstStyle/>
            <a:p>
              <a:r>
                <a:rPr lang="ja-JP" altLang="en-US" sz="1400" dirty="0" smtClean="0"/>
                <a:t>種子の発芽のタイミングと芽生えの生き残りやすさに着目　</a:t>
              </a:r>
              <a:endParaRPr lang="ja-JP" altLang="en-US" sz="1400" dirty="0"/>
            </a:p>
          </p:txBody>
        </p:sp>
      </p:grpSp>
      <p:pic>
        <p:nvPicPr>
          <p:cNvPr id="28" name="図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80701" y="65174"/>
            <a:ext cx="720000" cy="353420"/>
          </a:xfrm>
          <a:prstGeom prst="rect">
            <a:avLst/>
          </a:prstGeom>
        </p:spPr>
      </p:pic>
      <p:grpSp>
        <p:nvGrpSpPr>
          <p:cNvPr id="3" name="グループ化 2"/>
          <p:cNvGrpSpPr/>
          <p:nvPr/>
        </p:nvGrpSpPr>
        <p:grpSpPr>
          <a:xfrm>
            <a:off x="1815642" y="108440"/>
            <a:ext cx="720000" cy="6574154"/>
            <a:chOff x="1815642" y="108440"/>
            <a:chExt cx="720000" cy="6574154"/>
          </a:xfrm>
        </p:grpSpPr>
        <p:sp>
          <p:nvSpPr>
            <p:cNvPr id="85" name="テキスト ボックス 84"/>
            <p:cNvSpPr txBox="1"/>
            <p:nvPr/>
          </p:nvSpPr>
          <p:spPr>
            <a:xfrm>
              <a:off x="1998939" y="418594"/>
              <a:ext cx="343427" cy="6264000"/>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t>次の</a:t>
              </a:r>
              <a:r>
                <a:rPr lang="en-US" altLang="ja-JP" sz="1014" dirty="0" smtClean="0"/>
                <a:t>2</a:t>
              </a:r>
              <a:r>
                <a:rPr lang="ja-JP" altLang="en-US" sz="1014" dirty="0" err="1" smtClean="0"/>
                <a:t>つの</a:t>
              </a:r>
              <a:r>
                <a:rPr lang="ja-JP" altLang="en-US" sz="1014" dirty="0"/>
                <a:t>問い</a:t>
              </a:r>
              <a:r>
                <a:rPr lang="ja-JP" altLang="en-US" sz="1014" dirty="0" smtClean="0"/>
                <a:t>に答えよう。</a:t>
              </a:r>
              <a:endParaRPr lang="ja-JP" altLang="en-US" sz="1014" dirty="0"/>
            </a:p>
          </p:txBody>
        </p:sp>
        <p:pic>
          <p:nvPicPr>
            <p:cNvPr id="29" name="図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5642" y="108440"/>
              <a:ext cx="720000" cy="356064"/>
            </a:xfrm>
            <a:prstGeom prst="rect">
              <a:avLst/>
            </a:prstGeom>
          </p:spPr>
        </p:pic>
      </p:grpSp>
      <p:sp>
        <p:nvSpPr>
          <p:cNvPr id="37" name="テキスト ボックス 36"/>
          <p:cNvSpPr txBox="1"/>
          <p:nvPr/>
        </p:nvSpPr>
        <p:spPr>
          <a:xfrm>
            <a:off x="8618165" y="5113886"/>
            <a:ext cx="433247" cy="1677971"/>
          </a:xfrm>
          <a:prstGeom prst="rect">
            <a:avLst/>
          </a:prstGeom>
          <a:noFill/>
        </p:spPr>
        <p:txBody>
          <a:bodyPr vert="eaVert" wrap="square" rtlCol="0">
            <a:noAutofit/>
          </a:bodyPr>
          <a:lstStyle/>
          <a:p>
            <a:endParaRPr kumimoji="1" lang="ja-JP" altLang="en-US" sz="1600" dirty="0"/>
          </a:p>
        </p:txBody>
      </p:sp>
      <p:sp>
        <p:nvSpPr>
          <p:cNvPr id="38" name="テキスト ボックス 37"/>
          <p:cNvSpPr txBox="1"/>
          <p:nvPr/>
        </p:nvSpPr>
        <p:spPr>
          <a:xfrm>
            <a:off x="8648521" y="3933109"/>
            <a:ext cx="372534" cy="269327"/>
          </a:xfrm>
          <a:prstGeom prst="rect">
            <a:avLst/>
          </a:prstGeom>
          <a:noFill/>
        </p:spPr>
        <p:txBody>
          <a:bodyPr wrap="square" rtlCol="0" anchor="ctr" anchorCtr="0">
            <a:noAutofit/>
          </a:bodyPr>
          <a:lstStyle/>
          <a:p>
            <a:pPr algn="ctr"/>
            <a:endParaRPr kumimoji="1" lang="ja-JP" altLang="en-US" sz="1050" dirty="0"/>
          </a:p>
        </p:txBody>
      </p:sp>
      <p:sp>
        <p:nvSpPr>
          <p:cNvPr id="39" name="テキスト ボックス 38"/>
          <p:cNvSpPr txBox="1"/>
          <p:nvPr/>
        </p:nvSpPr>
        <p:spPr>
          <a:xfrm>
            <a:off x="8648521" y="4331042"/>
            <a:ext cx="372534" cy="269327"/>
          </a:xfrm>
          <a:prstGeom prst="rect">
            <a:avLst/>
          </a:prstGeom>
          <a:noFill/>
        </p:spPr>
        <p:txBody>
          <a:bodyPr wrap="square" rtlCol="0" anchor="ctr" anchorCtr="0">
            <a:noAutofit/>
          </a:bodyPr>
          <a:lstStyle/>
          <a:p>
            <a:pPr algn="ctr"/>
            <a:endParaRPr kumimoji="1" lang="ja-JP" altLang="en-US" sz="1050" dirty="0"/>
          </a:p>
        </p:txBody>
      </p:sp>
    </p:spTree>
    <p:extLst>
      <p:ext uri="{BB962C8B-B14F-4D97-AF65-F5344CB8AC3E}">
        <p14:creationId xmlns:p14="http://schemas.microsoft.com/office/powerpoint/2010/main" val="7595297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861</TotalTime>
  <Words>43</Words>
  <Application>Microsoft Office PowerPoint</Application>
  <PresentationFormat>画面に合わせる (4:3)</PresentationFormat>
  <Paragraphs>18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metsugi-y</dc:creator>
  <cp:lastModifiedBy>metsugi-y</cp:lastModifiedBy>
  <cp:revision>38</cp:revision>
  <cp:lastPrinted>2022-03-02T03:41:12Z</cp:lastPrinted>
  <dcterms:created xsi:type="dcterms:W3CDTF">2022-01-25T13:02:54Z</dcterms:created>
  <dcterms:modified xsi:type="dcterms:W3CDTF">2022-04-07T07:28:39Z</dcterms:modified>
</cp:coreProperties>
</file>