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94" d="100"/>
          <a:sy n="94" d="100"/>
        </p:scale>
        <p:origin x="543" y="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ED1547D-3B24-4504-A8A1-45FB4E8797AE}" type="datetimeFigureOut">
              <a:rPr kumimoji="1" lang="ja-JP" altLang="en-US" smtClean="0"/>
              <a:t>2022/4/7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78F77E-55FB-4AB2-9EDE-3972544F1457}" type="slidenum">
              <a:rPr kumimoji="1" lang="ja-JP" altLang="en-US" smtClean="0"/>
              <a:t>‹#›</a:t>
            </a:fld>
            <a:endParaRPr kumimoji="1" lang="ja-JP" altLang="en-US"/>
          </a:p>
        </p:txBody>
      </p:sp>
    </p:spTree>
    <p:extLst>
      <p:ext uri="{BB962C8B-B14F-4D97-AF65-F5344CB8AC3E}">
        <p14:creationId xmlns:p14="http://schemas.microsoft.com/office/powerpoint/2010/main" val="1485385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ED1547D-3B24-4504-A8A1-45FB4E8797AE}" type="datetimeFigureOut">
              <a:rPr kumimoji="1" lang="ja-JP" altLang="en-US" smtClean="0"/>
              <a:t>2022/4/7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78F77E-55FB-4AB2-9EDE-3972544F1457}" type="slidenum">
              <a:rPr kumimoji="1" lang="ja-JP" altLang="en-US" smtClean="0"/>
              <a:t>‹#›</a:t>
            </a:fld>
            <a:endParaRPr kumimoji="1" lang="ja-JP" altLang="en-US"/>
          </a:p>
        </p:txBody>
      </p:sp>
    </p:spTree>
    <p:extLst>
      <p:ext uri="{BB962C8B-B14F-4D97-AF65-F5344CB8AC3E}">
        <p14:creationId xmlns:p14="http://schemas.microsoft.com/office/powerpoint/2010/main" val="3261260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ED1547D-3B24-4504-A8A1-45FB4E8797AE}" type="datetimeFigureOut">
              <a:rPr kumimoji="1" lang="ja-JP" altLang="en-US" smtClean="0"/>
              <a:t>2022/4/7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78F77E-55FB-4AB2-9EDE-3972544F1457}" type="slidenum">
              <a:rPr kumimoji="1" lang="ja-JP" altLang="en-US" smtClean="0"/>
              <a:t>‹#›</a:t>
            </a:fld>
            <a:endParaRPr kumimoji="1" lang="ja-JP" altLang="en-US"/>
          </a:p>
        </p:txBody>
      </p:sp>
    </p:spTree>
    <p:extLst>
      <p:ext uri="{BB962C8B-B14F-4D97-AF65-F5344CB8AC3E}">
        <p14:creationId xmlns:p14="http://schemas.microsoft.com/office/powerpoint/2010/main" val="152223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ED1547D-3B24-4504-A8A1-45FB4E8797AE}" type="datetimeFigureOut">
              <a:rPr kumimoji="1" lang="ja-JP" altLang="en-US" smtClean="0"/>
              <a:t>2022/4/7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78F77E-55FB-4AB2-9EDE-3972544F1457}" type="slidenum">
              <a:rPr kumimoji="1" lang="ja-JP" altLang="en-US" smtClean="0"/>
              <a:t>‹#›</a:t>
            </a:fld>
            <a:endParaRPr kumimoji="1" lang="ja-JP" altLang="en-US"/>
          </a:p>
        </p:txBody>
      </p:sp>
    </p:spTree>
    <p:extLst>
      <p:ext uri="{BB962C8B-B14F-4D97-AF65-F5344CB8AC3E}">
        <p14:creationId xmlns:p14="http://schemas.microsoft.com/office/powerpoint/2010/main" val="468509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ED1547D-3B24-4504-A8A1-45FB4E8797AE}" type="datetimeFigureOut">
              <a:rPr kumimoji="1" lang="ja-JP" altLang="en-US" smtClean="0"/>
              <a:t>2022/4/7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78F77E-55FB-4AB2-9EDE-3972544F1457}" type="slidenum">
              <a:rPr kumimoji="1" lang="ja-JP" altLang="en-US" smtClean="0"/>
              <a:t>‹#›</a:t>
            </a:fld>
            <a:endParaRPr kumimoji="1" lang="ja-JP" altLang="en-US"/>
          </a:p>
        </p:txBody>
      </p:sp>
    </p:spTree>
    <p:extLst>
      <p:ext uri="{BB962C8B-B14F-4D97-AF65-F5344CB8AC3E}">
        <p14:creationId xmlns:p14="http://schemas.microsoft.com/office/powerpoint/2010/main" val="1309563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ED1547D-3B24-4504-A8A1-45FB4E8797AE}" type="datetimeFigureOut">
              <a:rPr kumimoji="1" lang="ja-JP" altLang="en-US" smtClean="0"/>
              <a:t>2022/4/7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B78F77E-55FB-4AB2-9EDE-3972544F1457}" type="slidenum">
              <a:rPr kumimoji="1" lang="ja-JP" altLang="en-US" smtClean="0"/>
              <a:t>‹#›</a:t>
            </a:fld>
            <a:endParaRPr kumimoji="1" lang="ja-JP" altLang="en-US"/>
          </a:p>
        </p:txBody>
      </p:sp>
    </p:spTree>
    <p:extLst>
      <p:ext uri="{BB962C8B-B14F-4D97-AF65-F5344CB8AC3E}">
        <p14:creationId xmlns:p14="http://schemas.microsoft.com/office/powerpoint/2010/main" val="1968115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ED1547D-3B24-4504-A8A1-45FB4E8797AE}" type="datetimeFigureOut">
              <a:rPr kumimoji="1" lang="ja-JP" altLang="en-US" smtClean="0"/>
              <a:t>2022/4/7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B78F77E-55FB-4AB2-9EDE-3972544F1457}" type="slidenum">
              <a:rPr kumimoji="1" lang="ja-JP" altLang="en-US" smtClean="0"/>
              <a:t>‹#›</a:t>
            </a:fld>
            <a:endParaRPr kumimoji="1" lang="ja-JP" altLang="en-US"/>
          </a:p>
        </p:txBody>
      </p:sp>
    </p:spTree>
    <p:extLst>
      <p:ext uri="{BB962C8B-B14F-4D97-AF65-F5344CB8AC3E}">
        <p14:creationId xmlns:p14="http://schemas.microsoft.com/office/powerpoint/2010/main" val="1264693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ED1547D-3B24-4504-A8A1-45FB4E8797AE}" type="datetimeFigureOut">
              <a:rPr kumimoji="1" lang="ja-JP" altLang="en-US" smtClean="0"/>
              <a:t>2022/4/7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B78F77E-55FB-4AB2-9EDE-3972544F1457}" type="slidenum">
              <a:rPr kumimoji="1" lang="ja-JP" altLang="en-US" smtClean="0"/>
              <a:t>‹#›</a:t>
            </a:fld>
            <a:endParaRPr kumimoji="1" lang="ja-JP" altLang="en-US"/>
          </a:p>
        </p:txBody>
      </p:sp>
    </p:spTree>
    <p:extLst>
      <p:ext uri="{BB962C8B-B14F-4D97-AF65-F5344CB8AC3E}">
        <p14:creationId xmlns:p14="http://schemas.microsoft.com/office/powerpoint/2010/main" val="17264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D1547D-3B24-4504-A8A1-45FB4E8797AE}" type="datetimeFigureOut">
              <a:rPr kumimoji="1" lang="ja-JP" altLang="en-US" smtClean="0"/>
              <a:t>2022/4/7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B78F77E-55FB-4AB2-9EDE-3972544F1457}" type="slidenum">
              <a:rPr kumimoji="1" lang="ja-JP" altLang="en-US" smtClean="0"/>
              <a:t>‹#›</a:t>
            </a:fld>
            <a:endParaRPr kumimoji="1" lang="ja-JP" altLang="en-US"/>
          </a:p>
        </p:txBody>
      </p:sp>
    </p:spTree>
    <p:extLst>
      <p:ext uri="{BB962C8B-B14F-4D97-AF65-F5344CB8AC3E}">
        <p14:creationId xmlns:p14="http://schemas.microsoft.com/office/powerpoint/2010/main" val="1481613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ED1547D-3B24-4504-A8A1-45FB4E8797AE}" type="datetimeFigureOut">
              <a:rPr kumimoji="1" lang="ja-JP" altLang="en-US" smtClean="0"/>
              <a:t>2022/4/7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B78F77E-55FB-4AB2-9EDE-3972544F1457}" type="slidenum">
              <a:rPr kumimoji="1" lang="ja-JP" altLang="en-US" smtClean="0"/>
              <a:t>‹#›</a:t>
            </a:fld>
            <a:endParaRPr kumimoji="1" lang="ja-JP" altLang="en-US"/>
          </a:p>
        </p:txBody>
      </p:sp>
    </p:spTree>
    <p:extLst>
      <p:ext uri="{BB962C8B-B14F-4D97-AF65-F5344CB8AC3E}">
        <p14:creationId xmlns:p14="http://schemas.microsoft.com/office/powerpoint/2010/main" val="2028103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ED1547D-3B24-4504-A8A1-45FB4E8797AE}" type="datetimeFigureOut">
              <a:rPr kumimoji="1" lang="ja-JP" altLang="en-US" smtClean="0"/>
              <a:t>2022/4/7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B78F77E-55FB-4AB2-9EDE-3972544F1457}" type="slidenum">
              <a:rPr kumimoji="1" lang="ja-JP" altLang="en-US" smtClean="0"/>
              <a:t>‹#›</a:t>
            </a:fld>
            <a:endParaRPr kumimoji="1" lang="ja-JP" altLang="en-US"/>
          </a:p>
        </p:txBody>
      </p:sp>
    </p:spTree>
    <p:extLst>
      <p:ext uri="{BB962C8B-B14F-4D97-AF65-F5344CB8AC3E}">
        <p14:creationId xmlns:p14="http://schemas.microsoft.com/office/powerpoint/2010/main" val="1823047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D1547D-3B24-4504-A8A1-45FB4E8797AE}" type="datetimeFigureOut">
              <a:rPr kumimoji="1" lang="ja-JP" altLang="en-US" smtClean="0"/>
              <a:t>2022/4/7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78F77E-55FB-4AB2-9EDE-3972544F1457}" type="slidenum">
              <a:rPr kumimoji="1" lang="ja-JP" altLang="en-US" smtClean="0"/>
              <a:t>‹#›</a:t>
            </a:fld>
            <a:endParaRPr kumimoji="1" lang="ja-JP" altLang="en-US"/>
          </a:p>
        </p:txBody>
      </p:sp>
    </p:spTree>
    <p:extLst>
      <p:ext uri="{BB962C8B-B14F-4D97-AF65-F5344CB8AC3E}">
        <p14:creationId xmlns:p14="http://schemas.microsoft.com/office/powerpoint/2010/main" val="27729066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図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27800" y="-3025"/>
            <a:ext cx="613978" cy="6847812"/>
          </a:xfrm>
          <a:prstGeom prst="rect">
            <a:avLst/>
          </a:prstGeom>
        </p:spPr>
      </p:pic>
      <p:graphicFrame>
        <p:nvGraphicFramePr>
          <p:cNvPr id="25" name="表 24"/>
          <p:cNvGraphicFramePr>
            <a:graphicFrameLocks noGrp="1"/>
          </p:cNvGraphicFramePr>
          <p:nvPr>
            <p:extLst>
              <p:ext uri="{D42A27DB-BD31-4B8C-83A1-F6EECF244321}">
                <p14:modId xmlns:p14="http://schemas.microsoft.com/office/powerpoint/2010/main" val="1599162048"/>
              </p:ext>
            </p:extLst>
          </p:nvPr>
        </p:nvGraphicFramePr>
        <p:xfrm>
          <a:off x="2692306" y="1001084"/>
          <a:ext cx="1402057" cy="5592756"/>
        </p:xfrm>
        <a:graphic>
          <a:graphicData uri="http://schemas.openxmlformats.org/drawingml/2006/table">
            <a:tbl>
              <a:tblPr firstRow="1" bandRow="1">
                <a:tableStyleId>{5940675A-B579-460E-94D1-54222C63F5DA}</a:tableStyleId>
              </a:tblPr>
              <a:tblGrid>
                <a:gridCol w="1051287"/>
                <a:gridCol w="350770"/>
              </a:tblGrid>
              <a:tr h="1575447">
                <a:tc>
                  <a:txBody>
                    <a:bodyPr/>
                    <a:lstStyle/>
                    <a:p>
                      <a:r>
                        <a:rPr kumimoji="1" lang="ja-JP" altLang="en-US" sz="1200" dirty="0" smtClean="0">
                          <a:solidFill>
                            <a:srgbClr val="FF0000"/>
                          </a:solidFill>
                        </a:rPr>
                        <a:t>ただの古い辞書ではなく、過去に使ってきた人たちの探究の営みが残された辞書。</a:t>
                      </a:r>
                      <a:endParaRPr kumimoji="1" lang="ja-JP" altLang="en-US" sz="1200" dirty="0">
                        <a:solidFill>
                          <a:srgbClr val="FF0000"/>
                        </a:solidFill>
                      </a:endParaRPr>
                    </a:p>
                  </a:txBody>
                  <a:tcPr vert="eaVert"/>
                </a:tc>
                <a:tc>
                  <a:txBody>
                    <a:bodyPr/>
                    <a:lstStyle/>
                    <a:p>
                      <a:pPr algn="ctr"/>
                      <a:r>
                        <a:rPr kumimoji="1" lang="ja-JP" altLang="en-US" sz="1200" b="1" dirty="0" smtClean="0">
                          <a:solidFill>
                            <a:schemeClr val="tx1"/>
                          </a:solidFill>
                        </a:rPr>
                        <a:t>辞書に対する見方</a:t>
                      </a:r>
                      <a:endParaRPr kumimoji="1" lang="ja-JP" altLang="en-US" sz="1200" b="1" dirty="0">
                        <a:solidFill>
                          <a:schemeClr val="tx1"/>
                        </a:solidFill>
                      </a:endParaRPr>
                    </a:p>
                  </a:txBody>
                  <a:tcPr vert="eaVert"/>
                </a:tc>
              </a:tr>
              <a:tr h="2559349">
                <a:tc>
                  <a:txBody>
                    <a:bodyPr/>
                    <a:lstStyle/>
                    <a:p>
                      <a:r>
                        <a:rPr kumimoji="1" lang="ja-JP" altLang="en-US" sz="1200" dirty="0" smtClean="0">
                          <a:solidFill>
                            <a:srgbClr val="FF0000"/>
                          </a:solidFill>
                        </a:rPr>
                        <a:t>・</a:t>
                      </a:r>
                      <a:r>
                        <a:rPr kumimoji="1" lang="ja-JP" altLang="en-US" sz="1200" dirty="0" smtClean="0">
                          <a:solidFill>
                            <a:srgbClr val="FF0000"/>
                          </a:solidFill>
                        </a:rPr>
                        <a:t>私は受け継がれていく人の営みを感じずにはいられなかった。</a:t>
                      </a:r>
                      <a:endParaRPr kumimoji="1" lang="en-US" altLang="ja-JP" sz="1200" dirty="0" smtClean="0">
                        <a:solidFill>
                          <a:srgbClr val="FF0000"/>
                        </a:solidFill>
                      </a:endParaRPr>
                    </a:p>
                  </a:txBody>
                  <a:tcPr vert="eaVert" anchor="ctr"/>
                </a:tc>
                <a:tc>
                  <a:txBody>
                    <a:bodyPr/>
                    <a:lstStyle/>
                    <a:p>
                      <a:pPr algn="ctr"/>
                      <a:r>
                        <a:rPr kumimoji="1" lang="ja-JP" altLang="en-US" sz="1200" b="1" dirty="0" smtClean="0">
                          <a:solidFill>
                            <a:schemeClr val="tx1"/>
                          </a:solidFill>
                        </a:rPr>
                        <a:t>根拠となる記述</a:t>
                      </a:r>
                      <a:endParaRPr kumimoji="1" lang="en-US" altLang="ja-JP" sz="1200" b="1" dirty="0" smtClean="0">
                        <a:solidFill>
                          <a:schemeClr val="tx1"/>
                        </a:solidFill>
                      </a:endParaRPr>
                    </a:p>
                  </a:txBody>
                  <a:tcPr vert="eaVert" anchor="ctr"/>
                </a:tc>
              </a:tr>
              <a:tr h="1457960">
                <a:tc>
                  <a:txBody>
                    <a:bodyPr/>
                    <a:lstStyle/>
                    <a:p>
                      <a:endParaRPr kumimoji="1" lang="en-US" altLang="ja-JP" sz="1200" dirty="0" smtClean="0">
                        <a:solidFill>
                          <a:srgbClr val="FF0000"/>
                        </a:solidFill>
                      </a:endParaRPr>
                    </a:p>
                  </a:txBody>
                  <a:tcPr vert="eaVert" anchor="ctr">
                    <a:solidFill>
                      <a:schemeClr val="accent2">
                        <a:lumMod val="60000"/>
                        <a:lumOff val="40000"/>
                      </a:schemeClr>
                    </a:solidFill>
                  </a:tcPr>
                </a:tc>
                <a:tc>
                  <a:txBody>
                    <a:bodyPr/>
                    <a:lstStyle/>
                    <a:p>
                      <a:pPr algn="ctr"/>
                      <a:r>
                        <a:rPr kumimoji="1" lang="ja-JP" altLang="en-US" sz="1200" b="1" dirty="0" smtClean="0">
                          <a:solidFill>
                            <a:schemeClr val="tx1"/>
                          </a:solidFill>
                        </a:rPr>
                        <a:t>上野に対する心情</a:t>
                      </a:r>
                      <a:endParaRPr kumimoji="1" lang="en-US" altLang="ja-JP" sz="1200" b="1" dirty="0" smtClean="0">
                        <a:solidFill>
                          <a:schemeClr val="tx1"/>
                        </a:solidFill>
                      </a:endParaRPr>
                    </a:p>
                  </a:txBody>
                  <a:tcPr vert="eaVert" anchor="ctr"/>
                </a:tc>
              </a:tr>
            </a:tbl>
          </a:graphicData>
        </a:graphic>
      </p:graphicFrame>
      <p:sp>
        <p:nvSpPr>
          <p:cNvPr id="18" name="テキスト ボックス 17"/>
          <p:cNvSpPr txBox="1"/>
          <p:nvPr/>
        </p:nvSpPr>
        <p:spPr>
          <a:xfrm>
            <a:off x="8591319" y="108442"/>
            <a:ext cx="444609" cy="25209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wrap="square" rtlCol="0">
            <a:spAutoFit/>
          </a:bodyPr>
          <a:lstStyle/>
          <a:p>
            <a:r>
              <a:rPr lang="ja-JP" altLang="en-US" sz="1689" dirty="0" smtClean="0"/>
              <a:t>２年</a:t>
            </a:r>
            <a:r>
              <a:rPr lang="ja-JP" altLang="en-US" sz="1689" dirty="0"/>
              <a:t>　</a:t>
            </a:r>
            <a:r>
              <a:rPr lang="ja-JP" altLang="en-US" sz="1689" dirty="0" smtClean="0"/>
              <a:t>辞書に描かれたもの</a:t>
            </a:r>
            <a:endParaRPr lang="ja-JP" altLang="en-US" sz="1689" dirty="0"/>
          </a:p>
        </p:txBody>
      </p:sp>
      <p:sp>
        <p:nvSpPr>
          <p:cNvPr id="64" name="右矢印 63"/>
          <p:cNvSpPr/>
          <p:nvPr/>
        </p:nvSpPr>
        <p:spPr>
          <a:xfrm flipH="1">
            <a:off x="4842778" y="1372764"/>
            <a:ext cx="223539" cy="2414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ja-JP" altLang="en-US" sz="1520"/>
          </a:p>
        </p:txBody>
      </p:sp>
      <p:sp>
        <p:nvSpPr>
          <p:cNvPr id="66" name="角丸四角形 65"/>
          <p:cNvSpPr/>
          <p:nvPr/>
        </p:nvSpPr>
        <p:spPr>
          <a:xfrm>
            <a:off x="231822" y="545589"/>
            <a:ext cx="1496115" cy="6050934"/>
          </a:xfrm>
          <a:prstGeom prst="roundRect">
            <a:avLst/>
          </a:prstGeom>
          <a:ln/>
        </p:spPr>
        <p:style>
          <a:lnRef idx="2">
            <a:schemeClr val="dk1"/>
          </a:lnRef>
          <a:fillRef idx="1">
            <a:schemeClr val="lt1"/>
          </a:fillRef>
          <a:effectRef idx="0">
            <a:schemeClr val="dk1"/>
          </a:effectRef>
          <a:fontRef idx="minor">
            <a:schemeClr val="dk1"/>
          </a:fontRef>
        </p:style>
        <p:txBody>
          <a:bodyPr vert="eaVert" rtlCol="0" anchor="ctr"/>
          <a:lstStyle/>
          <a:p>
            <a:r>
              <a:rPr lang="ja-JP" altLang="en-US" sz="1183" dirty="0" smtClean="0">
                <a:solidFill>
                  <a:srgbClr val="FF0000"/>
                </a:solidFill>
              </a:rPr>
              <a:t>最初はただ古いだけの辞書を熱心に読んでいる上野に対して、はがゆい気持ちを抱いていたが、上野が描いた絵を見て、辞書を通して受け継がれてきた探究心を自分も受け継いでいこうとしていることを感じ、素直に上野を認める気持ち。</a:t>
            </a:r>
            <a:endParaRPr lang="ja-JP" altLang="en-US" sz="1183" dirty="0">
              <a:solidFill>
                <a:srgbClr val="FF0000"/>
              </a:solidFill>
            </a:endParaRPr>
          </a:p>
        </p:txBody>
      </p:sp>
      <p:sp>
        <p:nvSpPr>
          <p:cNvPr id="43" name="テキスト ボックス 42"/>
          <p:cNvSpPr txBox="1"/>
          <p:nvPr/>
        </p:nvSpPr>
        <p:spPr>
          <a:xfrm>
            <a:off x="5768061" y="545589"/>
            <a:ext cx="1912890" cy="307777"/>
          </a:xfrm>
          <a:prstGeom prst="rect">
            <a:avLst/>
          </a:prstGeom>
          <a:solidFill>
            <a:schemeClr val="accent4">
              <a:lumMod val="75000"/>
            </a:schemeClr>
          </a:solidFill>
          <a:ln>
            <a:solidFill>
              <a:srgbClr val="0070C0"/>
            </a:solidFill>
          </a:ln>
        </p:spPr>
        <p:txBody>
          <a:bodyPr vert="horz" wrap="square" rtlCol="0">
            <a:spAutoFit/>
          </a:bodyPr>
          <a:lstStyle/>
          <a:p>
            <a:pPr algn="ctr"/>
            <a:r>
              <a:rPr lang="ja-JP" altLang="en-US" sz="1400" dirty="0" smtClean="0">
                <a:solidFill>
                  <a:schemeClr val="bg1"/>
                </a:solidFill>
              </a:rPr>
              <a:t>初め</a:t>
            </a:r>
            <a:endParaRPr lang="ja-JP" altLang="en-US" sz="1400" dirty="0">
              <a:solidFill>
                <a:schemeClr val="bg1"/>
              </a:solidFill>
            </a:endParaRPr>
          </a:p>
        </p:txBody>
      </p:sp>
      <p:graphicFrame>
        <p:nvGraphicFramePr>
          <p:cNvPr id="6" name="表 5"/>
          <p:cNvGraphicFramePr>
            <a:graphicFrameLocks noGrp="1"/>
          </p:cNvGraphicFramePr>
          <p:nvPr>
            <p:extLst>
              <p:ext uri="{D42A27DB-BD31-4B8C-83A1-F6EECF244321}">
                <p14:modId xmlns:p14="http://schemas.microsoft.com/office/powerpoint/2010/main" val="3369896556"/>
              </p:ext>
            </p:extLst>
          </p:nvPr>
        </p:nvGraphicFramePr>
        <p:xfrm>
          <a:off x="5768061" y="980574"/>
          <a:ext cx="1912890" cy="5633586"/>
        </p:xfrm>
        <a:graphic>
          <a:graphicData uri="http://schemas.openxmlformats.org/drawingml/2006/table">
            <a:tbl>
              <a:tblPr firstRow="1" bandRow="1">
                <a:tableStyleId>{5940675A-B579-460E-94D1-54222C63F5DA}</a:tableStyleId>
              </a:tblPr>
              <a:tblGrid>
                <a:gridCol w="1530713"/>
                <a:gridCol w="382177"/>
              </a:tblGrid>
              <a:tr h="1575447">
                <a:tc>
                  <a:txBody>
                    <a:bodyPr/>
                    <a:lstStyle/>
                    <a:p>
                      <a:r>
                        <a:rPr kumimoji="1" lang="ja-JP" altLang="en-US" sz="1200" dirty="0" smtClean="0">
                          <a:solidFill>
                            <a:schemeClr val="tx1"/>
                          </a:solidFill>
                        </a:rPr>
                        <a:t>ただ古くて汚いだけの辞書。</a:t>
                      </a:r>
                      <a:endParaRPr kumimoji="1" lang="ja-JP" altLang="en-US" sz="1200" dirty="0">
                        <a:solidFill>
                          <a:schemeClr val="tx1"/>
                        </a:solidFill>
                      </a:endParaRPr>
                    </a:p>
                  </a:txBody>
                  <a:tcPr vert="eaVert" anchor="ctr"/>
                </a:tc>
                <a:tc>
                  <a:txBody>
                    <a:bodyPr/>
                    <a:lstStyle/>
                    <a:p>
                      <a:pPr algn="ctr"/>
                      <a:r>
                        <a:rPr kumimoji="1" lang="ja-JP" altLang="en-US" sz="1200" b="1" dirty="0" smtClean="0">
                          <a:solidFill>
                            <a:schemeClr val="tx1"/>
                          </a:solidFill>
                        </a:rPr>
                        <a:t>辞書に対する見方</a:t>
                      </a:r>
                      <a:endParaRPr kumimoji="1" lang="ja-JP" altLang="en-US" sz="1200" b="1" dirty="0">
                        <a:solidFill>
                          <a:schemeClr val="tx1"/>
                        </a:solidFill>
                      </a:endParaRPr>
                    </a:p>
                  </a:txBody>
                  <a:tcPr vert="eaVert"/>
                </a:tc>
              </a:tr>
              <a:tr h="2574779">
                <a:tc>
                  <a:txBody>
                    <a:bodyPr/>
                    <a:lstStyle/>
                    <a:p>
                      <a:r>
                        <a:rPr kumimoji="1" lang="ja-JP" altLang="en-US" sz="1200" dirty="0" smtClean="0">
                          <a:solidFill>
                            <a:srgbClr val="FF0000"/>
                          </a:solidFill>
                        </a:rPr>
                        <a:t>・</a:t>
                      </a:r>
                      <a:r>
                        <a:rPr kumimoji="1" lang="ja-JP" altLang="en-US" sz="1200" dirty="0" smtClean="0">
                          <a:solidFill>
                            <a:srgbClr val="FF0000"/>
                          </a:solidFill>
                        </a:rPr>
                        <a:t>見るからに古く、年季の入った辞書だった。四隅がぼろぼろで、ページも手あかで黒ずんでいた。箱もなく、白かった</a:t>
                      </a:r>
                      <a:r>
                        <a:rPr kumimoji="1" lang="ja-JP" altLang="en-US" sz="1200" dirty="0" err="1" smtClean="0">
                          <a:solidFill>
                            <a:srgbClr val="FF0000"/>
                          </a:solidFill>
                        </a:rPr>
                        <a:t>で</a:t>
                      </a:r>
                      <a:r>
                        <a:rPr kumimoji="1" lang="ja-JP" altLang="en-US" sz="1200" dirty="0" smtClean="0">
                          <a:solidFill>
                            <a:srgbClr val="FF0000"/>
                          </a:solidFill>
                        </a:rPr>
                        <a:t>あろう表紙はねずみ色といっていいぐらいにくすんで、金色の題字は剝がれてほとんど残っていない。</a:t>
                      </a:r>
                      <a:endParaRPr kumimoji="1" lang="en-US" altLang="ja-JP" sz="1200" dirty="0" smtClean="0">
                        <a:solidFill>
                          <a:srgbClr val="FF0000"/>
                        </a:solidFill>
                      </a:endParaRPr>
                    </a:p>
                    <a:p>
                      <a:r>
                        <a:rPr kumimoji="1" lang="ja-JP" altLang="en-US" sz="1200" dirty="0" smtClean="0">
                          <a:solidFill>
                            <a:srgbClr val="FF0000"/>
                          </a:solidFill>
                        </a:rPr>
                        <a:t>・お前、汚い辞書使ってんな。</a:t>
                      </a:r>
                      <a:endParaRPr kumimoji="1" lang="en-US" altLang="ja-JP" sz="1200" dirty="0" smtClean="0">
                        <a:solidFill>
                          <a:srgbClr val="FF0000"/>
                        </a:solidFill>
                      </a:endParaRPr>
                    </a:p>
                  </a:txBody>
                  <a:tcPr vert="eaVert" anchor="ctr"/>
                </a:tc>
                <a:tc>
                  <a:txBody>
                    <a:bodyPr/>
                    <a:lstStyle/>
                    <a:p>
                      <a:pPr algn="ctr"/>
                      <a:r>
                        <a:rPr kumimoji="1" lang="ja-JP" altLang="en-US" sz="1200" b="1" dirty="0" smtClean="0">
                          <a:solidFill>
                            <a:schemeClr val="tx1"/>
                          </a:solidFill>
                        </a:rPr>
                        <a:t>根拠となる記述</a:t>
                      </a:r>
                      <a:endParaRPr kumimoji="1" lang="en-US" altLang="ja-JP" sz="1200" b="1" dirty="0" smtClean="0">
                        <a:solidFill>
                          <a:schemeClr val="tx1"/>
                        </a:solidFill>
                      </a:endParaRPr>
                    </a:p>
                  </a:txBody>
                  <a:tcPr vert="eaVert" anchor="ctr"/>
                </a:tc>
              </a:tr>
              <a:tr h="1483360">
                <a:tc>
                  <a:txBody>
                    <a:bodyPr/>
                    <a:lstStyle/>
                    <a:p>
                      <a:r>
                        <a:rPr kumimoji="1" lang="ja-JP" altLang="en-US" sz="1200" dirty="0" smtClean="0">
                          <a:solidFill>
                            <a:srgbClr val="FF0000"/>
                          </a:solidFill>
                        </a:rPr>
                        <a:t>うまく辞書を扱えない自分と違って、古い辞書を熱心に読んでいて、はがゆい気持ち。</a:t>
                      </a:r>
                      <a:endParaRPr kumimoji="1" lang="en-US" altLang="ja-JP" sz="1200" dirty="0" smtClean="0">
                        <a:solidFill>
                          <a:srgbClr val="FF0000"/>
                        </a:solidFill>
                      </a:endParaRPr>
                    </a:p>
                  </a:txBody>
                  <a:tcPr vert="eaVert" anchor="ctr"/>
                </a:tc>
                <a:tc>
                  <a:txBody>
                    <a:bodyPr/>
                    <a:lstStyle/>
                    <a:p>
                      <a:pPr algn="ctr"/>
                      <a:r>
                        <a:rPr kumimoji="1" lang="ja-JP" altLang="en-US" sz="1200" b="1" dirty="0" smtClean="0">
                          <a:solidFill>
                            <a:schemeClr val="tx1"/>
                          </a:solidFill>
                        </a:rPr>
                        <a:t>上野に対する心情</a:t>
                      </a:r>
                      <a:endParaRPr kumimoji="1" lang="en-US" altLang="ja-JP" sz="1200" b="1" dirty="0" smtClean="0">
                        <a:solidFill>
                          <a:schemeClr val="tx1"/>
                        </a:solidFill>
                      </a:endParaRPr>
                    </a:p>
                  </a:txBody>
                  <a:tcPr vert="eaVert" anchor="ctr"/>
                </a:tc>
              </a:tr>
            </a:tbl>
          </a:graphicData>
        </a:graphic>
      </p:graphicFrame>
      <p:sp>
        <p:nvSpPr>
          <p:cNvPr id="45" name="テキスト ボックス 44"/>
          <p:cNvSpPr txBox="1"/>
          <p:nvPr/>
        </p:nvSpPr>
        <p:spPr>
          <a:xfrm>
            <a:off x="2692306" y="535835"/>
            <a:ext cx="1402057" cy="317531"/>
          </a:xfrm>
          <a:prstGeom prst="rect">
            <a:avLst/>
          </a:prstGeom>
          <a:solidFill>
            <a:schemeClr val="accent6">
              <a:lumMod val="75000"/>
            </a:schemeClr>
          </a:solidFill>
          <a:ln>
            <a:solidFill>
              <a:srgbClr val="0070C0"/>
            </a:solidFill>
          </a:ln>
        </p:spPr>
        <p:txBody>
          <a:bodyPr vert="horz" wrap="square" rtlCol="0">
            <a:spAutoFit/>
          </a:bodyPr>
          <a:lstStyle/>
          <a:p>
            <a:pPr algn="ctr"/>
            <a:r>
              <a:rPr lang="ja-JP" altLang="en-US" sz="1400" dirty="0" smtClean="0">
                <a:solidFill>
                  <a:schemeClr val="bg1"/>
                </a:solidFill>
              </a:rPr>
              <a:t>終わり</a:t>
            </a:r>
            <a:endParaRPr lang="ja-JP" altLang="en-US" sz="1400" dirty="0">
              <a:solidFill>
                <a:schemeClr val="bg1"/>
              </a:solidFill>
            </a:endParaRPr>
          </a:p>
        </p:txBody>
      </p:sp>
      <p:sp>
        <p:nvSpPr>
          <p:cNvPr id="20" name="角丸四角形 19"/>
          <p:cNvSpPr/>
          <p:nvPr/>
        </p:nvSpPr>
        <p:spPr>
          <a:xfrm>
            <a:off x="4308197" y="2052339"/>
            <a:ext cx="1277230" cy="4544184"/>
          </a:xfrm>
          <a:prstGeom prst="roundRect">
            <a:avLst/>
          </a:prstGeom>
          <a:ln/>
        </p:spPr>
        <p:style>
          <a:lnRef idx="2">
            <a:schemeClr val="dk1"/>
          </a:lnRef>
          <a:fillRef idx="1">
            <a:schemeClr val="lt1"/>
          </a:fillRef>
          <a:effectRef idx="0">
            <a:schemeClr val="dk1"/>
          </a:effectRef>
          <a:fontRef idx="minor">
            <a:schemeClr val="dk1"/>
          </a:fontRef>
        </p:style>
        <p:txBody>
          <a:bodyPr vert="eaVert" rtlCol="0" anchor="ctr"/>
          <a:lstStyle/>
          <a:p>
            <a:r>
              <a:rPr lang="ja-JP" altLang="en-US" sz="1183" dirty="0" smtClean="0">
                <a:solidFill>
                  <a:srgbClr val="FF0000"/>
                </a:solidFill>
              </a:rPr>
              <a:t>上野が描いた辞書の絵に、指紋がびっしりと描かれ、辞書の周囲には辞書に向かって伸ばされた指や腕の幾重もの残像が描かれていることに気づいたこと。</a:t>
            </a:r>
            <a:endParaRPr lang="ja-JP" altLang="en-US" sz="1183" dirty="0">
              <a:solidFill>
                <a:srgbClr val="FF0000"/>
              </a:solidFill>
            </a:endParaRPr>
          </a:p>
        </p:txBody>
      </p:sp>
      <p:sp>
        <p:nvSpPr>
          <p:cNvPr id="23" name="正方形/長方形 22"/>
          <p:cNvSpPr/>
          <p:nvPr/>
        </p:nvSpPr>
        <p:spPr>
          <a:xfrm>
            <a:off x="4571721" y="1656080"/>
            <a:ext cx="765654" cy="336481"/>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t>変化のきっかけ</a:t>
            </a:r>
            <a:endParaRPr lang="en-US" altLang="ja-JP" sz="1200" dirty="0"/>
          </a:p>
        </p:txBody>
      </p:sp>
      <p:cxnSp>
        <p:nvCxnSpPr>
          <p:cNvPr id="3" name="直線矢印コネクタ 2"/>
          <p:cNvCxnSpPr/>
          <p:nvPr/>
        </p:nvCxnSpPr>
        <p:spPr>
          <a:xfrm>
            <a:off x="2446528" y="5831840"/>
            <a:ext cx="360000" cy="0"/>
          </a:xfrm>
          <a:prstGeom prst="straightConnector1">
            <a:avLst/>
          </a:prstGeom>
          <a:ln w="381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4" name="グループ化 3"/>
          <p:cNvGrpSpPr/>
          <p:nvPr/>
        </p:nvGrpSpPr>
        <p:grpSpPr>
          <a:xfrm>
            <a:off x="7765461" y="65174"/>
            <a:ext cx="720000" cy="6663330"/>
            <a:chOff x="7765461" y="65174"/>
            <a:chExt cx="720000" cy="6663330"/>
          </a:xfrm>
        </p:grpSpPr>
        <p:sp>
          <p:nvSpPr>
            <p:cNvPr id="19" name="テキスト ボックス 18"/>
            <p:cNvSpPr txBox="1"/>
            <p:nvPr/>
          </p:nvSpPr>
          <p:spPr>
            <a:xfrm>
              <a:off x="7955029" y="418594"/>
              <a:ext cx="340863" cy="6309910"/>
            </a:xfrm>
            <a:prstGeom prst="rect">
              <a:avLst/>
            </a:prstGeom>
            <a:ln w="76200">
              <a:solidFill>
                <a:schemeClr val="accent4"/>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15" dirty="0" smtClean="0"/>
                <a:t>「私</a:t>
              </a:r>
              <a:r>
                <a:rPr lang="ja-JP" altLang="en-US" sz="1015" dirty="0" smtClean="0"/>
                <a:t>」の</a:t>
              </a:r>
              <a:r>
                <a:rPr lang="ja-JP" altLang="en-US" sz="1015" dirty="0" smtClean="0"/>
                <a:t>「上野</a:t>
              </a:r>
              <a:r>
                <a:rPr lang="ja-JP" altLang="en-US" sz="1015" dirty="0" smtClean="0"/>
                <a:t>の辞書」に対する見方は</a:t>
              </a:r>
              <a:r>
                <a:rPr lang="ja-JP" altLang="en-US" sz="1015" dirty="0"/>
                <a:t>初</a:t>
              </a:r>
              <a:r>
                <a:rPr lang="ja-JP" altLang="en-US" sz="1015" dirty="0" smtClean="0"/>
                <a:t>めと終わりでどのように変化したか、まとめよう。</a:t>
              </a:r>
              <a:endParaRPr lang="ja-JP" altLang="en-US" sz="1015" dirty="0"/>
            </a:p>
          </p:txBody>
        </p:sp>
        <p:pic>
          <p:nvPicPr>
            <p:cNvPr id="17" name="図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5461" y="65174"/>
              <a:ext cx="720000" cy="353420"/>
            </a:xfrm>
            <a:prstGeom prst="rect">
              <a:avLst/>
            </a:prstGeom>
          </p:spPr>
        </p:pic>
      </p:grpSp>
      <p:grpSp>
        <p:nvGrpSpPr>
          <p:cNvPr id="2" name="グループ化 1"/>
          <p:cNvGrpSpPr/>
          <p:nvPr/>
        </p:nvGrpSpPr>
        <p:grpSpPr>
          <a:xfrm>
            <a:off x="1815642" y="108440"/>
            <a:ext cx="720000" cy="6620064"/>
            <a:chOff x="1815642" y="108440"/>
            <a:chExt cx="720000" cy="6620064"/>
          </a:xfrm>
        </p:grpSpPr>
        <p:sp>
          <p:nvSpPr>
            <p:cNvPr id="55" name="テキスト ボックス 54"/>
            <p:cNvSpPr txBox="1"/>
            <p:nvPr/>
          </p:nvSpPr>
          <p:spPr>
            <a:xfrm>
              <a:off x="1921593" y="464504"/>
              <a:ext cx="508088" cy="6264000"/>
            </a:xfrm>
            <a:prstGeom prst="rect">
              <a:avLst/>
            </a:prstGeom>
            <a:ln w="76200">
              <a:solidFill>
                <a:schemeClr val="accent2"/>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51" dirty="0" smtClean="0"/>
                <a:t>「私</a:t>
              </a:r>
              <a:r>
                <a:rPr lang="ja-JP" altLang="en-US" sz="1051" dirty="0" smtClean="0"/>
                <a:t>」の上野の辞書に対する見方が変わったとき、上野に対する心情はどのように変わっただろう</a:t>
              </a:r>
              <a:r>
                <a:rPr lang="ja-JP" altLang="en-US" sz="1051" dirty="0" smtClean="0"/>
                <a:t>。</a:t>
              </a:r>
              <a:endParaRPr lang="en-US" altLang="ja-JP" sz="1051" dirty="0" smtClean="0"/>
            </a:p>
            <a:p>
              <a:r>
                <a:rPr lang="ja-JP" altLang="en-US" sz="1051" dirty="0" smtClean="0"/>
                <a:t>「はがゆい</a:t>
              </a:r>
              <a:r>
                <a:rPr lang="ja-JP" altLang="en-US" sz="1051" dirty="0" smtClean="0"/>
                <a:t>」と</a:t>
              </a:r>
              <a:r>
                <a:rPr lang="ja-JP" altLang="en-US" sz="1051" dirty="0" smtClean="0"/>
                <a:t>「　探究</a:t>
              </a:r>
              <a:r>
                <a:rPr lang="ja-JP" altLang="en-US" sz="1051" dirty="0" smtClean="0"/>
                <a:t>心」の二語を使い、想像して書こう。</a:t>
              </a:r>
              <a:endParaRPr lang="ja-JP" altLang="en-US" sz="1051" dirty="0"/>
            </a:p>
          </p:txBody>
        </p:sp>
        <p:pic>
          <p:nvPicPr>
            <p:cNvPr id="21" name="図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15642" y="108440"/>
              <a:ext cx="720000" cy="356064"/>
            </a:xfrm>
            <a:prstGeom prst="rect">
              <a:avLst/>
            </a:prstGeom>
          </p:spPr>
        </p:pic>
      </p:grpSp>
      <p:sp>
        <p:nvSpPr>
          <p:cNvPr id="22" name="テキスト ボックス 21"/>
          <p:cNvSpPr txBox="1"/>
          <p:nvPr/>
        </p:nvSpPr>
        <p:spPr>
          <a:xfrm>
            <a:off x="8618165" y="5113886"/>
            <a:ext cx="433247" cy="1677971"/>
          </a:xfrm>
          <a:prstGeom prst="rect">
            <a:avLst/>
          </a:prstGeom>
          <a:noFill/>
        </p:spPr>
        <p:txBody>
          <a:bodyPr vert="eaVert" wrap="square" rtlCol="0">
            <a:noAutofit/>
          </a:bodyPr>
          <a:lstStyle/>
          <a:p>
            <a:endParaRPr kumimoji="1" lang="ja-JP" altLang="en-US" sz="1600" dirty="0"/>
          </a:p>
        </p:txBody>
      </p:sp>
      <p:sp>
        <p:nvSpPr>
          <p:cNvPr id="24" name="テキスト ボックス 23"/>
          <p:cNvSpPr txBox="1"/>
          <p:nvPr/>
        </p:nvSpPr>
        <p:spPr>
          <a:xfrm>
            <a:off x="8648521" y="3933109"/>
            <a:ext cx="372534" cy="269327"/>
          </a:xfrm>
          <a:prstGeom prst="rect">
            <a:avLst/>
          </a:prstGeom>
          <a:noFill/>
        </p:spPr>
        <p:txBody>
          <a:bodyPr wrap="square" rtlCol="0" anchor="ctr" anchorCtr="0">
            <a:noAutofit/>
          </a:bodyPr>
          <a:lstStyle/>
          <a:p>
            <a:pPr algn="ctr"/>
            <a:endParaRPr kumimoji="1" lang="ja-JP" altLang="en-US" sz="1050" dirty="0"/>
          </a:p>
        </p:txBody>
      </p:sp>
      <p:sp>
        <p:nvSpPr>
          <p:cNvPr id="26" name="テキスト ボックス 25"/>
          <p:cNvSpPr txBox="1"/>
          <p:nvPr/>
        </p:nvSpPr>
        <p:spPr>
          <a:xfrm>
            <a:off x="8648521" y="4331042"/>
            <a:ext cx="372534" cy="269327"/>
          </a:xfrm>
          <a:prstGeom prst="rect">
            <a:avLst/>
          </a:prstGeom>
          <a:noFill/>
        </p:spPr>
        <p:txBody>
          <a:bodyPr wrap="square" rtlCol="0" anchor="ctr" anchorCtr="0">
            <a:noAutofit/>
          </a:bodyPr>
          <a:lstStyle/>
          <a:p>
            <a:pPr algn="ctr"/>
            <a:endParaRPr kumimoji="1" lang="ja-JP" altLang="en-US" sz="1050" dirty="0"/>
          </a:p>
        </p:txBody>
      </p:sp>
    </p:spTree>
    <p:extLst>
      <p:ext uri="{BB962C8B-B14F-4D97-AF65-F5344CB8AC3E}">
        <p14:creationId xmlns:p14="http://schemas.microsoft.com/office/powerpoint/2010/main" val="1442182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352</TotalTime>
  <Words>301</Words>
  <Application>Microsoft Office PowerPoint</Application>
  <PresentationFormat>画面に合わせる (4:3)</PresentationFormat>
  <Paragraphs>21</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metsugi-y</dc:creator>
  <cp:lastModifiedBy>metsugi-y</cp:lastModifiedBy>
  <cp:revision>34</cp:revision>
  <cp:lastPrinted>2022-03-02T03:41:32Z</cp:lastPrinted>
  <dcterms:created xsi:type="dcterms:W3CDTF">2022-01-30T09:38:33Z</dcterms:created>
  <dcterms:modified xsi:type="dcterms:W3CDTF">2022-04-07T07:51:00Z</dcterms:modified>
</cp:coreProperties>
</file>