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94" d="100"/>
          <a:sy n="94" d="100"/>
        </p:scale>
        <p:origin x="543" y="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ED1547D-3B24-4504-A8A1-45FB4E8797AE}"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78F77E-55FB-4AB2-9EDE-3972544F1457}" type="slidenum">
              <a:rPr kumimoji="1" lang="ja-JP" altLang="en-US" smtClean="0"/>
              <a:t>‹#›</a:t>
            </a:fld>
            <a:endParaRPr kumimoji="1" lang="ja-JP" altLang="en-US"/>
          </a:p>
        </p:txBody>
      </p:sp>
    </p:spTree>
    <p:extLst>
      <p:ext uri="{BB962C8B-B14F-4D97-AF65-F5344CB8AC3E}">
        <p14:creationId xmlns:p14="http://schemas.microsoft.com/office/powerpoint/2010/main" val="1485385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ED1547D-3B24-4504-A8A1-45FB4E8797AE}"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78F77E-55FB-4AB2-9EDE-3972544F1457}" type="slidenum">
              <a:rPr kumimoji="1" lang="ja-JP" altLang="en-US" smtClean="0"/>
              <a:t>‹#›</a:t>
            </a:fld>
            <a:endParaRPr kumimoji="1" lang="ja-JP" altLang="en-US"/>
          </a:p>
        </p:txBody>
      </p:sp>
    </p:spTree>
    <p:extLst>
      <p:ext uri="{BB962C8B-B14F-4D97-AF65-F5344CB8AC3E}">
        <p14:creationId xmlns:p14="http://schemas.microsoft.com/office/powerpoint/2010/main" val="3261260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ED1547D-3B24-4504-A8A1-45FB4E8797AE}"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78F77E-55FB-4AB2-9EDE-3972544F1457}" type="slidenum">
              <a:rPr kumimoji="1" lang="ja-JP" altLang="en-US" smtClean="0"/>
              <a:t>‹#›</a:t>
            </a:fld>
            <a:endParaRPr kumimoji="1" lang="ja-JP" altLang="en-US"/>
          </a:p>
        </p:txBody>
      </p:sp>
    </p:spTree>
    <p:extLst>
      <p:ext uri="{BB962C8B-B14F-4D97-AF65-F5344CB8AC3E}">
        <p14:creationId xmlns:p14="http://schemas.microsoft.com/office/powerpoint/2010/main" val="152223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ED1547D-3B24-4504-A8A1-45FB4E8797AE}"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78F77E-55FB-4AB2-9EDE-3972544F1457}" type="slidenum">
              <a:rPr kumimoji="1" lang="ja-JP" altLang="en-US" smtClean="0"/>
              <a:t>‹#›</a:t>
            </a:fld>
            <a:endParaRPr kumimoji="1" lang="ja-JP" altLang="en-US"/>
          </a:p>
        </p:txBody>
      </p:sp>
    </p:spTree>
    <p:extLst>
      <p:ext uri="{BB962C8B-B14F-4D97-AF65-F5344CB8AC3E}">
        <p14:creationId xmlns:p14="http://schemas.microsoft.com/office/powerpoint/2010/main" val="468509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ED1547D-3B24-4504-A8A1-45FB4E8797AE}"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78F77E-55FB-4AB2-9EDE-3972544F1457}" type="slidenum">
              <a:rPr kumimoji="1" lang="ja-JP" altLang="en-US" smtClean="0"/>
              <a:t>‹#›</a:t>
            </a:fld>
            <a:endParaRPr kumimoji="1" lang="ja-JP" altLang="en-US"/>
          </a:p>
        </p:txBody>
      </p:sp>
    </p:spTree>
    <p:extLst>
      <p:ext uri="{BB962C8B-B14F-4D97-AF65-F5344CB8AC3E}">
        <p14:creationId xmlns:p14="http://schemas.microsoft.com/office/powerpoint/2010/main" val="1309563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ED1547D-3B24-4504-A8A1-45FB4E8797AE}"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B78F77E-55FB-4AB2-9EDE-3972544F1457}" type="slidenum">
              <a:rPr kumimoji="1" lang="ja-JP" altLang="en-US" smtClean="0"/>
              <a:t>‹#›</a:t>
            </a:fld>
            <a:endParaRPr kumimoji="1" lang="ja-JP" altLang="en-US"/>
          </a:p>
        </p:txBody>
      </p:sp>
    </p:spTree>
    <p:extLst>
      <p:ext uri="{BB962C8B-B14F-4D97-AF65-F5344CB8AC3E}">
        <p14:creationId xmlns:p14="http://schemas.microsoft.com/office/powerpoint/2010/main" val="1968115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ED1547D-3B24-4504-A8A1-45FB4E8797AE}" type="datetimeFigureOut">
              <a:rPr kumimoji="1" lang="ja-JP" altLang="en-US" smtClean="0"/>
              <a:t>2022/4/7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B78F77E-55FB-4AB2-9EDE-3972544F1457}" type="slidenum">
              <a:rPr kumimoji="1" lang="ja-JP" altLang="en-US" smtClean="0"/>
              <a:t>‹#›</a:t>
            </a:fld>
            <a:endParaRPr kumimoji="1" lang="ja-JP" altLang="en-US"/>
          </a:p>
        </p:txBody>
      </p:sp>
    </p:spTree>
    <p:extLst>
      <p:ext uri="{BB962C8B-B14F-4D97-AF65-F5344CB8AC3E}">
        <p14:creationId xmlns:p14="http://schemas.microsoft.com/office/powerpoint/2010/main" val="1264693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ED1547D-3B24-4504-A8A1-45FB4E8797AE}" type="datetimeFigureOut">
              <a:rPr kumimoji="1" lang="ja-JP" altLang="en-US" smtClean="0"/>
              <a:t>2022/4/7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B78F77E-55FB-4AB2-9EDE-3972544F1457}" type="slidenum">
              <a:rPr kumimoji="1" lang="ja-JP" altLang="en-US" smtClean="0"/>
              <a:t>‹#›</a:t>
            </a:fld>
            <a:endParaRPr kumimoji="1" lang="ja-JP" altLang="en-US"/>
          </a:p>
        </p:txBody>
      </p:sp>
    </p:spTree>
    <p:extLst>
      <p:ext uri="{BB962C8B-B14F-4D97-AF65-F5344CB8AC3E}">
        <p14:creationId xmlns:p14="http://schemas.microsoft.com/office/powerpoint/2010/main" val="17264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D1547D-3B24-4504-A8A1-45FB4E8797AE}" type="datetimeFigureOut">
              <a:rPr kumimoji="1" lang="ja-JP" altLang="en-US" smtClean="0"/>
              <a:t>2022/4/7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B78F77E-55FB-4AB2-9EDE-3972544F1457}" type="slidenum">
              <a:rPr kumimoji="1" lang="ja-JP" altLang="en-US" smtClean="0"/>
              <a:t>‹#›</a:t>
            </a:fld>
            <a:endParaRPr kumimoji="1" lang="ja-JP" altLang="en-US"/>
          </a:p>
        </p:txBody>
      </p:sp>
    </p:spTree>
    <p:extLst>
      <p:ext uri="{BB962C8B-B14F-4D97-AF65-F5344CB8AC3E}">
        <p14:creationId xmlns:p14="http://schemas.microsoft.com/office/powerpoint/2010/main" val="1481613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ED1547D-3B24-4504-A8A1-45FB4E8797AE}"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B78F77E-55FB-4AB2-9EDE-3972544F1457}" type="slidenum">
              <a:rPr kumimoji="1" lang="ja-JP" altLang="en-US" smtClean="0"/>
              <a:t>‹#›</a:t>
            </a:fld>
            <a:endParaRPr kumimoji="1" lang="ja-JP" altLang="en-US"/>
          </a:p>
        </p:txBody>
      </p:sp>
    </p:spTree>
    <p:extLst>
      <p:ext uri="{BB962C8B-B14F-4D97-AF65-F5344CB8AC3E}">
        <p14:creationId xmlns:p14="http://schemas.microsoft.com/office/powerpoint/2010/main" val="2028103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ED1547D-3B24-4504-A8A1-45FB4E8797AE}"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B78F77E-55FB-4AB2-9EDE-3972544F1457}" type="slidenum">
              <a:rPr kumimoji="1" lang="ja-JP" altLang="en-US" smtClean="0"/>
              <a:t>‹#›</a:t>
            </a:fld>
            <a:endParaRPr kumimoji="1" lang="ja-JP" altLang="en-US"/>
          </a:p>
        </p:txBody>
      </p:sp>
    </p:spTree>
    <p:extLst>
      <p:ext uri="{BB962C8B-B14F-4D97-AF65-F5344CB8AC3E}">
        <p14:creationId xmlns:p14="http://schemas.microsoft.com/office/powerpoint/2010/main" val="1823047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D1547D-3B24-4504-A8A1-45FB4E8797AE}" type="datetimeFigureOut">
              <a:rPr kumimoji="1" lang="ja-JP" altLang="en-US" smtClean="0"/>
              <a:t>2022/4/7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78F77E-55FB-4AB2-9EDE-3972544F1457}" type="slidenum">
              <a:rPr kumimoji="1" lang="ja-JP" altLang="en-US" smtClean="0"/>
              <a:t>‹#›</a:t>
            </a:fld>
            <a:endParaRPr kumimoji="1" lang="ja-JP" altLang="en-US"/>
          </a:p>
        </p:txBody>
      </p:sp>
    </p:spTree>
    <p:extLst>
      <p:ext uri="{BB962C8B-B14F-4D97-AF65-F5344CB8AC3E}">
        <p14:creationId xmlns:p14="http://schemas.microsoft.com/office/powerpoint/2010/main" val="27729066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27800" y="-3025"/>
            <a:ext cx="613978" cy="6847812"/>
          </a:xfrm>
          <a:prstGeom prst="rect">
            <a:avLst/>
          </a:prstGeom>
        </p:spPr>
      </p:pic>
      <p:graphicFrame>
        <p:nvGraphicFramePr>
          <p:cNvPr id="25" name="表 24"/>
          <p:cNvGraphicFramePr>
            <a:graphicFrameLocks noGrp="1"/>
          </p:cNvGraphicFramePr>
          <p:nvPr>
            <p:extLst>
              <p:ext uri="{D42A27DB-BD31-4B8C-83A1-F6EECF244321}">
                <p14:modId xmlns:p14="http://schemas.microsoft.com/office/powerpoint/2010/main" val="1599162048"/>
              </p:ext>
            </p:extLst>
          </p:nvPr>
        </p:nvGraphicFramePr>
        <p:xfrm>
          <a:off x="2692306" y="1001084"/>
          <a:ext cx="1402057" cy="5592756"/>
        </p:xfrm>
        <a:graphic>
          <a:graphicData uri="http://schemas.openxmlformats.org/drawingml/2006/table">
            <a:tbl>
              <a:tblPr firstRow="1" bandRow="1">
                <a:tableStyleId>{5940675A-B579-460E-94D1-54222C63F5DA}</a:tableStyleId>
              </a:tblPr>
              <a:tblGrid>
                <a:gridCol w="1051287"/>
                <a:gridCol w="350770"/>
              </a:tblGrid>
              <a:tr h="1575447">
                <a:tc>
                  <a:txBody>
                    <a:bodyPr/>
                    <a:lstStyle/>
                    <a:p>
                      <a:r>
                        <a:rPr kumimoji="1" lang="ja-JP" altLang="en-US" sz="1200" dirty="0" smtClean="0">
                          <a:solidFill>
                            <a:srgbClr val="FF0000"/>
                          </a:solidFill>
                        </a:rPr>
                        <a:t>ただの古い辞書ではなく、過去に使ってきた人たちの探究の営みが残された辞書。</a:t>
                      </a:r>
                      <a:endParaRPr kumimoji="1" lang="ja-JP" altLang="en-US" sz="1200" dirty="0">
                        <a:solidFill>
                          <a:srgbClr val="FF0000"/>
                        </a:solidFill>
                      </a:endParaRPr>
                    </a:p>
                  </a:txBody>
                  <a:tcPr vert="eaVert"/>
                </a:tc>
                <a:tc>
                  <a:txBody>
                    <a:bodyPr/>
                    <a:lstStyle/>
                    <a:p>
                      <a:pPr algn="ctr"/>
                      <a:r>
                        <a:rPr kumimoji="1" lang="ja-JP" altLang="en-US" sz="1200" b="1" dirty="0" smtClean="0">
                          <a:solidFill>
                            <a:schemeClr val="tx1"/>
                          </a:solidFill>
                        </a:rPr>
                        <a:t>辞書に対する見方</a:t>
                      </a:r>
                      <a:endParaRPr kumimoji="1" lang="ja-JP" altLang="en-US" sz="1200" b="1" dirty="0">
                        <a:solidFill>
                          <a:schemeClr val="tx1"/>
                        </a:solidFill>
                      </a:endParaRPr>
                    </a:p>
                  </a:txBody>
                  <a:tcPr vert="eaVert"/>
                </a:tc>
              </a:tr>
              <a:tr h="2559349">
                <a:tc>
                  <a:txBody>
                    <a:bodyPr/>
                    <a:lstStyle/>
                    <a:p>
                      <a:r>
                        <a:rPr kumimoji="1" lang="ja-JP" altLang="en-US" sz="1200" dirty="0" smtClean="0">
                          <a:solidFill>
                            <a:srgbClr val="FF0000"/>
                          </a:solidFill>
                        </a:rPr>
                        <a:t>・</a:t>
                      </a:r>
                      <a:r>
                        <a:rPr kumimoji="1" lang="ja-JP" altLang="en-US" sz="1200" dirty="0" smtClean="0">
                          <a:solidFill>
                            <a:srgbClr val="FF0000"/>
                          </a:solidFill>
                        </a:rPr>
                        <a:t>私は受け継がれていく人の営みを感じずにはいられなかった。</a:t>
                      </a:r>
                      <a:endParaRPr kumimoji="1" lang="en-US" altLang="ja-JP" sz="1200" dirty="0" smtClean="0">
                        <a:solidFill>
                          <a:srgbClr val="FF0000"/>
                        </a:solidFill>
                      </a:endParaRPr>
                    </a:p>
                  </a:txBody>
                  <a:tcPr vert="eaVert" anchor="ctr"/>
                </a:tc>
                <a:tc>
                  <a:txBody>
                    <a:bodyPr/>
                    <a:lstStyle/>
                    <a:p>
                      <a:pPr algn="ctr"/>
                      <a:r>
                        <a:rPr kumimoji="1" lang="ja-JP" altLang="en-US" sz="1200" b="1" dirty="0" smtClean="0">
                          <a:solidFill>
                            <a:schemeClr val="tx1"/>
                          </a:solidFill>
                        </a:rPr>
                        <a:t>根拠となる記述</a:t>
                      </a:r>
                      <a:endParaRPr kumimoji="1" lang="en-US" altLang="ja-JP" sz="1200" b="1" dirty="0" smtClean="0">
                        <a:solidFill>
                          <a:schemeClr val="tx1"/>
                        </a:solidFill>
                      </a:endParaRPr>
                    </a:p>
                  </a:txBody>
                  <a:tcPr vert="eaVert" anchor="ctr"/>
                </a:tc>
              </a:tr>
              <a:tr h="1457960">
                <a:tc>
                  <a:txBody>
                    <a:bodyPr/>
                    <a:lstStyle/>
                    <a:p>
                      <a:endParaRPr kumimoji="1" lang="en-US" altLang="ja-JP" sz="1200" dirty="0" smtClean="0">
                        <a:solidFill>
                          <a:srgbClr val="FF0000"/>
                        </a:solidFill>
                      </a:endParaRPr>
                    </a:p>
                  </a:txBody>
                  <a:tcPr vert="eaVert" anchor="ctr">
                    <a:solidFill>
                      <a:schemeClr val="accent2">
                        <a:lumMod val="60000"/>
                        <a:lumOff val="40000"/>
                      </a:schemeClr>
                    </a:solidFill>
                  </a:tcPr>
                </a:tc>
                <a:tc>
                  <a:txBody>
                    <a:bodyPr/>
                    <a:lstStyle/>
                    <a:p>
                      <a:pPr algn="ctr"/>
                      <a:r>
                        <a:rPr kumimoji="1" lang="ja-JP" altLang="en-US" sz="1200" b="1" dirty="0" smtClean="0">
                          <a:solidFill>
                            <a:schemeClr val="tx1"/>
                          </a:solidFill>
                        </a:rPr>
                        <a:t>上野に対する心情</a:t>
                      </a:r>
                      <a:endParaRPr kumimoji="1" lang="en-US" altLang="ja-JP" sz="1200" b="1" dirty="0" smtClean="0">
                        <a:solidFill>
                          <a:schemeClr val="tx1"/>
                        </a:solidFill>
                      </a:endParaRPr>
                    </a:p>
                  </a:txBody>
                  <a:tcPr vert="eaVert" anchor="ctr"/>
                </a:tc>
              </a:tr>
            </a:tbl>
          </a:graphicData>
        </a:graphic>
      </p:graphicFrame>
      <p:sp>
        <p:nvSpPr>
          <p:cNvPr id="18" name="テキスト ボックス 17"/>
          <p:cNvSpPr txBox="1"/>
          <p:nvPr/>
        </p:nvSpPr>
        <p:spPr>
          <a:xfrm>
            <a:off x="8591319" y="108442"/>
            <a:ext cx="444609" cy="25209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smtClean="0"/>
              <a:t>２年</a:t>
            </a:r>
            <a:r>
              <a:rPr lang="ja-JP" altLang="en-US" sz="1689" dirty="0"/>
              <a:t>　</a:t>
            </a:r>
            <a:r>
              <a:rPr lang="ja-JP" altLang="en-US" sz="1689" dirty="0" smtClean="0"/>
              <a:t>辞書に描かれたもの</a:t>
            </a:r>
            <a:endParaRPr lang="ja-JP" altLang="en-US" sz="1689" dirty="0"/>
          </a:p>
        </p:txBody>
      </p:sp>
      <p:sp>
        <p:nvSpPr>
          <p:cNvPr id="64" name="右矢印 63"/>
          <p:cNvSpPr/>
          <p:nvPr/>
        </p:nvSpPr>
        <p:spPr>
          <a:xfrm flipH="1">
            <a:off x="4842778" y="1372764"/>
            <a:ext cx="223539" cy="2414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520"/>
          </a:p>
        </p:txBody>
      </p:sp>
      <p:sp>
        <p:nvSpPr>
          <p:cNvPr id="66" name="角丸四角形 65"/>
          <p:cNvSpPr/>
          <p:nvPr/>
        </p:nvSpPr>
        <p:spPr>
          <a:xfrm>
            <a:off x="231822" y="545589"/>
            <a:ext cx="1496115" cy="6050934"/>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ctr"/>
          <a:lstStyle/>
          <a:p>
            <a:r>
              <a:rPr lang="ja-JP" altLang="en-US" sz="1183" dirty="0" smtClean="0">
                <a:solidFill>
                  <a:srgbClr val="FF0000"/>
                </a:solidFill>
              </a:rPr>
              <a:t>最初はただ古いだけの辞書を熱心に読んでいる上野に対して、はがゆい気持ちを抱いていたが、上野が描いた絵を見て、辞書を通して受け継がれてきた探究心を自分も受け継いでいこうとしていることを感じ、素直に上野を認める気持ち。</a:t>
            </a:r>
            <a:endParaRPr lang="ja-JP" altLang="en-US" sz="1183" dirty="0">
              <a:solidFill>
                <a:srgbClr val="FF0000"/>
              </a:solidFill>
            </a:endParaRPr>
          </a:p>
        </p:txBody>
      </p:sp>
      <p:sp>
        <p:nvSpPr>
          <p:cNvPr id="43" name="テキスト ボックス 42"/>
          <p:cNvSpPr txBox="1"/>
          <p:nvPr/>
        </p:nvSpPr>
        <p:spPr>
          <a:xfrm>
            <a:off x="5768061" y="545589"/>
            <a:ext cx="1912890" cy="307777"/>
          </a:xfrm>
          <a:prstGeom prst="rect">
            <a:avLst/>
          </a:prstGeom>
          <a:solidFill>
            <a:schemeClr val="accent4">
              <a:lumMod val="75000"/>
            </a:schemeClr>
          </a:solidFill>
          <a:ln>
            <a:solidFill>
              <a:srgbClr val="0070C0"/>
            </a:solidFill>
          </a:ln>
        </p:spPr>
        <p:txBody>
          <a:bodyPr vert="horz" wrap="square" rtlCol="0">
            <a:spAutoFit/>
          </a:bodyPr>
          <a:lstStyle/>
          <a:p>
            <a:pPr algn="ctr"/>
            <a:r>
              <a:rPr lang="ja-JP" altLang="en-US" sz="1400" dirty="0" smtClean="0">
                <a:solidFill>
                  <a:schemeClr val="bg1"/>
                </a:solidFill>
              </a:rPr>
              <a:t>初め</a:t>
            </a:r>
            <a:endParaRPr lang="ja-JP" altLang="en-US" sz="1400" dirty="0">
              <a:solidFill>
                <a:schemeClr val="bg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3369896556"/>
              </p:ext>
            </p:extLst>
          </p:nvPr>
        </p:nvGraphicFramePr>
        <p:xfrm>
          <a:off x="5768061" y="980574"/>
          <a:ext cx="1912890" cy="5633586"/>
        </p:xfrm>
        <a:graphic>
          <a:graphicData uri="http://schemas.openxmlformats.org/drawingml/2006/table">
            <a:tbl>
              <a:tblPr firstRow="1" bandRow="1">
                <a:tableStyleId>{5940675A-B579-460E-94D1-54222C63F5DA}</a:tableStyleId>
              </a:tblPr>
              <a:tblGrid>
                <a:gridCol w="1530713"/>
                <a:gridCol w="382177"/>
              </a:tblGrid>
              <a:tr h="1575447">
                <a:tc>
                  <a:txBody>
                    <a:bodyPr/>
                    <a:lstStyle/>
                    <a:p>
                      <a:r>
                        <a:rPr kumimoji="1" lang="ja-JP" altLang="en-US" sz="1200" dirty="0" smtClean="0">
                          <a:solidFill>
                            <a:schemeClr val="tx1"/>
                          </a:solidFill>
                        </a:rPr>
                        <a:t>ただ古くて汚いだけの辞書。</a:t>
                      </a:r>
                      <a:endParaRPr kumimoji="1" lang="ja-JP" altLang="en-US" sz="1200" dirty="0">
                        <a:solidFill>
                          <a:schemeClr val="tx1"/>
                        </a:solidFill>
                      </a:endParaRPr>
                    </a:p>
                  </a:txBody>
                  <a:tcPr vert="eaVert" anchor="ctr"/>
                </a:tc>
                <a:tc>
                  <a:txBody>
                    <a:bodyPr/>
                    <a:lstStyle/>
                    <a:p>
                      <a:pPr algn="ctr"/>
                      <a:r>
                        <a:rPr kumimoji="1" lang="ja-JP" altLang="en-US" sz="1200" b="1" dirty="0" smtClean="0">
                          <a:solidFill>
                            <a:schemeClr val="tx1"/>
                          </a:solidFill>
                        </a:rPr>
                        <a:t>辞書に対する見方</a:t>
                      </a:r>
                      <a:endParaRPr kumimoji="1" lang="ja-JP" altLang="en-US" sz="1200" b="1" dirty="0">
                        <a:solidFill>
                          <a:schemeClr val="tx1"/>
                        </a:solidFill>
                      </a:endParaRPr>
                    </a:p>
                  </a:txBody>
                  <a:tcPr vert="eaVert"/>
                </a:tc>
              </a:tr>
              <a:tr h="2574779">
                <a:tc>
                  <a:txBody>
                    <a:bodyPr/>
                    <a:lstStyle/>
                    <a:p>
                      <a:r>
                        <a:rPr kumimoji="1" lang="ja-JP" altLang="en-US" sz="1200" dirty="0" smtClean="0">
                          <a:solidFill>
                            <a:srgbClr val="FF0000"/>
                          </a:solidFill>
                        </a:rPr>
                        <a:t>・</a:t>
                      </a:r>
                      <a:r>
                        <a:rPr kumimoji="1" lang="ja-JP" altLang="en-US" sz="1200" dirty="0" smtClean="0">
                          <a:solidFill>
                            <a:srgbClr val="FF0000"/>
                          </a:solidFill>
                        </a:rPr>
                        <a:t>見るからに古く、年季の入った辞書だった。四隅がぼろぼろで、ページも手あかで黒ずんでいた。箱もなく、白かった</a:t>
                      </a:r>
                      <a:r>
                        <a:rPr kumimoji="1" lang="ja-JP" altLang="en-US" sz="1200" dirty="0" err="1" smtClean="0">
                          <a:solidFill>
                            <a:srgbClr val="FF0000"/>
                          </a:solidFill>
                        </a:rPr>
                        <a:t>で</a:t>
                      </a:r>
                      <a:r>
                        <a:rPr kumimoji="1" lang="ja-JP" altLang="en-US" sz="1200" dirty="0" smtClean="0">
                          <a:solidFill>
                            <a:srgbClr val="FF0000"/>
                          </a:solidFill>
                        </a:rPr>
                        <a:t>あろう表紙はねずみ色といっていいぐらいにくすんで、金色の題字は剝がれてほとんど残っていない。</a:t>
                      </a:r>
                      <a:endParaRPr kumimoji="1" lang="en-US" altLang="ja-JP" sz="1200" dirty="0" smtClean="0">
                        <a:solidFill>
                          <a:srgbClr val="FF0000"/>
                        </a:solidFill>
                      </a:endParaRPr>
                    </a:p>
                    <a:p>
                      <a:r>
                        <a:rPr kumimoji="1" lang="ja-JP" altLang="en-US" sz="1200" dirty="0" smtClean="0">
                          <a:solidFill>
                            <a:srgbClr val="FF0000"/>
                          </a:solidFill>
                        </a:rPr>
                        <a:t>・お前、汚い辞書使ってんな。</a:t>
                      </a:r>
                      <a:endParaRPr kumimoji="1" lang="en-US" altLang="ja-JP" sz="1200" dirty="0" smtClean="0">
                        <a:solidFill>
                          <a:srgbClr val="FF0000"/>
                        </a:solidFill>
                      </a:endParaRPr>
                    </a:p>
                  </a:txBody>
                  <a:tcPr vert="eaVert" anchor="ctr"/>
                </a:tc>
                <a:tc>
                  <a:txBody>
                    <a:bodyPr/>
                    <a:lstStyle/>
                    <a:p>
                      <a:pPr algn="ctr"/>
                      <a:r>
                        <a:rPr kumimoji="1" lang="ja-JP" altLang="en-US" sz="1200" b="1" dirty="0" smtClean="0">
                          <a:solidFill>
                            <a:schemeClr val="tx1"/>
                          </a:solidFill>
                        </a:rPr>
                        <a:t>根拠となる記述</a:t>
                      </a:r>
                      <a:endParaRPr kumimoji="1" lang="en-US" altLang="ja-JP" sz="1200" b="1" dirty="0" smtClean="0">
                        <a:solidFill>
                          <a:schemeClr val="tx1"/>
                        </a:solidFill>
                      </a:endParaRPr>
                    </a:p>
                  </a:txBody>
                  <a:tcPr vert="eaVert" anchor="ctr"/>
                </a:tc>
              </a:tr>
              <a:tr h="1483360">
                <a:tc>
                  <a:txBody>
                    <a:bodyPr/>
                    <a:lstStyle/>
                    <a:p>
                      <a:r>
                        <a:rPr kumimoji="1" lang="ja-JP" altLang="en-US" sz="1200" dirty="0" smtClean="0">
                          <a:solidFill>
                            <a:srgbClr val="FF0000"/>
                          </a:solidFill>
                        </a:rPr>
                        <a:t>うまく辞書を扱えない自分と違って、古い辞書を熱心に読んでいて、はがゆい気持ち。</a:t>
                      </a:r>
                      <a:endParaRPr kumimoji="1" lang="en-US" altLang="ja-JP" sz="1200" dirty="0" smtClean="0">
                        <a:solidFill>
                          <a:srgbClr val="FF0000"/>
                        </a:solidFill>
                      </a:endParaRPr>
                    </a:p>
                  </a:txBody>
                  <a:tcPr vert="eaVert" anchor="ctr"/>
                </a:tc>
                <a:tc>
                  <a:txBody>
                    <a:bodyPr/>
                    <a:lstStyle/>
                    <a:p>
                      <a:pPr algn="ctr"/>
                      <a:r>
                        <a:rPr kumimoji="1" lang="ja-JP" altLang="en-US" sz="1200" b="1" dirty="0" smtClean="0">
                          <a:solidFill>
                            <a:schemeClr val="tx1"/>
                          </a:solidFill>
                        </a:rPr>
                        <a:t>上野に対する心情</a:t>
                      </a:r>
                      <a:endParaRPr kumimoji="1" lang="en-US" altLang="ja-JP" sz="1200" b="1" dirty="0" smtClean="0">
                        <a:solidFill>
                          <a:schemeClr val="tx1"/>
                        </a:solidFill>
                      </a:endParaRPr>
                    </a:p>
                  </a:txBody>
                  <a:tcPr vert="eaVert" anchor="ctr"/>
                </a:tc>
              </a:tr>
            </a:tbl>
          </a:graphicData>
        </a:graphic>
      </p:graphicFrame>
      <p:sp>
        <p:nvSpPr>
          <p:cNvPr id="45" name="テキスト ボックス 44"/>
          <p:cNvSpPr txBox="1"/>
          <p:nvPr/>
        </p:nvSpPr>
        <p:spPr>
          <a:xfrm>
            <a:off x="2692306" y="535835"/>
            <a:ext cx="1402057" cy="317531"/>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400" dirty="0" smtClean="0">
                <a:solidFill>
                  <a:schemeClr val="bg1"/>
                </a:solidFill>
              </a:rPr>
              <a:t>終わり</a:t>
            </a:r>
            <a:endParaRPr lang="ja-JP" altLang="en-US" sz="1400" dirty="0">
              <a:solidFill>
                <a:schemeClr val="bg1"/>
              </a:solidFill>
            </a:endParaRPr>
          </a:p>
        </p:txBody>
      </p:sp>
      <p:sp>
        <p:nvSpPr>
          <p:cNvPr id="20" name="角丸四角形 19"/>
          <p:cNvSpPr/>
          <p:nvPr/>
        </p:nvSpPr>
        <p:spPr>
          <a:xfrm>
            <a:off x="4308197" y="2052339"/>
            <a:ext cx="1277230" cy="4544184"/>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ctr"/>
          <a:lstStyle/>
          <a:p>
            <a:r>
              <a:rPr lang="ja-JP" altLang="en-US" sz="1183" dirty="0" smtClean="0">
                <a:solidFill>
                  <a:srgbClr val="FF0000"/>
                </a:solidFill>
              </a:rPr>
              <a:t>上野が描いた辞書の絵に、指紋がびっしりと描かれ、辞書の周囲には辞書に向かって伸ばされた指や腕の幾重もの残像が描かれていることに気づいたこと。</a:t>
            </a:r>
            <a:endParaRPr lang="ja-JP" altLang="en-US" sz="1183" dirty="0">
              <a:solidFill>
                <a:srgbClr val="FF0000"/>
              </a:solidFill>
            </a:endParaRPr>
          </a:p>
        </p:txBody>
      </p:sp>
      <p:sp>
        <p:nvSpPr>
          <p:cNvPr id="23" name="正方形/長方形 22"/>
          <p:cNvSpPr/>
          <p:nvPr/>
        </p:nvSpPr>
        <p:spPr>
          <a:xfrm>
            <a:off x="4571721" y="1656080"/>
            <a:ext cx="765654" cy="336481"/>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t>変化のきっかけ</a:t>
            </a:r>
            <a:endParaRPr lang="en-US" altLang="ja-JP" sz="1200" dirty="0"/>
          </a:p>
        </p:txBody>
      </p:sp>
      <p:cxnSp>
        <p:nvCxnSpPr>
          <p:cNvPr id="3" name="直線矢印コネクタ 2"/>
          <p:cNvCxnSpPr/>
          <p:nvPr/>
        </p:nvCxnSpPr>
        <p:spPr>
          <a:xfrm>
            <a:off x="2446528" y="5831840"/>
            <a:ext cx="360000" cy="0"/>
          </a:xfrm>
          <a:prstGeom prst="straightConnector1">
            <a:avLst/>
          </a:prstGeom>
          <a:ln w="381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4" name="グループ化 3"/>
          <p:cNvGrpSpPr/>
          <p:nvPr/>
        </p:nvGrpSpPr>
        <p:grpSpPr>
          <a:xfrm>
            <a:off x="7765461" y="65174"/>
            <a:ext cx="720000" cy="6663330"/>
            <a:chOff x="7765461" y="65174"/>
            <a:chExt cx="720000" cy="6663330"/>
          </a:xfrm>
        </p:grpSpPr>
        <p:sp>
          <p:nvSpPr>
            <p:cNvPr id="19" name="テキスト ボックス 18"/>
            <p:cNvSpPr txBox="1"/>
            <p:nvPr/>
          </p:nvSpPr>
          <p:spPr>
            <a:xfrm>
              <a:off x="7955029" y="418594"/>
              <a:ext cx="340863" cy="6309910"/>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5" dirty="0" smtClean="0"/>
                <a:t>「私</a:t>
              </a:r>
              <a:r>
                <a:rPr lang="ja-JP" altLang="en-US" sz="1015" dirty="0" smtClean="0"/>
                <a:t>」の</a:t>
              </a:r>
              <a:r>
                <a:rPr lang="ja-JP" altLang="en-US" sz="1015" dirty="0" smtClean="0"/>
                <a:t>「上野</a:t>
              </a:r>
              <a:r>
                <a:rPr lang="ja-JP" altLang="en-US" sz="1015" dirty="0" smtClean="0"/>
                <a:t>の辞書」に対する見方は</a:t>
              </a:r>
              <a:r>
                <a:rPr lang="ja-JP" altLang="en-US" sz="1015" dirty="0"/>
                <a:t>初</a:t>
              </a:r>
              <a:r>
                <a:rPr lang="ja-JP" altLang="en-US" sz="1015" dirty="0" smtClean="0"/>
                <a:t>めと終わりでどのように変化したか、まとめよう。</a:t>
              </a:r>
              <a:endParaRPr lang="ja-JP" altLang="en-US" sz="1015" dirty="0"/>
            </a:p>
          </p:txBody>
        </p:sp>
        <p:pic>
          <p:nvPicPr>
            <p:cNvPr id="17" name="図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5461" y="65174"/>
              <a:ext cx="720000" cy="353420"/>
            </a:xfrm>
            <a:prstGeom prst="rect">
              <a:avLst/>
            </a:prstGeom>
          </p:spPr>
        </p:pic>
      </p:grpSp>
      <p:grpSp>
        <p:nvGrpSpPr>
          <p:cNvPr id="2" name="グループ化 1"/>
          <p:cNvGrpSpPr/>
          <p:nvPr/>
        </p:nvGrpSpPr>
        <p:grpSpPr>
          <a:xfrm>
            <a:off x="1815642" y="108440"/>
            <a:ext cx="720000" cy="6620064"/>
            <a:chOff x="1815642" y="108440"/>
            <a:chExt cx="720000" cy="6620064"/>
          </a:xfrm>
        </p:grpSpPr>
        <p:sp>
          <p:nvSpPr>
            <p:cNvPr id="55" name="テキスト ボックス 54"/>
            <p:cNvSpPr txBox="1"/>
            <p:nvPr/>
          </p:nvSpPr>
          <p:spPr>
            <a:xfrm>
              <a:off x="1921593" y="464504"/>
              <a:ext cx="508088" cy="6264000"/>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51" dirty="0" smtClean="0"/>
                <a:t>「私</a:t>
              </a:r>
              <a:r>
                <a:rPr lang="ja-JP" altLang="en-US" sz="1051" dirty="0" smtClean="0"/>
                <a:t>」の上野の辞書に対する見方が変わったとき、上野に対する心情はどのように変わっただろう</a:t>
              </a:r>
              <a:r>
                <a:rPr lang="ja-JP" altLang="en-US" sz="1051" dirty="0" smtClean="0"/>
                <a:t>。</a:t>
              </a:r>
              <a:endParaRPr lang="en-US" altLang="ja-JP" sz="1051" dirty="0" smtClean="0"/>
            </a:p>
            <a:p>
              <a:r>
                <a:rPr lang="ja-JP" altLang="en-US" sz="1051" dirty="0" smtClean="0"/>
                <a:t>「はがゆい</a:t>
              </a:r>
              <a:r>
                <a:rPr lang="ja-JP" altLang="en-US" sz="1051" dirty="0" smtClean="0"/>
                <a:t>」と</a:t>
              </a:r>
              <a:r>
                <a:rPr lang="ja-JP" altLang="en-US" sz="1051" dirty="0" smtClean="0"/>
                <a:t>「　探究</a:t>
              </a:r>
              <a:r>
                <a:rPr lang="ja-JP" altLang="en-US" sz="1051" dirty="0" smtClean="0"/>
                <a:t>心」の二語を使い、想像して書こう。</a:t>
              </a:r>
              <a:endParaRPr lang="ja-JP" altLang="en-US" sz="1051" dirty="0"/>
            </a:p>
          </p:txBody>
        </p:sp>
        <p:pic>
          <p:nvPicPr>
            <p:cNvPr id="21" name="図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15642" y="108440"/>
              <a:ext cx="720000" cy="356064"/>
            </a:xfrm>
            <a:prstGeom prst="rect">
              <a:avLst/>
            </a:prstGeom>
          </p:spPr>
        </p:pic>
      </p:grpSp>
      <p:sp>
        <p:nvSpPr>
          <p:cNvPr id="22" name="テキスト ボックス 21"/>
          <p:cNvSpPr txBox="1"/>
          <p:nvPr/>
        </p:nvSpPr>
        <p:spPr>
          <a:xfrm>
            <a:off x="8618165" y="5113886"/>
            <a:ext cx="433247" cy="1677971"/>
          </a:xfrm>
          <a:prstGeom prst="rect">
            <a:avLst/>
          </a:prstGeom>
          <a:noFill/>
        </p:spPr>
        <p:txBody>
          <a:bodyPr vert="eaVert" wrap="square" rtlCol="0">
            <a:noAutofit/>
          </a:bodyPr>
          <a:lstStyle/>
          <a:p>
            <a:endParaRPr kumimoji="1" lang="ja-JP" altLang="en-US" sz="1600" dirty="0"/>
          </a:p>
        </p:txBody>
      </p:sp>
      <p:sp>
        <p:nvSpPr>
          <p:cNvPr id="24" name="テキスト ボックス 23"/>
          <p:cNvSpPr txBox="1"/>
          <p:nvPr/>
        </p:nvSpPr>
        <p:spPr>
          <a:xfrm>
            <a:off x="8648521" y="3933109"/>
            <a:ext cx="372534" cy="269327"/>
          </a:xfrm>
          <a:prstGeom prst="rect">
            <a:avLst/>
          </a:prstGeom>
          <a:noFill/>
        </p:spPr>
        <p:txBody>
          <a:bodyPr wrap="square" rtlCol="0" anchor="ctr" anchorCtr="0">
            <a:noAutofit/>
          </a:bodyPr>
          <a:lstStyle/>
          <a:p>
            <a:pPr algn="ctr"/>
            <a:endParaRPr kumimoji="1" lang="ja-JP" altLang="en-US" sz="1050" dirty="0"/>
          </a:p>
        </p:txBody>
      </p:sp>
      <p:sp>
        <p:nvSpPr>
          <p:cNvPr id="26" name="テキスト ボックス 25"/>
          <p:cNvSpPr txBox="1"/>
          <p:nvPr/>
        </p:nvSpPr>
        <p:spPr>
          <a:xfrm>
            <a:off x="8648521" y="4331042"/>
            <a:ext cx="372534" cy="269327"/>
          </a:xfrm>
          <a:prstGeom prst="rect">
            <a:avLst/>
          </a:prstGeom>
          <a:noFill/>
        </p:spPr>
        <p:txBody>
          <a:bodyPr wrap="square" rtlCol="0" anchor="ctr" anchorCtr="0">
            <a:noAutofit/>
          </a:bodyPr>
          <a:lstStyle/>
          <a:p>
            <a:pPr algn="ctr"/>
            <a:endParaRPr kumimoji="1" lang="ja-JP" altLang="en-US" sz="1050" dirty="0"/>
          </a:p>
        </p:txBody>
      </p:sp>
    </p:spTree>
    <p:extLst>
      <p:ext uri="{BB962C8B-B14F-4D97-AF65-F5344CB8AC3E}">
        <p14:creationId xmlns:p14="http://schemas.microsoft.com/office/powerpoint/2010/main" val="14421820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352</TotalTime>
  <Words>301</Words>
  <Application>Microsoft Office PowerPoint</Application>
  <PresentationFormat>画面に合わせる (4:3)</PresentationFormat>
  <Paragraphs>21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metsugi-y</dc:creator>
  <cp:lastModifiedBy>metsugi-y</cp:lastModifiedBy>
  <cp:revision>34</cp:revision>
  <cp:lastPrinted>2022-03-02T03:41:32Z</cp:lastPrinted>
  <dcterms:created xsi:type="dcterms:W3CDTF">2022-01-30T09:38:33Z</dcterms:created>
  <dcterms:modified xsi:type="dcterms:W3CDTF">2022-04-07T07:51:00Z</dcterms:modified>
</cp:coreProperties>
</file>