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4" d="100"/>
          <a:sy n="94" d="100"/>
        </p:scale>
        <p:origin x="54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385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26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50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56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11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69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4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61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0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04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547D-3B24-4504-A8A1-45FB4E8797AE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8F77E-55FB-4AB2-9EDE-3972544F1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90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0" y="-3025"/>
            <a:ext cx="613978" cy="6847812"/>
          </a:xfrm>
          <a:prstGeom prst="rect">
            <a:avLst/>
          </a:prstGeom>
        </p:spPr>
      </p:pic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377122"/>
              </p:ext>
            </p:extLst>
          </p:nvPr>
        </p:nvGraphicFramePr>
        <p:xfrm>
          <a:off x="2692306" y="1001084"/>
          <a:ext cx="1402057" cy="5592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287"/>
                <a:gridCol w="350770"/>
              </a:tblGrid>
              <a:tr h="1575447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辞書に対する見方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/>
                </a:tc>
              </a:tr>
              <a:tr h="2559349"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根拠となる記述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  <a:tr h="1457960"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 vert="eaVert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上野に対する心情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8591319" y="108442"/>
            <a:ext cx="444609" cy="2520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dirty="0" smtClean="0"/>
              <a:t>２年</a:t>
            </a:r>
            <a:r>
              <a:rPr lang="ja-JP" altLang="en-US" sz="1689" dirty="0"/>
              <a:t>　</a:t>
            </a:r>
            <a:r>
              <a:rPr lang="ja-JP" altLang="en-US" sz="1689" dirty="0" smtClean="0"/>
              <a:t>辞書に描かれたもの</a:t>
            </a:r>
            <a:endParaRPr lang="ja-JP" altLang="en-US" sz="1689" dirty="0"/>
          </a:p>
        </p:txBody>
      </p:sp>
      <p:sp>
        <p:nvSpPr>
          <p:cNvPr id="64" name="右矢印 63"/>
          <p:cNvSpPr/>
          <p:nvPr/>
        </p:nvSpPr>
        <p:spPr>
          <a:xfrm flipH="1">
            <a:off x="4842778" y="1372764"/>
            <a:ext cx="223539" cy="2414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/>
          </a:p>
        </p:txBody>
      </p:sp>
      <p:sp>
        <p:nvSpPr>
          <p:cNvPr id="66" name="角丸四角形 65"/>
          <p:cNvSpPr/>
          <p:nvPr/>
        </p:nvSpPr>
        <p:spPr>
          <a:xfrm>
            <a:off x="231822" y="545589"/>
            <a:ext cx="1496115" cy="605093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endParaRPr lang="ja-JP" altLang="en-US" sz="1183" dirty="0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768061" y="545589"/>
            <a:ext cx="1912890" cy="30777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0070C0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初め</a:t>
            </a:r>
            <a:endParaRPr lang="ja-JP" altLang="en-US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177379"/>
              </p:ext>
            </p:extLst>
          </p:nvPr>
        </p:nvGraphicFramePr>
        <p:xfrm>
          <a:off x="5768061" y="980574"/>
          <a:ext cx="1912890" cy="56335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0713"/>
                <a:gridCol w="382177"/>
              </a:tblGrid>
              <a:tr h="1575447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</a:rPr>
                        <a:t>ただ古くて汚いだけの辞書。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辞書に対する見方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vert="eaVert"/>
                </a:tc>
              </a:tr>
              <a:tr h="2574779">
                <a:tc>
                  <a:txBody>
                    <a:bodyPr/>
                    <a:lstStyle/>
                    <a:p>
                      <a:pPr algn="l"/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根拠となる記述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  <a:tr h="1483360">
                <a:tc>
                  <a:txBody>
                    <a:bodyPr/>
                    <a:lstStyle/>
                    <a:p>
                      <a:pPr algn="l"/>
                      <a:endParaRPr kumimoji="1" lang="en-US" altLang="ja-JP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上野に対する心情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sp>
        <p:nvSpPr>
          <p:cNvPr id="45" name="テキスト ボックス 44"/>
          <p:cNvSpPr txBox="1"/>
          <p:nvPr/>
        </p:nvSpPr>
        <p:spPr>
          <a:xfrm>
            <a:off x="2692306" y="535835"/>
            <a:ext cx="1402057" cy="3175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70C0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bg1"/>
                </a:solidFill>
              </a:rPr>
              <a:t>終わり</a:t>
            </a:r>
            <a:endParaRPr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4308197" y="2052339"/>
            <a:ext cx="1277230" cy="454418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endParaRPr lang="ja-JP" altLang="en-US" sz="1183" dirty="0">
              <a:solidFill>
                <a:schemeClr val="tx1"/>
              </a:solidFill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2446528" y="5831840"/>
            <a:ext cx="360000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/>
          <p:cNvGrpSpPr/>
          <p:nvPr/>
        </p:nvGrpSpPr>
        <p:grpSpPr>
          <a:xfrm>
            <a:off x="7765461" y="65174"/>
            <a:ext cx="720000" cy="6663330"/>
            <a:chOff x="7765461" y="65174"/>
            <a:chExt cx="720000" cy="6663330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7955029" y="418594"/>
              <a:ext cx="340863" cy="6309910"/>
            </a:xfrm>
            <a:prstGeom prst="rect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015" dirty="0" smtClean="0"/>
                <a:t>「私</a:t>
              </a:r>
              <a:r>
                <a:rPr lang="ja-JP" altLang="en-US" sz="1015" dirty="0" smtClean="0"/>
                <a:t>」の</a:t>
              </a:r>
              <a:r>
                <a:rPr lang="ja-JP" altLang="en-US" sz="1015" dirty="0" smtClean="0"/>
                <a:t>「上野</a:t>
              </a:r>
              <a:r>
                <a:rPr lang="ja-JP" altLang="en-US" sz="1015" dirty="0" smtClean="0"/>
                <a:t>の辞書」に対する見方は</a:t>
              </a:r>
              <a:r>
                <a:rPr lang="ja-JP" altLang="en-US" sz="1015" dirty="0"/>
                <a:t>初</a:t>
              </a:r>
              <a:r>
                <a:rPr lang="ja-JP" altLang="en-US" sz="1015" dirty="0" smtClean="0"/>
                <a:t>めと終わりでどのように変化したか、まとめよう。</a:t>
              </a:r>
              <a:endParaRPr lang="ja-JP" altLang="en-US" sz="1015" dirty="0"/>
            </a:p>
          </p:txBody>
        </p:sp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5461" y="65174"/>
              <a:ext cx="720000" cy="353420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>
            <a:off x="1815642" y="108440"/>
            <a:ext cx="720000" cy="6620064"/>
            <a:chOff x="1815642" y="108440"/>
            <a:chExt cx="720000" cy="6620064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1921593" y="464504"/>
              <a:ext cx="508088" cy="6264000"/>
            </a:xfrm>
            <a:prstGeom prst="rect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051" dirty="0" smtClean="0"/>
                <a:t>「私</a:t>
              </a:r>
              <a:r>
                <a:rPr lang="ja-JP" altLang="en-US" sz="1051" dirty="0" smtClean="0"/>
                <a:t>」の上野の辞書に対する見方が変わったとき、上野に対する心情はどのように変わっただろう</a:t>
              </a:r>
              <a:r>
                <a:rPr lang="ja-JP" altLang="en-US" sz="1051" dirty="0" smtClean="0"/>
                <a:t>。</a:t>
              </a:r>
              <a:endParaRPr lang="en-US" altLang="ja-JP" sz="1051" dirty="0" smtClean="0"/>
            </a:p>
            <a:p>
              <a:r>
                <a:rPr lang="ja-JP" altLang="en-US" sz="1051" smtClean="0"/>
                <a:t>「はがゆい</a:t>
              </a:r>
              <a:r>
                <a:rPr lang="ja-JP" altLang="en-US" sz="1051" dirty="0" smtClean="0"/>
                <a:t>」と</a:t>
              </a:r>
              <a:r>
                <a:rPr lang="ja-JP" altLang="en-US" sz="1051" dirty="0" smtClean="0"/>
                <a:t>「　探究</a:t>
              </a:r>
              <a:r>
                <a:rPr lang="ja-JP" altLang="en-US" sz="1051" dirty="0" smtClean="0"/>
                <a:t>心」の二語を使い、想像して書こう。</a:t>
              </a:r>
              <a:endParaRPr lang="ja-JP" altLang="en-US" sz="1051" dirty="0"/>
            </a:p>
          </p:txBody>
        </p:sp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5642" y="108440"/>
              <a:ext cx="720000" cy="356064"/>
            </a:xfrm>
            <a:prstGeom prst="rect">
              <a:avLst/>
            </a:prstGeom>
          </p:spPr>
        </p:pic>
      </p:grpSp>
      <p:sp>
        <p:nvSpPr>
          <p:cNvPr id="22" name="テキスト ボックス 21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30" name="正方形/長方形 29"/>
          <p:cNvSpPr/>
          <p:nvPr/>
        </p:nvSpPr>
        <p:spPr>
          <a:xfrm>
            <a:off x="4571721" y="1656080"/>
            <a:ext cx="765654" cy="336481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/>
              <a:t>変化のきっかけ</a:t>
            </a: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44218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</TotalTime>
  <Words>93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35</cp:revision>
  <cp:lastPrinted>2022-03-02T03:41:32Z</cp:lastPrinted>
  <dcterms:created xsi:type="dcterms:W3CDTF">2022-01-30T09:38:33Z</dcterms:created>
  <dcterms:modified xsi:type="dcterms:W3CDTF">2022-04-07T07:53:16Z</dcterms:modified>
</cp:coreProperties>
</file>