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5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94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6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75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6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4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7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2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86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0" y="-3025"/>
            <a:ext cx="613978" cy="6847812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8591319" y="108442"/>
            <a:ext cx="444609" cy="1868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dirty="0"/>
              <a:t>３年　</a:t>
            </a:r>
            <a:r>
              <a:rPr lang="ja-JP" altLang="en-US" sz="1689" dirty="0" smtClean="0"/>
              <a:t>幸福について</a:t>
            </a:r>
            <a:endParaRPr lang="ja-JP" altLang="en-US" sz="1689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892107" y="418808"/>
            <a:ext cx="497059" cy="6264000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5" dirty="0" smtClean="0"/>
              <a:t>グー、カイ、トッポはそれぞれ、議論においてどのような役割を果たしているだろう。第一場面の発言を手がかりにしてまとめよう。</a:t>
            </a:r>
            <a:endParaRPr lang="ja-JP" altLang="en-US" sz="1015" dirty="0"/>
          </a:p>
        </p:txBody>
      </p:sp>
      <p:sp>
        <p:nvSpPr>
          <p:cNvPr id="66" name="角丸四角形 65"/>
          <p:cNvSpPr/>
          <p:nvPr/>
        </p:nvSpPr>
        <p:spPr>
          <a:xfrm>
            <a:off x="231822" y="538527"/>
            <a:ext cx="3069325" cy="6050934"/>
          </a:xfrm>
          <a:prstGeom prst="roundRect">
            <a:avLst>
              <a:gd name="adj" fmla="val 571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t" anchorCtr="0"/>
          <a:lstStyle/>
          <a:p>
            <a:r>
              <a:rPr lang="ja-JP" altLang="en-US" sz="1183" dirty="0" smtClean="0">
                <a:solidFill>
                  <a:schemeClr val="tx1"/>
                </a:solidFill>
              </a:rPr>
              <a:t>カイ　じゃあ、どういう場合に人それぞれなのかを考えてみようか。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pPr marL="363538" indent="-363538"/>
            <a:r>
              <a:rPr lang="ja-JP" altLang="en-US" sz="1183" dirty="0" smtClean="0">
                <a:solidFill>
                  <a:schemeClr val="tx1"/>
                </a:solidFill>
              </a:rPr>
              <a:t>トッポ　さっきのケーキの例でいうと、ケーキを好きかどうかで幸せかどうかも変わってくるよね。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r>
              <a:rPr lang="ja-JP" altLang="en-US" sz="1183" dirty="0" smtClean="0">
                <a:solidFill>
                  <a:schemeClr val="tx1"/>
                </a:solidFill>
              </a:rPr>
              <a:t>カイ</a:t>
            </a:r>
            <a:r>
              <a:rPr lang="ja-JP" altLang="en-US" sz="1183" dirty="0" smtClean="0">
                <a:solidFill>
                  <a:srgbClr val="FF0000"/>
                </a:solidFill>
              </a:rPr>
              <a:t>　人の好みに関わる</a:t>
            </a:r>
            <a:r>
              <a:rPr lang="ja-JP" altLang="en-US" sz="1183" dirty="0">
                <a:solidFill>
                  <a:srgbClr val="FF0000"/>
                </a:solidFill>
              </a:rPr>
              <a:t>場合</a:t>
            </a:r>
            <a:r>
              <a:rPr lang="ja-JP" altLang="en-US" sz="1183" dirty="0" smtClean="0">
                <a:solidFill>
                  <a:srgbClr val="FF0000"/>
                </a:solidFill>
              </a:rPr>
              <a:t>は人それぞれっていうことだね。</a:t>
            </a:r>
            <a:endParaRPr lang="en-US" altLang="ja-JP" sz="1183" dirty="0" smtClean="0">
              <a:solidFill>
                <a:srgbClr val="FF0000"/>
              </a:solidFill>
            </a:endParaRPr>
          </a:p>
          <a:p>
            <a:pPr marL="268288" indent="-268288"/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r>
              <a:rPr lang="ja-JP" altLang="en-US" sz="1183" dirty="0" smtClean="0">
                <a:solidFill>
                  <a:schemeClr val="tx1"/>
                </a:solidFill>
              </a:rPr>
              <a:t>グー</a:t>
            </a:r>
            <a:r>
              <a:rPr lang="ja-JP" altLang="en-US" sz="1183" dirty="0" smtClean="0">
                <a:solidFill>
                  <a:srgbClr val="FF0000"/>
                </a:solidFill>
              </a:rPr>
              <a:t>　でも、ケーキを食べて幸せだと感じている人が、太ったりしていて健康に問題を抱えている場合は、本当に幸せと言えるのかな？</a:t>
            </a:r>
            <a:endParaRPr lang="en-US" altLang="ja-JP" sz="1183" dirty="0" smtClean="0">
              <a:solidFill>
                <a:srgbClr val="FF0000"/>
              </a:solidFill>
            </a:endParaRPr>
          </a:p>
          <a:p>
            <a:endParaRPr lang="en-US" altLang="ja-JP" sz="1183" dirty="0" smtClean="0">
              <a:solidFill>
                <a:schemeClr val="tx1"/>
              </a:solidFill>
            </a:endParaRPr>
          </a:p>
          <a:p>
            <a:r>
              <a:rPr lang="ja-JP" altLang="en-US" sz="1183" dirty="0" smtClean="0">
                <a:solidFill>
                  <a:schemeClr val="tx1"/>
                </a:solidFill>
              </a:rPr>
              <a:t>カイ</a:t>
            </a:r>
            <a:r>
              <a:rPr lang="ja-JP" altLang="en-US" sz="1183" dirty="0" smtClean="0">
                <a:solidFill>
                  <a:srgbClr val="FF0000"/>
                </a:solidFill>
              </a:rPr>
              <a:t>　さっきの麻薬の場合と同じになってきたね。</a:t>
            </a:r>
            <a:endParaRPr lang="en-US" altLang="ja-JP" sz="1183" dirty="0" smtClean="0">
              <a:solidFill>
                <a:srgbClr val="FF0000"/>
              </a:solidFill>
            </a:endParaRPr>
          </a:p>
          <a:p>
            <a:endParaRPr lang="en-US" altLang="ja-JP" sz="1183" dirty="0" smtClean="0">
              <a:solidFill>
                <a:schemeClr val="tx1"/>
              </a:solidFill>
            </a:endParaRPr>
          </a:p>
          <a:p>
            <a:endParaRPr lang="en-US" altLang="ja-JP" sz="1183" dirty="0">
              <a:solidFill>
                <a:schemeClr val="tx1"/>
              </a:solidFill>
            </a:endParaRPr>
          </a:p>
          <a:p>
            <a:r>
              <a:rPr lang="ja-JP" altLang="en-US" sz="1183" dirty="0" smtClean="0">
                <a:solidFill>
                  <a:schemeClr val="tx1"/>
                </a:solidFill>
              </a:rPr>
              <a:t>トッポ</a:t>
            </a:r>
            <a:r>
              <a:rPr lang="ja-JP" altLang="en-US" sz="1183" dirty="0" smtClean="0">
                <a:solidFill>
                  <a:srgbClr val="FF0000"/>
                </a:solidFill>
              </a:rPr>
              <a:t>　健康に問題を抱えていても、その人が幸せと感じるなら幸せじゃないかな。</a:t>
            </a:r>
            <a:endParaRPr lang="en-US" altLang="ja-JP" sz="1183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679008"/>
              </p:ext>
            </p:extLst>
          </p:nvPr>
        </p:nvGraphicFramePr>
        <p:xfrm>
          <a:off x="4057146" y="538527"/>
          <a:ext cx="3696601" cy="6012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5985"/>
                <a:gridCol w="1135985"/>
                <a:gridCol w="1135985"/>
                <a:gridCol w="288646"/>
              </a:tblGrid>
              <a:tr h="525775"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グー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トッポ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カイ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人物</a:t>
                      </a:r>
                      <a:endParaRPr kumimoji="1" lang="ja-JP" altLang="en-US" sz="1400" b="1" dirty="0"/>
                    </a:p>
                  </a:txBody>
                  <a:tcPr vert="eaVert" anchor="ctr"/>
                </a:tc>
              </a:tr>
              <a:tr h="37775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幸福って何だろうという話と、どうすれば幸福になれるかという話が交ざってない？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・金持ちでも自分のことを幸福とは感じてない人もいると思うよ。結局、幸福って、その人の気持ちの問題じゃないかな。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・よくわからないな。どう違うの？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例えば</a:t>
                      </a:r>
                      <a:r>
                        <a:rPr kumimoji="1" lang="ja-JP" altLang="en-US" sz="1200" dirty="0" err="1" smtClean="0">
                          <a:solidFill>
                            <a:srgbClr val="FF0000"/>
                          </a:solidFill>
                        </a:rPr>
                        <a:t>さ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、テレビとは何かっていう話とテレビはどう</a:t>
                      </a:r>
                      <a:r>
                        <a:rPr kumimoji="1" lang="ja-JP" altLang="en-US" sz="1200" dirty="0" err="1" smtClean="0">
                          <a:solidFill>
                            <a:srgbClr val="FF0000"/>
                          </a:solidFill>
                        </a:rPr>
                        <a:t>や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200" dirty="0" err="1" smtClean="0">
                          <a:solidFill>
                            <a:srgbClr val="FF0000"/>
                          </a:solidFill>
                        </a:rPr>
                        <a:t>って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作るのかという話は別だよね？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発言</a:t>
                      </a:r>
                      <a:endParaRPr kumimoji="1" lang="ja-JP" altLang="en-US" sz="1400" b="1" dirty="0"/>
                    </a:p>
                  </a:txBody>
                  <a:tcPr vert="eaVert" anchor="ctr"/>
                </a:tc>
              </a:tr>
              <a:tr h="1708879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果たしている役割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6823353" y="4785360"/>
            <a:ext cx="430887" cy="182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✓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032466" y="4785360"/>
            <a:ext cx="430887" cy="182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✓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119522" y="4780280"/>
            <a:ext cx="430887" cy="182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✓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74559" y="4780280"/>
            <a:ext cx="430887" cy="182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✓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637" y="64800"/>
            <a:ext cx="720000" cy="35342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3253303" y="65174"/>
            <a:ext cx="720000" cy="6630820"/>
            <a:chOff x="3301147" y="65174"/>
            <a:chExt cx="720000" cy="6630820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3481846" y="431994"/>
              <a:ext cx="346377" cy="6264000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051" dirty="0" smtClean="0"/>
                <a:t>ステップ１で整理したそれぞれの役割を踏まえて、議論の続きを書こう。</a:t>
              </a:r>
              <a:endParaRPr lang="ja-JP" altLang="en-US" sz="1051" dirty="0"/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1147" y="65174"/>
              <a:ext cx="720000" cy="356064"/>
            </a:xfrm>
            <a:prstGeom prst="rect">
              <a:avLst/>
            </a:prstGeom>
          </p:spPr>
        </p:pic>
      </p:grpSp>
      <p:sp>
        <p:nvSpPr>
          <p:cNvPr id="16" name="テキスト ボックス 15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272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463</TotalTime>
  <Words>215</Words>
  <Application>Microsoft Office PowerPoint</Application>
  <PresentationFormat>画面に合わせる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28</cp:revision>
  <cp:lastPrinted>2022-03-02T03:41:02Z</cp:lastPrinted>
  <dcterms:created xsi:type="dcterms:W3CDTF">2022-01-31T01:24:42Z</dcterms:created>
  <dcterms:modified xsi:type="dcterms:W3CDTF">2022-03-28T02:05:48Z</dcterms:modified>
</cp:coreProperties>
</file>