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765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894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6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75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36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14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977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0207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28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77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ED552-B9B5-4C3B-B476-DC16EB139CE8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8868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800" y="-3025"/>
            <a:ext cx="613978" cy="6847812"/>
          </a:xfrm>
          <a:prstGeom prst="rect">
            <a:avLst/>
          </a:prstGeom>
        </p:spPr>
      </p:pic>
      <p:sp>
        <p:nvSpPr>
          <p:cNvPr id="18" name="テキスト ボックス 17"/>
          <p:cNvSpPr txBox="1"/>
          <p:nvPr/>
        </p:nvSpPr>
        <p:spPr>
          <a:xfrm>
            <a:off x="8591319" y="108442"/>
            <a:ext cx="444609" cy="18682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689" dirty="0"/>
              <a:t>３年　</a:t>
            </a:r>
            <a:r>
              <a:rPr lang="ja-JP" altLang="en-US" sz="1689" dirty="0" smtClean="0"/>
              <a:t>幸福について</a:t>
            </a:r>
            <a:endParaRPr lang="ja-JP" altLang="en-US" sz="1689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892107" y="418808"/>
            <a:ext cx="497059" cy="6264000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5" dirty="0" smtClean="0"/>
              <a:t>グー、カイ、トッポはそれぞれ、議論においてどのような役割を果たしているだろう。第一場面の発言を手がかりにしてまとめよう。</a:t>
            </a:r>
            <a:endParaRPr lang="ja-JP" altLang="en-US" sz="1015" dirty="0"/>
          </a:p>
        </p:txBody>
      </p:sp>
      <p:sp>
        <p:nvSpPr>
          <p:cNvPr id="66" name="角丸四角形 65"/>
          <p:cNvSpPr/>
          <p:nvPr/>
        </p:nvSpPr>
        <p:spPr>
          <a:xfrm>
            <a:off x="231822" y="538527"/>
            <a:ext cx="3069325" cy="6050934"/>
          </a:xfrm>
          <a:prstGeom prst="roundRect">
            <a:avLst>
              <a:gd name="adj" fmla="val 5714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t" anchorCtr="0"/>
          <a:lstStyle/>
          <a:p>
            <a:r>
              <a:rPr lang="ja-JP" altLang="en-US" sz="1183" b="1" dirty="0" smtClean="0">
                <a:solidFill>
                  <a:schemeClr val="tx1"/>
                </a:solidFill>
              </a:rPr>
              <a:t>カイ</a:t>
            </a:r>
            <a:r>
              <a:rPr lang="ja-JP" altLang="en-US" sz="1183" dirty="0" smtClean="0">
                <a:solidFill>
                  <a:schemeClr val="tx1"/>
                </a:solidFill>
              </a:rPr>
              <a:t>　じゃあ、どういう場合に人それぞれなのかを考えてみようか。</a:t>
            </a:r>
            <a:endParaRPr lang="en-US" altLang="ja-JP" sz="1183" dirty="0" smtClean="0">
              <a:solidFill>
                <a:schemeClr val="tx1"/>
              </a:solidFill>
            </a:endParaRPr>
          </a:p>
          <a:p>
            <a:pPr marL="363538" indent="-363538"/>
            <a:r>
              <a:rPr lang="ja-JP" altLang="en-US" sz="1183" b="1" dirty="0" smtClean="0">
                <a:solidFill>
                  <a:schemeClr val="tx1"/>
                </a:solidFill>
              </a:rPr>
              <a:t>トッポ</a:t>
            </a:r>
            <a:r>
              <a:rPr lang="ja-JP" altLang="en-US" sz="1183" dirty="0" smtClean="0">
                <a:solidFill>
                  <a:schemeClr val="tx1"/>
                </a:solidFill>
              </a:rPr>
              <a:t>　さっきのケーキの例でいうと、ケーキを好きかどうかで幸せかどうかも変わってくるよね。</a:t>
            </a:r>
            <a:endParaRPr lang="en-US" altLang="ja-JP" sz="1183" dirty="0" smtClean="0">
              <a:solidFill>
                <a:schemeClr val="tx1"/>
              </a:solidFill>
            </a:endParaRPr>
          </a:p>
          <a:p>
            <a:r>
              <a:rPr lang="ja-JP" altLang="en-US" sz="1183" b="1" dirty="0" smtClean="0">
                <a:solidFill>
                  <a:schemeClr val="tx1"/>
                </a:solidFill>
              </a:rPr>
              <a:t>カイ</a:t>
            </a:r>
            <a:r>
              <a:rPr lang="ja-JP" altLang="en-US" sz="1183" dirty="0" smtClean="0">
                <a:solidFill>
                  <a:schemeClr val="tx1"/>
                </a:solidFill>
              </a:rPr>
              <a:t>　</a:t>
            </a:r>
            <a:endParaRPr lang="en-US" altLang="ja-JP" sz="1183" dirty="0" smtClean="0">
              <a:solidFill>
                <a:schemeClr val="tx1"/>
              </a:solidFill>
            </a:endParaRPr>
          </a:p>
          <a:p>
            <a:pPr marL="268288" indent="-268288"/>
            <a:endParaRPr lang="en-US" altLang="ja-JP" sz="1183" dirty="0" smtClean="0">
              <a:solidFill>
                <a:schemeClr val="tx1"/>
              </a:solidFill>
            </a:endParaRPr>
          </a:p>
          <a:p>
            <a:pPr marL="268288" indent="-268288"/>
            <a:endParaRPr lang="en-US" altLang="ja-JP" sz="1183" dirty="0" smtClean="0">
              <a:solidFill>
                <a:schemeClr val="tx1"/>
              </a:solidFill>
            </a:endParaRPr>
          </a:p>
          <a:p>
            <a:pPr marL="268288" indent="-268288"/>
            <a:r>
              <a:rPr lang="ja-JP" altLang="en-US" sz="1183" b="1" dirty="0" smtClean="0">
                <a:solidFill>
                  <a:schemeClr val="tx1"/>
                </a:solidFill>
              </a:rPr>
              <a:t>グー</a:t>
            </a:r>
            <a:r>
              <a:rPr lang="ja-JP" altLang="en-US" sz="1183" dirty="0" smtClean="0">
                <a:solidFill>
                  <a:schemeClr val="tx1"/>
                </a:solidFill>
              </a:rPr>
              <a:t>　</a:t>
            </a:r>
            <a:endParaRPr lang="en-US" altLang="ja-JP" sz="1183" dirty="0" smtClean="0">
              <a:solidFill>
                <a:schemeClr val="tx1"/>
              </a:solidFill>
            </a:endParaRPr>
          </a:p>
          <a:p>
            <a:pPr marL="268288" indent="-268288"/>
            <a:endParaRPr lang="en-US" altLang="ja-JP" sz="1183" dirty="0" smtClean="0">
              <a:solidFill>
                <a:srgbClr val="FF0000"/>
              </a:solidFill>
            </a:endParaRPr>
          </a:p>
          <a:p>
            <a:endParaRPr lang="en-US" altLang="ja-JP" sz="1183" dirty="0" smtClean="0">
              <a:solidFill>
                <a:schemeClr val="tx1"/>
              </a:solidFill>
            </a:endParaRPr>
          </a:p>
          <a:p>
            <a:r>
              <a:rPr lang="ja-JP" altLang="en-US" sz="1183" b="1" dirty="0" smtClean="0">
                <a:solidFill>
                  <a:schemeClr val="tx1"/>
                </a:solidFill>
              </a:rPr>
              <a:t>カイ</a:t>
            </a:r>
            <a:r>
              <a:rPr lang="ja-JP" altLang="en-US" sz="1183" dirty="0" smtClean="0">
                <a:solidFill>
                  <a:schemeClr val="tx1"/>
                </a:solidFill>
              </a:rPr>
              <a:t>　</a:t>
            </a:r>
            <a:endParaRPr lang="en-US" altLang="ja-JP" sz="1183" dirty="0">
              <a:solidFill>
                <a:schemeClr val="tx1"/>
              </a:solidFill>
            </a:endParaRPr>
          </a:p>
          <a:p>
            <a:endParaRPr lang="en-US" altLang="ja-JP" sz="1183" dirty="0" smtClean="0">
              <a:solidFill>
                <a:schemeClr val="tx1"/>
              </a:solidFill>
            </a:endParaRPr>
          </a:p>
          <a:p>
            <a:endParaRPr lang="en-US" altLang="ja-JP" sz="1183" dirty="0">
              <a:solidFill>
                <a:schemeClr val="tx1"/>
              </a:solidFill>
            </a:endParaRPr>
          </a:p>
          <a:p>
            <a:r>
              <a:rPr lang="ja-JP" altLang="en-US" sz="1183" b="1" dirty="0" smtClean="0">
                <a:solidFill>
                  <a:schemeClr val="tx1"/>
                </a:solidFill>
              </a:rPr>
              <a:t>トッポ</a:t>
            </a:r>
            <a:r>
              <a:rPr lang="ja-JP" altLang="en-US" sz="1183" dirty="0" smtClean="0">
                <a:solidFill>
                  <a:schemeClr val="tx1"/>
                </a:solidFill>
              </a:rPr>
              <a:t>　</a:t>
            </a:r>
            <a:endParaRPr lang="en-US" altLang="ja-JP" sz="1183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00280"/>
              </p:ext>
            </p:extLst>
          </p:nvPr>
        </p:nvGraphicFramePr>
        <p:xfrm>
          <a:off x="4057146" y="538527"/>
          <a:ext cx="3696601" cy="6012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5985"/>
                <a:gridCol w="1135985"/>
                <a:gridCol w="1135985"/>
                <a:gridCol w="288646"/>
              </a:tblGrid>
              <a:tr h="525775">
                <a:tc>
                  <a:txBody>
                    <a:bodyPr/>
                    <a:lstStyle/>
                    <a:p>
                      <a:r>
                        <a:rPr kumimoji="1" lang="ja-JP" altLang="en-US" sz="1200" b="1" dirty="0" smtClean="0"/>
                        <a:t>グー</a:t>
                      </a:r>
                      <a:endParaRPr kumimoji="1" lang="ja-JP" altLang="en-US" sz="1200" b="1" dirty="0"/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1" dirty="0" smtClean="0"/>
                        <a:t>トッポ</a:t>
                      </a:r>
                      <a:endParaRPr kumimoji="1" lang="ja-JP" altLang="en-US" sz="1200" b="1" dirty="0"/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b="1" dirty="0" smtClean="0"/>
                        <a:t>カイ</a:t>
                      </a:r>
                      <a:endParaRPr kumimoji="1" lang="ja-JP" altLang="en-US" sz="1200" b="1" dirty="0"/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/>
                        <a:t>人物</a:t>
                      </a:r>
                      <a:endParaRPr kumimoji="1" lang="ja-JP" altLang="en-US" sz="1400" b="1" dirty="0"/>
                    </a:p>
                  </a:txBody>
                  <a:tcPr vert="eaVert" anchor="ctr"/>
                </a:tc>
              </a:tr>
              <a:tr h="37775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/>
                        <a:t>発言</a:t>
                      </a:r>
                      <a:endParaRPr kumimoji="1" lang="ja-JP" altLang="en-US" sz="1400" b="1" dirty="0"/>
                    </a:p>
                  </a:txBody>
                  <a:tcPr vert="eaVert" anchor="ctr"/>
                </a:tc>
              </a:tr>
              <a:tr h="1708879"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□話を進める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□抽象を具体化する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□発言や質問をする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□論点を整理する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□話を進める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□抽象を具体化する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□発言や質問をする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□論点を整理する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□話を進める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□抽象を具体化する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□発言や質問をする</a:t>
                      </a:r>
                      <a:endParaRPr kumimoji="1" lang="en-US" altLang="ja-JP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</a:rPr>
                        <a:t>□論点を整理する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solidFill>
                            <a:schemeClr val="tx1"/>
                          </a:solidFill>
                        </a:rPr>
                        <a:t>果たしている役割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vert="eaVert" anchor="ctr"/>
                </a:tc>
              </a:tr>
            </a:tbl>
          </a:graphicData>
        </a:graphic>
      </p:graphicFrame>
      <p:pic>
        <p:nvPicPr>
          <p:cNvPr id="13" name="図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637" y="64800"/>
            <a:ext cx="720000" cy="353420"/>
          </a:xfrm>
          <a:prstGeom prst="rect">
            <a:avLst/>
          </a:prstGeom>
        </p:spPr>
      </p:pic>
      <p:grpSp>
        <p:nvGrpSpPr>
          <p:cNvPr id="3" name="グループ化 2"/>
          <p:cNvGrpSpPr/>
          <p:nvPr/>
        </p:nvGrpSpPr>
        <p:grpSpPr>
          <a:xfrm>
            <a:off x="3253303" y="65174"/>
            <a:ext cx="720000" cy="6630820"/>
            <a:chOff x="3301147" y="65174"/>
            <a:chExt cx="720000" cy="6630820"/>
          </a:xfrm>
        </p:grpSpPr>
        <p:sp>
          <p:nvSpPr>
            <p:cNvPr id="55" name="テキスト ボックス 54"/>
            <p:cNvSpPr txBox="1"/>
            <p:nvPr/>
          </p:nvSpPr>
          <p:spPr>
            <a:xfrm>
              <a:off x="3481846" y="431994"/>
              <a:ext cx="346377" cy="6264000"/>
            </a:xfrm>
            <a:prstGeom prst="rect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051" dirty="0" smtClean="0"/>
                <a:t>ステップ１で整理したそれぞれの役割を踏まえて、議論の続きを書こう。</a:t>
              </a:r>
              <a:endParaRPr lang="ja-JP" altLang="en-US" sz="1051" dirty="0"/>
            </a:p>
          </p:txBody>
        </p:sp>
        <p:pic>
          <p:nvPicPr>
            <p:cNvPr id="14" name="図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1147" y="65174"/>
              <a:ext cx="720000" cy="356064"/>
            </a:xfrm>
            <a:prstGeom prst="rect">
              <a:avLst/>
            </a:prstGeom>
          </p:spPr>
        </p:pic>
      </p:grpSp>
      <p:sp>
        <p:nvSpPr>
          <p:cNvPr id="16" name="テキスト ボックス 15"/>
          <p:cNvSpPr txBox="1"/>
          <p:nvPr/>
        </p:nvSpPr>
        <p:spPr>
          <a:xfrm>
            <a:off x="8618165" y="5113886"/>
            <a:ext cx="433247" cy="1677971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endParaRPr kumimoji="1" lang="ja-JP" altLang="en-US" sz="16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8648521" y="3933109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8648521" y="4331042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02720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472</TotalTime>
  <Words>117</Words>
  <Application>Microsoft Office PowerPoint</Application>
  <PresentationFormat>画面に合わせる 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metsugi-y</dc:creator>
  <cp:lastModifiedBy>metsugi-y</cp:lastModifiedBy>
  <cp:revision>29</cp:revision>
  <cp:lastPrinted>2022-03-02T03:41:02Z</cp:lastPrinted>
  <dcterms:created xsi:type="dcterms:W3CDTF">2022-01-31T01:24:42Z</dcterms:created>
  <dcterms:modified xsi:type="dcterms:W3CDTF">2022-03-28T05:08:55Z</dcterms:modified>
</cp:coreProperties>
</file>