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6858000" type="screen4x3"/>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1" d="100"/>
          <a:sy n="71" d="100"/>
        </p:scale>
        <p:origin x="129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0413B49E-9919-4777-84BB-B8796C61C3DE}" type="datetimeFigureOut">
              <a:rPr kumimoji="1" lang="ja-JP" altLang="en-US" smtClean="0"/>
              <a:t>2022/3/28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E8A46B8-A0CC-4442-8A99-96631AF50F82}" type="slidenum">
              <a:rPr kumimoji="1" lang="ja-JP" altLang="en-US" smtClean="0"/>
              <a:t>‹#›</a:t>
            </a:fld>
            <a:endParaRPr kumimoji="1" lang="ja-JP" altLang="en-US"/>
          </a:p>
        </p:txBody>
      </p:sp>
    </p:spTree>
    <p:extLst>
      <p:ext uri="{BB962C8B-B14F-4D97-AF65-F5344CB8AC3E}">
        <p14:creationId xmlns:p14="http://schemas.microsoft.com/office/powerpoint/2010/main" val="22009647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0413B49E-9919-4777-84BB-B8796C61C3DE}" type="datetimeFigureOut">
              <a:rPr kumimoji="1" lang="ja-JP" altLang="en-US" smtClean="0"/>
              <a:t>2022/3/28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E8A46B8-A0CC-4442-8A99-96631AF50F82}" type="slidenum">
              <a:rPr kumimoji="1" lang="ja-JP" altLang="en-US" smtClean="0"/>
              <a:t>‹#›</a:t>
            </a:fld>
            <a:endParaRPr kumimoji="1" lang="ja-JP" altLang="en-US"/>
          </a:p>
        </p:txBody>
      </p:sp>
    </p:spTree>
    <p:extLst>
      <p:ext uri="{BB962C8B-B14F-4D97-AF65-F5344CB8AC3E}">
        <p14:creationId xmlns:p14="http://schemas.microsoft.com/office/powerpoint/2010/main" val="18393756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0413B49E-9919-4777-84BB-B8796C61C3DE}" type="datetimeFigureOut">
              <a:rPr kumimoji="1" lang="ja-JP" altLang="en-US" smtClean="0"/>
              <a:t>2022/3/28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E8A46B8-A0CC-4442-8A99-96631AF50F82}" type="slidenum">
              <a:rPr kumimoji="1" lang="ja-JP" altLang="en-US" smtClean="0"/>
              <a:t>‹#›</a:t>
            </a:fld>
            <a:endParaRPr kumimoji="1" lang="ja-JP" altLang="en-US"/>
          </a:p>
        </p:txBody>
      </p:sp>
    </p:spTree>
    <p:extLst>
      <p:ext uri="{BB962C8B-B14F-4D97-AF65-F5344CB8AC3E}">
        <p14:creationId xmlns:p14="http://schemas.microsoft.com/office/powerpoint/2010/main" val="24898316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0413B49E-9919-4777-84BB-B8796C61C3DE}" type="datetimeFigureOut">
              <a:rPr kumimoji="1" lang="ja-JP" altLang="en-US" smtClean="0"/>
              <a:t>2022/3/28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E8A46B8-A0CC-4442-8A99-96631AF50F82}" type="slidenum">
              <a:rPr kumimoji="1" lang="ja-JP" altLang="en-US" smtClean="0"/>
              <a:t>‹#›</a:t>
            </a:fld>
            <a:endParaRPr kumimoji="1" lang="ja-JP" altLang="en-US"/>
          </a:p>
        </p:txBody>
      </p:sp>
    </p:spTree>
    <p:extLst>
      <p:ext uri="{BB962C8B-B14F-4D97-AF65-F5344CB8AC3E}">
        <p14:creationId xmlns:p14="http://schemas.microsoft.com/office/powerpoint/2010/main" val="1651628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0413B49E-9919-4777-84BB-B8796C61C3DE}" type="datetimeFigureOut">
              <a:rPr kumimoji="1" lang="ja-JP" altLang="en-US" smtClean="0"/>
              <a:t>2022/3/28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E8A46B8-A0CC-4442-8A99-96631AF50F82}" type="slidenum">
              <a:rPr kumimoji="1" lang="ja-JP" altLang="en-US" smtClean="0"/>
              <a:t>‹#›</a:t>
            </a:fld>
            <a:endParaRPr kumimoji="1" lang="ja-JP" altLang="en-US"/>
          </a:p>
        </p:txBody>
      </p:sp>
    </p:spTree>
    <p:extLst>
      <p:ext uri="{BB962C8B-B14F-4D97-AF65-F5344CB8AC3E}">
        <p14:creationId xmlns:p14="http://schemas.microsoft.com/office/powerpoint/2010/main" val="31955469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0413B49E-9919-4777-84BB-B8796C61C3DE}" type="datetimeFigureOut">
              <a:rPr kumimoji="1" lang="ja-JP" altLang="en-US" smtClean="0"/>
              <a:t>2022/3/28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E8A46B8-A0CC-4442-8A99-96631AF50F82}" type="slidenum">
              <a:rPr kumimoji="1" lang="ja-JP" altLang="en-US" smtClean="0"/>
              <a:t>‹#›</a:t>
            </a:fld>
            <a:endParaRPr kumimoji="1" lang="ja-JP" altLang="en-US"/>
          </a:p>
        </p:txBody>
      </p:sp>
    </p:spTree>
    <p:extLst>
      <p:ext uri="{BB962C8B-B14F-4D97-AF65-F5344CB8AC3E}">
        <p14:creationId xmlns:p14="http://schemas.microsoft.com/office/powerpoint/2010/main" val="4013504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0413B49E-9919-4777-84BB-B8796C61C3DE}" type="datetimeFigureOut">
              <a:rPr kumimoji="1" lang="ja-JP" altLang="en-US" smtClean="0"/>
              <a:t>2022/3/28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E8A46B8-A0CC-4442-8A99-96631AF50F82}" type="slidenum">
              <a:rPr kumimoji="1" lang="ja-JP" altLang="en-US" smtClean="0"/>
              <a:t>‹#›</a:t>
            </a:fld>
            <a:endParaRPr kumimoji="1" lang="ja-JP" altLang="en-US"/>
          </a:p>
        </p:txBody>
      </p:sp>
    </p:spTree>
    <p:extLst>
      <p:ext uri="{BB962C8B-B14F-4D97-AF65-F5344CB8AC3E}">
        <p14:creationId xmlns:p14="http://schemas.microsoft.com/office/powerpoint/2010/main" val="1570820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0413B49E-9919-4777-84BB-B8796C61C3DE}" type="datetimeFigureOut">
              <a:rPr kumimoji="1" lang="ja-JP" altLang="en-US" smtClean="0"/>
              <a:t>2022/3/28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E8A46B8-A0CC-4442-8A99-96631AF50F82}" type="slidenum">
              <a:rPr kumimoji="1" lang="ja-JP" altLang="en-US" smtClean="0"/>
              <a:t>‹#›</a:t>
            </a:fld>
            <a:endParaRPr kumimoji="1" lang="ja-JP" altLang="en-US"/>
          </a:p>
        </p:txBody>
      </p:sp>
    </p:spTree>
    <p:extLst>
      <p:ext uri="{BB962C8B-B14F-4D97-AF65-F5344CB8AC3E}">
        <p14:creationId xmlns:p14="http://schemas.microsoft.com/office/powerpoint/2010/main" val="30662061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13B49E-9919-4777-84BB-B8796C61C3DE}" type="datetimeFigureOut">
              <a:rPr kumimoji="1" lang="ja-JP" altLang="en-US" smtClean="0"/>
              <a:t>2022/3/28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E8A46B8-A0CC-4442-8A99-96631AF50F82}" type="slidenum">
              <a:rPr kumimoji="1" lang="ja-JP" altLang="en-US" smtClean="0"/>
              <a:t>‹#›</a:t>
            </a:fld>
            <a:endParaRPr kumimoji="1" lang="ja-JP" altLang="en-US"/>
          </a:p>
        </p:txBody>
      </p:sp>
    </p:spTree>
    <p:extLst>
      <p:ext uri="{BB962C8B-B14F-4D97-AF65-F5344CB8AC3E}">
        <p14:creationId xmlns:p14="http://schemas.microsoft.com/office/powerpoint/2010/main" val="11592747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0413B49E-9919-4777-84BB-B8796C61C3DE}" type="datetimeFigureOut">
              <a:rPr kumimoji="1" lang="ja-JP" altLang="en-US" smtClean="0"/>
              <a:t>2022/3/28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E8A46B8-A0CC-4442-8A99-96631AF50F82}" type="slidenum">
              <a:rPr kumimoji="1" lang="ja-JP" altLang="en-US" smtClean="0"/>
              <a:t>‹#›</a:t>
            </a:fld>
            <a:endParaRPr kumimoji="1" lang="ja-JP" altLang="en-US"/>
          </a:p>
        </p:txBody>
      </p:sp>
    </p:spTree>
    <p:extLst>
      <p:ext uri="{BB962C8B-B14F-4D97-AF65-F5344CB8AC3E}">
        <p14:creationId xmlns:p14="http://schemas.microsoft.com/office/powerpoint/2010/main" val="38221953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0413B49E-9919-4777-84BB-B8796C61C3DE}" type="datetimeFigureOut">
              <a:rPr kumimoji="1" lang="ja-JP" altLang="en-US" smtClean="0"/>
              <a:t>2022/3/28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E8A46B8-A0CC-4442-8A99-96631AF50F82}" type="slidenum">
              <a:rPr kumimoji="1" lang="ja-JP" altLang="en-US" smtClean="0"/>
              <a:t>‹#›</a:t>
            </a:fld>
            <a:endParaRPr kumimoji="1" lang="ja-JP" altLang="en-US"/>
          </a:p>
        </p:txBody>
      </p:sp>
    </p:spTree>
    <p:extLst>
      <p:ext uri="{BB962C8B-B14F-4D97-AF65-F5344CB8AC3E}">
        <p14:creationId xmlns:p14="http://schemas.microsoft.com/office/powerpoint/2010/main" val="40080264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13B49E-9919-4777-84BB-B8796C61C3DE}" type="datetimeFigureOut">
              <a:rPr kumimoji="1" lang="ja-JP" altLang="en-US" smtClean="0"/>
              <a:t>2022/3/28</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8A46B8-A0CC-4442-8A99-96631AF50F82}" type="slidenum">
              <a:rPr kumimoji="1" lang="ja-JP" altLang="en-US" smtClean="0"/>
              <a:t>‹#›</a:t>
            </a:fld>
            <a:endParaRPr kumimoji="1" lang="ja-JP" altLang="en-US"/>
          </a:p>
        </p:txBody>
      </p:sp>
    </p:spTree>
    <p:extLst>
      <p:ext uri="{BB962C8B-B14F-4D97-AF65-F5344CB8AC3E}">
        <p14:creationId xmlns:p14="http://schemas.microsoft.com/office/powerpoint/2010/main" val="34167956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 name="図 3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27800" y="-3025"/>
            <a:ext cx="613978" cy="6847812"/>
          </a:xfrm>
          <a:prstGeom prst="rect">
            <a:avLst/>
          </a:prstGeom>
        </p:spPr>
      </p:pic>
      <p:sp>
        <p:nvSpPr>
          <p:cNvPr id="4" name="テキスト ボックス 3"/>
          <p:cNvSpPr txBox="1"/>
          <p:nvPr/>
        </p:nvSpPr>
        <p:spPr>
          <a:xfrm>
            <a:off x="8591319" y="108442"/>
            <a:ext cx="444609" cy="170169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wrap="square" rtlCol="0">
            <a:spAutoFit/>
          </a:bodyPr>
          <a:lstStyle/>
          <a:p>
            <a:r>
              <a:rPr lang="ja-JP" altLang="en-US" sz="1689" dirty="0"/>
              <a:t>３年　絶滅の意味</a:t>
            </a:r>
          </a:p>
        </p:txBody>
      </p:sp>
      <p:sp>
        <p:nvSpPr>
          <p:cNvPr id="5" name="テキスト ボックス 4"/>
          <p:cNvSpPr txBox="1"/>
          <p:nvPr/>
        </p:nvSpPr>
        <p:spPr>
          <a:xfrm>
            <a:off x="7967070" y="451610"/>
            <a:ext cx="340863" cy="3742934"/>
          </a:xfrm>
          <a:prstGeom prst="rect">
            <a:avLst/>
          </a:prstGeom>
          <a:ln w="76200">
            <a:solidFill>
              <a:schemeClr val="accent4"/>
            </a:solidFill>
          </a:ln>
        </p:spPr>
        <p:style>
          <a:lnRef idx="2">
            <a:schemeClr val="dk1"/>
          </a:lnRef>
          <a:fillRef idx="1">
            <a:schemeClr val="lt1"/>
          </a:fillRef>
          <a:effectRef idx="0">
            <a:schemeClr val="dk1"/>
          </a:effectRef>
          <a:fontRef idx="minor">
            <a:schemeClr val="dk1"/>
          </a:fontRef>
        </p:style>
        <p:txBody>
          <a:bodyPr vert="eaVert" wrap="square" rtlCol="0">
            <a:spAutoFit/>
          </a:bodyPr>
          <a:lstStyle/>
          <a:p>
            <a:r>
              <a:rPr lang="ja-JP" altLang="en-US" sz="1015" dirty="0"/>
              <a:t>筆者の主張とその根拠を整理しよう。</a:t>
            </a:r>
          </a:p>
        </p:txBody>
      </p:sp>
      <p:sp>
        <p:nvSpPr>
          <p:cNvPr id="6" name="テキスト ボックス 5"/>
          <p:cNvSpPr txBox="1"/>
          <p:nvPr/>
        </p:nvSpPr>
        <p:spPr>
          <a:xfrm>
            <a:off x="7783167" y="4748484"/>
            <a:ext cx="669799" cy="1974129"/>
          </a:xfrm>
          <a:prstGeom prst="rect">
            <a:avLst/>
          </a:prstGeom>
          <a:ln w="76200">
            <a:solidFill>
              <a:schemeClr val="accent2"/>
            </a:solidFill>
          </a:ln>
        </p:spPr>
        <p:style>
          <a:lnRef idx="2">
            <a:schemeClr val="dk1"/>
          </a:lnRef>
          <a:fillRef idx="1">
            <a:schemeClr val="lt1"/>
          </a:fillRef>
          <a:effectRef idx="0">
            <a:schemeClr val="dk1"/>
          </a:effectRef>
          <a:fontRef idx="minor">
            <a:schemeClr val="dk1"/>
          </a:fontRef>
        </p:style>
        <p:txBody>
          <a:bodyPr vert="eaVert" wrap="square" rtlCol="0">
            <a:spAutoFit/>
          </a:bodyPr>
          <a:lstStyle/>
          <a:p>
            <a:r>
              <a:rPr lang="ja-JP" altLang="en-US" sz="1051" dirty="0" smtClean="0"/>
              <a:t>筆者の意見に賛成か反対かを示したうえで、生物の絶滅について考えたことを書こう。</a:t>
            </a:r>
            <a:endParaRPr lang="ja-JP" altLang="en-US" sz="1051" dirty="0"/>
          </a:p>
        </p:txBody>
      </p:sp>
      <p:sp>
        <p:nvSpPr>
          <p:cNvPr id="9" name="角丸四角形 8"/>
          <p:cNvSpPr/>
          <p:nvPr/>
        </p:nvSpPr>
        <p:spPr>
          <a:xfrm>
            <a:off x="148857" y="4618484"/>
            <a:ext cx="7364463" cy="2003240"/>
          </a:xfrm>
          <a:prstGeom prst="roundRect">
            <a:avLst/>
          </a:prstGeom>
          <a:ln/>
        </p:spPr>
        <p:style>
          <a:lnRef idx="2">
            <a:schemeClr val="dk1"/>
          </a:lnRef>
          <a:fillRef idx="1">
            <a:schemeClr val="lt1"/>
          </a:fillRef>
          <a:effectRef idx="0">
            <a:schemeClr val="dk1"/>
          </a:effectRef>
          <a:fontRef idx="minor">
            <a:schemeClr val="dk1"/>
          </a:fontRef>
        </p:style>
        <p:txBody>
          <a:bodyPr vert="eaVert" rtlCol="0" anchor="ctr"/>
          <a:lstStyle/>
          <a:p>
            <a:r>
              <a:rPr lang="ja-JP" altLang="en-US" sz="1183" dirty="0" smtClean="0">
                <a:solidFill>
                  <a:srgbClr val="FF0000"/>
                </a:solidFill>
              </a:rPr>
              <a:t>　私は筆者の意見に賛成です。</a:t>
            </a:r>
            <a:endParaRPr lang="en-US" altLang="ja-JP" sz="1183" dirty="0" smtClean="0">
              <a:solidFill>
                <a:srgbClr val="FF0000"/>
              </a:solidFill>
            </a:endParaRPr>
          </a:p>
          <a:p>
            <a:r>
              <a:rPr lang="ja-JP" altLang="en-US" sz="1183" dirty="0">
                <a:solidFill>
                  <a:srgbClr val="FF0000"/>
                </a:solidFill>
              </a:rPr>
              <a:t>　</a:t>
            </a:r>
            <a:r>
              <a:rPr lang="ja-JP" altLang="en-US" sz="1183" dirty="0" smtClean="0">
                <a:solidFill>
                  <a:srgbClr val="FF0000"/>
                </a:solidFill>
              </a:rPr>
              <a:t>私はゴキブリ</a:t>
            </a:r>
            <a:r>
              <a:rPr lang="ja-JP" altLang="en-US" sz="1183" smtClean="0">
                <a:solidFill>
                  <a:srgbClr val="FF0000"/>
                </a:solidFill>
              </a:rPr>
              <a:t>が大の苦手で</a:t>
            </a:r>
            <a:r>
              <a:rPr lang="ja-JP" altLang="en-US" sz="1183" dirty="0" smtClean="0">
                <a:solidFill>
                  <a:srgbClr val="FF0000"/>
                </a:solidFill>
              </a:rPr>
              <a:t>、なんでこんな生き物がいるのだろうと思っていました。しかし、ゴキブリは他の生物の死骸を食べるなど、生態系の物質循環の役割を担っているということを聞いて、単純に人間の役に立っているか立ってないかだけで判断するべきではない</a:t>
            </a:r>
            <a:r>
              <a:rPr lang="ja-JP" altLang="en-US" sz="1183" smtClean="0">
                <a:solidFill>
                  <a:srgbClr val="FF0000"/>
                </a:solidFill>
              </a:rPr>
              <a:t>のだと</a:t>
            </a:r>
            <a:r>
              <a:rPr lang="ja-JP" altLang="en-US" sz="1183" dirty="0" smtClean="0">
                <a:solidFill>
                  <a:srgbClr val="FF0000"/>
                </a:solidFill>
              </a:rPr>
              <a:t>気付いたからです。</a:t>
            </a:r>
            <a:endParaRPr lang="ja-JP" altLang="en-US" sz="1183" dirty="0">
              <a:solidFill>
                <a:srgbClr val="FF0000"/>
              </a:solidFill>
            </a:endParaRPr>
          </a:p>
        </p:txBody>
      </p:sp>
      <p:sp>
        <p:nvSpPr>
          <p:cNvPr id="10" name="弦 9"/>
          <p:cNvSpPr/>
          <p:nvPr/>
        </p:nvSpPr>
        <p:spPr>
          <a:xfrm rot="6687234">
            <a:off x="4997027" y="239310"/>
            <a:ext cx="2603389" cy="2840565"/>
          </a:xfrm>
          <a:prstGeom prst="chord">
            <a:avLst>
              <a:gd name="adj1" fmla="val 2684243"/>
              <a:gd name="adj2" fmla="val 16200000"/>
            </a:avLst>
          </a:prstGeom>
          <a:no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 name="テキスト ボックス 10"/>
          <p:cNvSpPr txBox="1"/>
          <p:nvPr/>
        </p:nvSpPr>
        <p:spPr>
          <a:xfrm>
            <a:off x="5283884" y="791094"/>
            <a:ext cx="2031325" cy="1200329"/>
          </a:xfrm>
          <a:prstGeom prst="rect">
            <a:avLst/>
          </a:prstGeom>
          <a:noFill/>
        </p:spPr>
        <p:txBody>
          <a:bodyPr vert="eaVert" wrap="square" rtlCol="0">
            <a:spAutoFit/>
          </a:bodyPr>
          <a:lstStyle/>
          <a:p>
            <a:r>
              <a:rPr lang="ja-JP" altLang="en-US" sz="1200" dirty="0" smtClean="0">
                <a:solidFill>
                  <a:srgbClr val="FF0000"/>
                </a:solidFill>
              </a:rPr>
              <a:t>現代の絶滅は人間の行為が生物に大きな影響を与えることが原因となっている。生物の絶滅を人間に影響のないものと安易に考えて見過ごしてはならない。</a:t>
            </a:r>
            <a:endParaRPr lang="en-US" altLang="ja-JP" sz="1200" dirty="0">
              <a:solidFill>
                <a:srgbClr val="FF0000"/>
              </a:solidFill>
            </a:endParaRPr>
          </a:p>
        </p:txBody>
      </p:sp>
      <p:cxnSp>
        <p:nvCxnSpPr>
          <p:cNvPr id="13" name="直線コネクタ 12"/>
          <p:cNvCxnSpPr>
            <a:endCxn id="18" idx="0"/>
          </p:cNvCxnSpPr>
          <p:nvPr/>
        </p:nvCxnSpPr>
        <p:spPr>
          <a:xfrm flipH="1">
            <a:off x="5261391" y="2201809"/>
            <a:ext cx="22093" cy="265587"/>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a:endCxn id="21" idx="0"/>
          </p:cNvCxnSpPr>
          <p:nvPr/>
        </p:nvCxnSpPr>
        <p:spPr>
          <a:xfrm>
            <a:off x="5877223" y="2201809"/>
            <a:ext cx="93755" cy="280867"/>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 name="直線コネクタ 14"/>
          <p:cNvCxnSpPr/>
          <p:nvPr/>
        </p:nvCxnSpPr>
        <p:spPr>
          <a:xfrm>
            <a:off x="7319070" y="2172169"/>
            <a:ext cx="11808" cy="300540"/>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6" name="直線コネクタ 15"/>
          <p:cNvCxnSpPr>
            <a:endCxn id="17" idx="0"/>
          </p:cNvCxnSpPr>
          <p:nvPr/>
        </p:nvCxnSpPr>
        <p:spPr>
          <a:xfrm>
            <a:off x="6659992" y="2172169"/>
            <a:ext cx="3786" cy="281277"/>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17" name="円/楕円 16"/>
          <p:cNvSpPr/>
          <p:nvPr/>
        </p:nvSpPr>
        <p:spPr>
          <a:xfrm>
            <a:off x="6339778" y="2453446"/>
            <a:ext cx="648000" cy="18360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200" dirty="0">
                <a:solidFill>
                  <a:srgbClr val="FF0000"/>
                </a:solidFill>
              </a:rPr>
              <a:t>環境</a:t>
            </a:r>
            <a:r>
              <a:rPr lang="ja-JP" altLang="en-US" sz="1200" dirty="0" smtClean="0">
                <a:solidFill>
                  <a:srgbClr val="FF0000"/>
                </a:solidFill>
              </a:rPr>
              <a:t>の</a:t>
            </a:r>
            <a:r>
              <a:rPr lang="ja-JP" altLang="en-US" sz="1200" dirty="0" smtClean="0">
                <a:solidFill>
                  <a:srgbClr val="FF0000"/>
                </a:solidFill>
              </a:rPr>
              <a:t>調整</a:t>
            </a:r>
            <a:endParaRPr kumimoji="1" lang="ja-JP" altLang="en-US" sz="1200" dirty="0">
              <a:solidFill>
                <a:srgbClr val="FF0000"/>
              </a:solidFill>
            </a:endParaRPr>
          </a:p>
        </p:txBody>
      </p:sp>
      <p:sp>
        <p:nvSpPr>
          <p:cNvPr id="18" name="円/楕円 17"/>
          <p:cNvSpPr/>
          <p:nvPr/>
        </p:nvSpPr>
        <p:spPr>
          <a:xfrm>
            <a:off x="4937391" y="2467396"/>
            <a:ext cx="648000" cy="18360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200" dirty="0" smtClean="0">
                <a:solidFill>
                  <a:srgbClr val="FF0000"/>
                </a:solidFill>
              </a:rPr>
              <a:t>人間生活に重要な資源の提供</a:t>
            </a:r>
            <a:endParaRPr kumimoji="1" lang="ja-JP" altLang="en-US" sz="1200" dirty="0">
              <a:solidFill>
                <a:srgbClr val="FF0000"/>
              </a:solidFill>
            </a:endParaRPr>
          </a:p>
        </p:txBody>
      </p:sp>
      <p:sp>
        <p:nvSpPr>
          <p:cNvPr id="19" name="円/楕円 18"/>
          <p:cNvSpPr/>
          <p:nvPr/>
        </p:nvSpPr>
        <p:spPr>
          <a:xfrm>
            <a:off x="7027872" y="2453447"/>
            <a:ext cx="648000" cy="18360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200" dirty="0" smtClean="0">
                <a:solidFill>
                  <a:schemeClr val="tx1"/>
                </a:solidFill>
              </a:rPr>
              <a:t>人間の存在に不可欠な基盤の</a:t>
            </a:r>
            <a:r>
              <a:rPr lang="ja-JP" altLang="en-US" sz="1200" dirty="0" smtClean="0">
                <a:solidFill>
                  <a:schemeClr val="tx1"/>
                </a:solidFill>
              </a:rPr>
              <a:t>提供</a:t>
            </a:r>
            <a:endParaRPr kumimoji="1" lang="ja-JP" altLang="en-US" sz="1200" dirty="0">
              <a:solidFill>
                <a:schemeClr val="tx1"/>
              </a:solidFill>
            </a:endParaRPr>
          </a:p>
        </p:txBody>
      </p:sp>
      <p:sp>
        <p:nvSpPr>
          <p:cNvPr id="20" name="爆発 2 19"/>
          <p:cNvSpPr/>
          <p:nvPr/>
        </p:nvSpPr>
        <p:spPr>
          <a:xfrm>
            <a:off x="4282865" y="303026"/>
            <a:ext cx="846094" cy="712383"/>
          </a:xfrm>
          <a:prstGeom prst="irregularSeal2">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US" altLang="ja-JP" sz="1100" dirty="0">
                <a:ln w="0"/>
                <a:solidFill>
                  <a:schemeClr val="tx1"/>
                </a:solidFill>
                <a:effectLst>
                  <a:outerShdw blurRad="38100" dist="19050" dir="2700000" algn="tl" rotWithShape="0">
                    <a:schemeClr val="dk1">
                      <a:alpha val="40000"/>
                    </a:schemeClr>
                  </a:outerShdw>
                </a:effectLst>
              </a:rPr>
              <a:t>VS</a:t>
            </a:r>
            <a:endParaRPr lang="ja-JP" altLang="en-US" sz="1100" dirty="0">
              <a:ln w="0"/>
              <a:solidFill>
                <a:schemeClr val="tx1"/>
              </a:solidFill>
              <a:effectLst>
                <a:outerShdw blurRad="38100" dist="19050" dir="2700000" algn="tl" rotWithShape="0">
                  <a:schemeClr val="dk1">
                    <a:alpha val="40000"/>
                  </a:schemeClr>
                </a:outerShdw>
              </a:effectLst>
            </a:endParaRPr>
          </a:p>
        </p:txBody>
      </p:sp>
      <p:sp>
        <p:nvSpPr>
          <p:cNvPr id="21" name="円/楕円 20"/>
          <p:cNvSpPr/>
          <p:nvPr/>
        </p:nvSpPr>
        <p:spPr>
          <a:xfrm>
            <a:off x="5646978" y="2482676"/>
            <a:ext cx="648000" cy="18360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200" dirty="0" smtClean="0">
                <a:solidFill>
                  <a:srgbClr val="FF0000"/>
                </a:solidFill>
              </a:rPr>
              <a:t>地域の文化の</a:t>
            </a:r>
            <a:r>
              <a:rPr lang="ja-JP" altLang="en-US" sz="1200" dirty="0" smtClean="0">
                <a:solidFill>
                  <a:srgbClr val="FF0000"/>
                </a:solidFill>
              </a:rPr>
              <a:t>形成</a:t>
            </a:r>
            <a:endParaRPr kumimoji="1" lang="ja-JP" altLang="en-US" sz="1200" dirty="0">
              <a:solidFill>
                <a:srgbClr val="FF0000"/>
              </a:solidFill>
            </a:endParaRPr>
          </a:p>
        </p:txBody>
      </p:sp>
      <p:sp>
        <p:nvSpPr>
          <p:cNvPr id="37" name="弦 36"/>
          <p:cNvSpPr/>
          <p:nvPr/>
        </p:nvSpPr>
        <p:spPr>
          <a:xfrm rot="5400000">
            <a:off x="2572040" y="915028"/>
            <a:ext cx="2277100" cy="1433458"/>
          </a:xfrm>
          <a:prstGeom prst="chord">
            <a:avLst>
              <a:gd name="adj1" fmla="val 2684243"/>
              <a:gd name="adj2" fmla="val 18575949"/>
            </a:avLst>
          </a:prstGeom>
          <a:no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8" name="テキスト ボックス 37"/>
          <p:cNvSpPr txBox="1"/>
          <p:nvPr/>
        </p:nvSpPr>
        <p:spPr>
          <a:xfrm>
            <a:off x="3260112" y="904183"/>
            <a:ext cx="923330" cy="1015663"/>
          </a:xfrm>
          <a:prstGeom prst="rect">
            <a:avLst/>
          </a:prstGeom>
          <a:noFill/>
        </p:spPr>
        <p:txBody>
          <a:bodyPr vert="eaVert" wrap="square" rtlCol="0">
            <a:spAutoFit/>
          </a:bodyPr>
          <a:lstStyle/>
          <a:p>
            <a:r>
              <a:rPr lang="ja-JP" altLang="en-US" sz="1200" dirty="0">
                <a:solidFill>
                  <a:srgbClr val="FF0000"/>
                </a:solidFill>
              </a:rPr>
              <a:t>絶滅してもかまわない生物もいるのではないか。</a:t>
            </a:r>
          </a:p>
        </p:txBody>
      </p:sp>
      <p:sp>
        <p:nvSpPr>
          <p:cNvPr id="40" name="円/楕円 39"/>
          <p:cNvSpPr/>
          <p:nvPr/>
        </p:nvSpPr>
        <p:spPr>
          <a:xfrm flipH="1">
            <a:off x="2947671" y="2450963"/>
            <a:ext cx="929876" cy="1912041"/>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r>
              <a:rPr lang="ja-JP" altLang="en-US" sz="1200" dirty="0">
                <a:solidFill>
                  <a:srgbClr val="FF0000"/>
                </a:solidFill>
              </a:rPr>
              <a:t>人間におよそ恩恵をもたらしそうに</a:t>
            </a:r>
            <a:r>
              <a:rPr lang="ja-JP" altLang="en-US" sz="1200">
                <a:solidFill>
                  <a:srgbClr val="FF0000"/>
                </a:solidFill>
              </a:rPr>
              <a:t>も</a:t>
            </a:r>
            <a:r>
              <a:rPr lang="ja-JP" altLang="en-US" sz="1200" smtClean="0">
                <a:solidFill>
                  <a:srgbClr val="FF0000"/>
                </a:solidFill>
              </a:rPr>
              <a:t>ない。</a:t>
            </a:r>
            <a:endParaRPr lang="ja-JP" altLang="en-US" sz="1200" dirty="0">
              <a:solidFill>
                <a:srgbClr val="FF0000"/>
              </a:solidFill>
            </a:endParaRPr>
          </a:p>
        </p:txBody>
      </p:sp>
      <p:sp>
        <p:nvSpPr>
          <p:cNvPr id="41" name="円/楕円 40"/>
          <p:cNvSpPr/>
          <p:nvPr/>
        </p:nvSpPr>
        <p:spPr>
          <a:xfrm flipH="1">
            <a:off x="3966009" y="2453446"/>
            <a:ext cx="929876" cy="1912041"/>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r>
              <a:rPr lang="ja-JP" altLang="en-US" sz="1200" dirty="0">
                <a:solidFill>
                  <a:schemeClr val="tx1"/>
                </a:solidFill>
              </a:rPr>
              <a:t>絶滅しても生態系に大きな影響を及ぼしそうに</a:t>
            </a:r>
            <a:r>
              <a:rPr lang="ja-JP" altLang="en-US" sz="1200" dirty="0" smtClean="0">
                <a:solidFill>
                  <a:schemeClr val="tx1"/>
                </a:solidFill>
              </a:rPr>
              <a:t>ない。</a:t>
            </a:r>
            <a:endParaRPr lang="ja-JP" altLang="en-US" sz="1200" dirty="0">
              <a:solidFill>
                <a:schemeClr val="tx1"/>
              </a:solidFill>
            </a:endParaRPr>
          </a:p>
        </p:txBody>
      </p:sp>
      <p:cxnSp>
        <p:nvCxnSpPr>
          <p:cNvPr id="44" name="直線コネクタ 43"/>
          <p:cNvCxnSpPr>
            <a:endCxn id="41" idx="0"/>
          </p:cNvCxnSpPr>
          <p:nvPr/>
        </p:nvCxnSpPr>
        <p:spPr>
          <a:xfrm>
            <a:off x="4155755" y="2181652"/>
            <a:ext cx="275192" cy="271794"/>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45" name="直線コネクタ 44"/>
          <p:cNvCxnSpPr>
            <a:endCxn id="40" idx="0"/>
          </p:cNvCxnSpPr>
          <p:nvPr/>
        </p:nvCxnSpPr>
        <p:spPr>
          <a:xfrm flipH="1">
            <a:off x="3412609" y="2231972"/>
            <a:ext cx="71696" cy="218991"/>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47" name="弦 46"/>
          <p:cNvSpPr/>
          <p:nvPr/>
        </p:nvSpPr>
        <p:spPr>
          <a:xfrm rot="5400000">
            <a:off x="499152" y="162732"/>
            <a:ext cx="1723628" cy="1977656"/>
          </a:xfrm>
          <a:prstGeom prst="chord">
            <a:avLst>
              <a:gd name="adj1" fmla="val 2684243"/>
              <a:gd name="adj2" fmla="val 18575949"/>
            </a:avLst>
          </a:prstGeom>
          <a:no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9" name="円/楕円 48"/>
          <p:cNvSpPr/>
          <p:nvPr/>
        </p:nvSpPr>
        <p:spPr>
          <a:xfrm>
            <a:off x="70530" y="1862744"/>
            <a:ext cx="1368000" cy="26280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r>
              <a:rPr lang="ja-JP" altLang="en-US" sz="1200" dirty="0">
                <a:solidFill>
                  <a:srgbClr val="FF0000"/>
                </a:solidFill>
              </a:rPr>
              <a:t>現時点では発見されていなかったり、人間にとって有用とは考えられていなかったりする生物も人間の生存に役立つ可能性がある。</a:t>
            </a:r>
          </a:p>
        </p:txBody>
      </p:sp>
      <p:sp>
        <p:nvSpPr>
          <p:cNvPr id="50" name="円/楕円 49"/>
          <p:cNvSpPr/>
          <p:nvPr/>
        </p:nvSpPr>
        <p:spPr>
          <a:xfrm>
            <a:off x="1498870" y="1862744"/>
            <a:ext cx="1368000" cy="26280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r>
              <a:rPr lang="ja-JP" altLang="en-US" sz="1200" dirty="0">
                <a:solidFill>
                  <a:schemeClr val="tx1"/>
                </a:solidFill>
              </a:rPr>
              <a:t>一種類の生物の絶滅が他の生物の絶滅を連鎖的に引き起こすこともある。</a:t>
            </a:r>
          </a:p>
        </p:txBody>
      </p:sp>
      <p:sp>
        <p:nvSpPr>
          <p:cNvPr id="51" name="テキスト ボックス 50"/>
          <p:cNvSpPr txBox="1"/>
          <p:nvPr/>
        </p:nvSpPr>
        <p:spPr>
          <a:xfrm>
            <a:off x="495743" y="586298"/>
            <a:ext cx="1661993" cy="1208544"/>
          </a:xfrm>
          <a:prstGeom prst="rect">
            <a:avLst/>
          </a:prstGeom>
          <a:noFill/>
        </p:spPr>
        <p:txBody>
          <a:bodyPr vert="eaVert" wrap="square" rtlCol="0">
            <a:spAutoFit/>
          </a:bodyPr>
          <a:lstStyle/>
          <a:p>
            <a:r>
              <a:rPr lang="ja-JP" altLang="en-US" sz="1200" dirty="0">
                <a:solidFill>
                  <a:srgbClr val="FF0000"/>
                </a:solidFill>
              </a:rPr>
              <a:t>ある生物の絶滅が生態系にどれくらいの影響を与えるかを予測</a:t>
            </a:r>
            <a:r>
              <a:rPr lang="ja-JP" altLang="en-US" sz="1200" dirty="0" smtClean="0">
                <a:solidFill>
                  <a:srgbClr val="FF0000"/>
                </a:solidFill>
              </a:rPr>
              <a:t>するのは難しい（ので絶滅してもいい生物はいない）。</a:t>
            </a:r>
            <a:endParaRPr lang="ja-JP" altLang="en-US" sz="1200" dirty="0">
              <a:solidFill>
                <a:srgbClr val="FF0000"/>
              </a:solidFill>
            </a:endParaRPr>
          </a:p>
        </p:txBody>
      </p:sp>
      <p:cxnSp>
        <p:nvCxnSpPr>
          <p:cNvPr id="52" name="直線コネクタ 51"/>
          <p:cNvCxnSpPr/>
          <p:nvPr/>
        </p:nvCxnSpPr>
        <p:spPr>
          <a:xfrm flipV="1">
            <a:off x="1162759" y="1761854"/>
            <a:ext cx="194953" cy="319422"/>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54" name="直線コネクタ 53"/>
          <p:cNvCxnSpPr/>
          <p:nvPr/>
        </p:nvCxnSpPr>
        <p:spPr>
          <a:xfrm>
            <a:off x="1691552" y="1761854"/>
            <a:ext cx="215604" cy="243751"/>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56" name="テキスト ボックス 55"/>
          <p:cNvSpPr txBox="1"/>
          <p:nvPr/>
        </p:nvSpPr>
        <p:spPr>
          <a:xfrm>
            <a:off x="3208609" y="335355"/>
            <a:ext cx="1048492" cy="307777"/>
          </a:xfrm>
          <a:prstGeom prst="rect">
            <a:avLst/>
          </a:prstGeom>
          <a:solidFill>
            <a:schemeClr val="accent4">
              <a:lumMod val="75000"/>
            </a:schemeClr>
          </a:solidFill>
          <a:ln>
            <a:solidFill>
              <a:srgbClr val="0070C0"/>
            </a:solidFill>
          </a:ln>
        </p:spPr>
        <p:txBody>
          <a:bodyPr vert="horz" wrap="square" rtlCol="0">
            <a:spAutoFit/>
          </a:bodyPr>
          <a:lstStyle/>
          <a:p>
            <a:pPr algn="ctr"/>
            <a:r>
              <a:rPr lang="ja-JP" altLang="en-US" sz="1400" dirty="0" smtClean="0">
                <a:solidFill>
                  <a:schemeClr val="bg1"/>
                </a:solidFill>
              </a:rPr>
              <a:t>異なる主張</a:t>
            </a:r>
            <a:endParaRPr lang="ja-JP" altLang="en-US" sz="1400" dirty="0">
              <a:solidFill>
                <a:schemeClr val="bg1"/>
              </a:solidFill>
            </a:endParaRPr>
          </a:p>
        </p:txBody>
      </p:sp>
      <p:sp>
        <p:nvSpPr>
          <p:cNvPr id="57" name="テキスト ボックス 56"/>
          <p:cNvSpPr txBox="1"/>
          <p:nvPr/>
        </p:nvSpPr>
        <p:spPr>
          <a:xfrm>
            <a:off x="5404832" y="106541"/>
            <a:ext cx="1451373" cy="307777"/>
          </a:xfrm>
          <a:prstGeom prst="rect">
            <a:avLst/>
          </a:prstGeom>
          <a:solidFill>
            <a:schemeClr val="accent6">
              <a:lumMod val="75000"/>
            </a:schemeClr>
          </a:solidFill>
          <a:ln>
            <a:solidFill>
              <a:srgbClr val="0070C0"/>
            </a:solidFill>
          </a:ln>
        </p:spPr>
        <p:txBody>
          <a:bodyPr vert="horz" wrap="square" rtlCol="0">
            <a:spAutoFit/>
          </a:bodyPr>
          <a:lstStyle/>
          <a:p>
            <a:pPr algn="ctr"/>
            <a:r>
              <a:rPr lang="ja-JP" altLang="en-US" sz="1400" dirty="0" smtClean="0">
                <a:solidFill>
                  <a:schemeClr val="bg1"/>
                </a:solidFill>
              </a:rPr>
              <a:t>筆者の主張</a:t>
            </a:r>
            <a:endParaRPr lang="ja-JP" altLang="en-US" sz="1400" dirty="0">
              <a:solidFill>
                <a:schemeClr val="bg1"/>
              </a:solidFill>
            </a:endParaRPr>
          </a:p>
        </p:txBody>
      </p:sp>
      <p:sp>
        <p:nvSpPr>
          <p:cNvPr id="58" name="テキスト ボックス 57"/>
          <p:cNvSpPr txBox="1"/>
          <p:nvPr/>
        </p:nvSpPr>
        <p:spPr>
          <a:xfrm>
            <a:off x="809449" y="109963"/>
            <a:ext cx="1103034" cy="307777"/>
          </a:xfrm>
          <a:prstGeom prst="rect">
            <a:avLst/>
          </a:prstGeom>
          <a:solidFill>
            <a:schemeClr val="accent6">
              <a:lumMod val="75000"/>
            </a:schemeClr>
          </a:solidFill>
          <a:ln>
            <a:solidFill>
              <a:srgbClr val="0070C0"/>
            </a:solidFill>
          </a:ln>
        </p:spPr>
        <p:txBody>
          <a:bodyPr vert="horz" wrap="square" rtlCol="0">
            <a:spAutoFit/>
          </a:bodyPr>
          <a:lstStyle/>
          <a:p>
            <a:pPr algn="ctr"/>
            <a:r>
              <a:rPr lang="ja-JP" altLang="en-US" sz="1400" dirty="0" smtClean="0">
                <a:solidFill>
                  <a:schemeClr val="bg1"/>
                </a:solidFill>
              </a:rPr>
              <a:t>筆者の反論</a:t>
            </a:r>
            <a:endParaRPr lang="ja-JP" altLang="en-US" sz="1400" dirty="0">
              <a:solidFill>
                <a:schemeClr val="bg1"/>
              </a:solidFill>
            </a:endParaRPr>
          </a:p>
        </p:txBody>
      </p:sp>
      <p:sp>
        <p:nvSpPr>
          <p:cNvPr id="53" name="爆発 2 52"/>
          <p:cNvSpPr/>
          <p:nvPr/>
        </p:nvSpPr>
        <p:spPr>
          <a:xfrm>
            <a:off x="2293338" y="297855"/>
            <a:ext cx="846094" cy="712383"/>
          </a:xfrm>
          <a:prstGeom prst="irregularSeal2">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US" altLang="ja-JP" sz="1100" dirty="0">
                <a:ln w="0"/>
                <a:solidFill>
                  <a:schemeClr val="tx1"/>
                </a:solidFill>
                <a:effectLst>
                  <a:outerShdw blurRad="38100" dist="19050" dir="2700000" algn="tl" rotWithShape="0">
                    <a:schemeClr val="dk1">
                      <a:alpha val="40000"/>
                    </a:schemeClr>
                  </a:outerShdw>
                </a:effectLst>
              </a:rPr>
              <a:t>VS</a:t>
            </a:r>
            <a:endParaRPr lang="ja-JP" altLang="en-US" sz="1100" dirty="0">
              <a:ln w="0"/>
              <a:solidFill>
                <a:schemeClr val="tx1"/>
              </a:solidFill>
              <a:effectLst>
                <a:outerShdw blurRad="38100" dist="19050" dir="2700000" algn="tl" rotWithShape="0">
                  <a:schemeClr val="dk1">
                    <a:alpha val="40000"/>
                  </a:schemeClr>
                </a:outerShdw>
              </a:effectLst>
            </a:endParaRPr>
          </a:p>
        </p:txBody>
      </p:sp>
      <p:pic>
        <p:nvPicPr>
          <p:cNvPr id="36" name="図 3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60288" y="64800"/>
            <a:ext cx="720000" cy="353420"/>
          </a:xfrm>
          <a:prstGeom prst="rect">
            <a:avLst/>
          </a:prstGeom>
        </p:spPr>
      </p:pic>
      <p:pic>
        <p:nvPicPr>
          <p:cNvPr id="39" name="図 3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752400" y="4392420"/>
            <a:ext cx="720000" cy="356064"/>
          </a:xfrm>
          <a:prstGeom prst="rect">
            <a:avLst/>
          </a:prstGeom>
        </p:spPr>
      </p:pic>
      <p:sp>
        <p:nvSpPr>
          <p:cNvPr id="42" name="テキスト ボックス 41"/>
          <p:cNvSpPr txBox="1"/>
          <p:nvPr/>
        </p:nvSpPr>
        <p:spPr>
          <a:xfrm>
            <a:off x="8618165" y="5113886"/>
            <a:ext cx="433247" cy="1677971"/>
          </a:xfrm>
          <a:prstGeom prst="rect">
            <a:avLst/>
          </a:prstGeom>
          <a:noFill/>
        </p:spPr>
        <p:txBody>
          <a:bodyPr vert="eaVert" wrap="square" rtlCol="0">
            <a:noAutofit/>
          </a:bodyPr>
          <a:lstStyle/>
          <a:p>
            <a:endParaRPr kumimoji="1" lang="ja-JP" altLang="en-US" sz="1600" dirty="0"/>
          </a:p>
        </p:txBody>
      </p:sp>
      <p:sp>
        <p:nvSpPr>
          <p:cNvPr id="43" name="テキスト ボックス 42"/>
          <p:cNvSpPr txBox="1"/>
          <p:nvPr/>
        </p:nvSpPr>
        <p:spPr>
          <a:xfrm>
            <a:off x="8648521" y="3933109"/>
            <a:ext cx="372534" cy="269327"/>
          </a:xfrm>
          <a:prstGeom prst="rect">
            <a:avLst/>
          </a:prstGeom>
          <a:noFill/>
        </p:spPr>
        <p:txBody>
          <a:bodyPr wrap="square" rtlCol="0" anchor="ctr" anchorCtr="0">
            <a:noAutofit/>
          </a:bodyPr>
          <a:lstStyle/>
          <a:p>
            <a:pPr algn="ctr"/>
            <a:endParaRPr kumimoji="1" lang="ja-JP" altLang="en-US" sz="1050" dirty="0"/>
          </a:p>
        </p:txBody>
      </p:sp>
      <p:sp>
        <p:nvSpPr>
          <p:cNvPr id="46" name="テキスト ボックス 45"/>
          <p:cNvSpPr txBox="1"/>
          <p:nvPr/>
        </p:nvSpPr>
        <p:spPr>
          <a:xfrm>
            <a:off x="8648521" y="4331042"/>
            <a:ext cx="372534" cy="269327"/>
          </a:xfrm>
          <a:prstGeom prst="rect">
            <a:avLst/>
          </a:prstGeom>
          <a:noFill/>
        </p:spPr>
        <p:txBody>
          <a:bodyPr wrap="square" rtlCol="0" anchor="ctr" anchorCtr="0">
            <a:noAutofit/>
          </a:bodyPr>
          <a:lstStyle/>
          <a:p>
            <a:pPr algn="ctr"/>
            <a:endParaRPr kumimoji="1" lang="ja-JP" altLang="en-US" sz="1050" dirty="0"/>
          </a:p>
        </p:txBody>
      </p:sp>
    </p:spTree>
    <p:extLst>
      <p:ext uri="{BB962C8B-B14F-4D97-AF65-F5344CB8AC3E}">
        <p14:creationId xmlns:p14="http://schemas.microsoft.com/office/powerpoint/2010/main" val="305979302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174</TotalTime>
  <Words>224</Words>
  <Application>Microsoft Office PowerPoint</Application>
  <PresentationFormat>画面に合わせる (4:3)</PresentationFormat>
  <Paragraphs>21</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ＭＳ Ｐゴシック</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metsugi-y</dc:creator>
  <cp:lastModifiedBy>metsugi-y</cp:lastModifiedBy>
  <cp:revision>17</cp:revision>
  <cp:lastPrinted>2022-03-02T03:43:04Z</cp:lastPrinted>
  <dcterms:created xsi:type="dcterms:W3CDTF">2022-02-03T05:30:39Z</dcterms:created>
  <dcterms:modified xsi:type="dcterms:W3CDTF">2022-03-28T05:11:28Z</dcterms:modified>
</cp:coreProperties>
</file>