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129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0413B49E-9919-4777-84BB-B8796C61C3DE}" type="datetimeFigureOut">
              <a:rPr kumimoji="1" lang="ja-JP" altLang="en-US" smtClean="0"/>
              <a:t>2022/3/28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E8A46B8-A0CC-4442-8A99-96631AF50F82}" type="slidenum">
              <a:rPr kumimoji="1" lang="ja-JP" altLang="en-US" smtClean="0"/>
              <a:t>‹#›</a:t>
            </a:fld>
            <a:endParaRPr kumimoji="1" lang="ja-JP" altLang="en-US"/>
          </a:p>
        </p:txBody>
      </p:sp>
    </p:spTree>
    <p:extLst>
      <p:ext uri="{BB962C8B-B14F-4D97-AF65-F5344CB8AC3E}">
        <p14:creationId xmlns:p14="http://schemas.microsoft.com/office/powerpoint/2010/main" val="2200964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0413B49E-9919-4777-84BB-B8796C61C3DE}" type="datetimeFigureOut">
              <a:rPr kumimoji="1" lang="ja-JP" altLang="en-US" smtClean="0"/>
              <a:t>2022/3/28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E8A46B8-A0CC-4442-8A99-96631AF50F82}" type="slidenum">
              <a:rPr kumimoji="1" lang="ja-JP" altLang="en-US" smtClean="0"/>
              <a:t>‹#›</a:t>
            </a:fld>
            <a:endParaRPr kumimoji="1" lang="ja-JP" altLang="en-US"/>
          </a:p>
        </p:txBody>
      </p:sp>
    </p:spTree>
    <p:extLst>
      <p:ext uri="{BB962C8B-B14F-4D97-AF65-F5344CB8AC3E}">
        <p14:creationId xmlns:p14="http://schemas.microsoft.com/office/powerpoint/2010/main" val="18393756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0413B49E-9919-4777-84BB-B8796C61C3DE}" type="datetimeFigureOut">
              <a:rPr kumimoji="1" lang="ja-JP" altLang="en-US" smtClean="0"/>
              <a:t>2022/3/28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E8A46B8-A0CC-4442-8A99-96631AF50F82}" type="slidenum">
              <a:rPr kumimoji="1" lang="ja-JP" altLang="en-US" smtClean="0"/>
              <a:t>‹#›</a:t>
            </a:fld>
            <a:endParaRPr kumimoji="1" lang="ja-JP" altLang="en-US"/>
          </a:p>
        </p:txBody>
      </p:sp>
    </p:spTree>
    <p:extLst>
      <p:ext uri="{BB962C8B-B14F-4D97-AF65-F5344CB8AC3E}">
        <p14:creationId xmlns:p14="http://schemas.microsoft.com/office/powerpoint/2010/main" val="2489831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0413B49E-9919-4777-84BB-B8796C61C3DE}" type="datetimeFigureOut">
              <a:rPr kumimoji="1" lang="ja-JP" altLang="en-US" smtClean="0"/>
              <a:t>2022/3/28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E8A46B8-A0CC-4442-8A99-96631AF50F82}" type="slidenum">
              <a:rPr kumimoji="1" lang="ja-JP" altLang="en-US" smtClean="0"/>
              <a:t>‹#›</a:t>
            </a:fld>
            <a:endParaRPr kumimoji="1" lang="ja-JP" altLang="en-US"/>
          </a:p>
        </p:txBody>
      </p:sp>
    </p:spTree>
    <p:extLst>
      <p:ext uri="{BB962C8B-B14F-4D97-AF65-F5344CB8AC3E}">
        <p14:creationId xmlns:p14="http://schemas.microsoft.com/office/powerpoint/2010/main" val="1651628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0413B49E-9919-4777-84BB-B8796C61C3DE}" type="datetimeFigureOut">
              <a:rPr kumimoji="1" lang="ja-JP" altLang="en-US" smtClean="0"/>
              <a:t>2022/3/28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E8A46B8-A0CC-4442-8A99-96631AF50F82}" type="slidenum">
              <a:rPr kumimoji="1" lang="ja-JP" altLang="en-US" smtClean="0"/>
              <a:t>‹#›</a:t>
            </a:fld>
            <a:endParaRPr kumimoji="1" lang="ja-JP" altLang="en-US"/>
          </a:p>
        </p:txBody>
      </p:sp>
    </p:spTree>
    <p:extLst>
      <p:ext uri="{BB962C8B-B14F-4D97-AF65-F5344CB8AC3E}">
        <p14:creationId xmlns:p14="http://schemas.microsoft.com/office/powerpoint/2010/main" val="31955469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0413B49E-9919-4777-84BB-B8796C61C3DE}" type="datetimeFigureOut">
              <a:rPr kumimoji="1" lang="ja-JP" altLang="en-US" smtClean="0"/>
              <a:t>2022/3/28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E8A46B8-A0CC-4442-8A99-96631AF50F82}" type="slidenum">
              <a:rPr kumimoji="1" lang="ja-JP" altLang="en-US" smtClean="0"/>
              <a:t>‹#›</a:t>
            </a:fld>
            <a:endParaRPr kumimoji="1" lang="ja-JP" altLang="en-US"/>
          </a:p>
        </p:txBody>
      </p:sp>
    </p:spTree>
    <p:extLst>
      <p:ext uri="{BB962C8B-B14F-4D97-AF65-F5344CB8AC3E}">
        <p14:creationId xmlns:p14="http://schemas.microsoft.com/office/powerpoint/2010/main" val="4013504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0413B49E-9919-4777-84BB-B8796C61C3DE}" type="datetimeFigureOut">
              <a:rPr kumimoji="1" lang="ja-JP" altLang="en-US" smtClean="0"/>
              <a:t>2022/3/28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E8A46B8-A0CC-4442-8A99-96631AF50F82}" type="slidenum">
              <a:rPr kumimoji="1" lang="ja-JP" altLang="en-US" smtClean="0"/>
              <a:t>‹#›</a:t>
            </a:fld>
            <a:endParaRPr kumimoji="1" lang="ja-JP" altLang="en-US"/>
          </a:p>
        </p:txBody>
      </p:sp>
    </p:spTree>
    <p:extLst>
      <p:ext uri="{BB962C8B-B14F-4D97-AF65-F5344CB8AC3E}">
        <p14:creationId xmlns:p14="http://schemas.microsoft.com/office/powerpoint/2010/main" val="1570820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0413B49E-9919-4777-84BB-B8796C61C3DE}" type="datetimeFigureOut">
              <a:rPr kumimoji="1" lang="ja-JP" altLang="en-US" smtClean="0"/>
              <a:t>2022/3/28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E8A46B8-A0CC-4442-8A99-96631AF50F82}" type="slidenum">
              <a:rPr kumimoji="1" lang="ja-JP" altLang="en-US" smtClean="0"/>
              <a:t>‹#›</a:t>
            </a:fld>
            <a:endParaRPr kumimoji="1" lang="ja-JP" altLang="en-US"/>
          </a:p>
        </p:txBody>
      </p:sp>
    </p:spTree>
    <p:extLst>
      <p:ext uri="{BB962C8B-B14F-4D97-AF65-F5344CB8AC3E}">
        <p14:creationId xmlns:p14="http://schemas.microsoft.com/office/powerpoint/2010/main" val="30662061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13B49E-9919-4777-84BB-B8796C61C3DE}" type="datetimeFigureOut">
              <a:rPr kumimoji="1" lang="ja-JP" altLang="en-US" smtClean="0"/>
              <a:t>2022/3/28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E8A46B8-A0CC-4442-8A99-96631AF50F82}" type="slidenum">
              <a:rPr kumimoji="1" lang="ja-JP" altLang="en-US" smtClean="0"/>
              <a:t>‹#›</a:t>
            </a:fld>
            <a:endParaRPr kumimoji="1" lang="ja-JP" altLang="en-US"/>
          </a:p>
        </p:txBody>
      </p:sp>
    </p:spTree>
    <p:extLst>
      <p:ext uri="{BB962C8B-B14F-4D97-AF65-F5344CB8AC3E}">
        <p14:creationId xmlns:p14="http://schemas.microsoft.com/office/powerpoint/2010/main" val="1159274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0413B49E-9919-4777-84BB-B8796C61C3DE}" type="datetimeFigureOut">
              <a:rPr kumimoji="1" lang="ja-JP" altLang="en-US" smtClean="0"/>
              <a:t>2022/3/28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E8A46B8-A0CC-4442-8A99-96631AF50F82}" type="slidenum">
              <a:rPr kumimoji="1" lang="ja-JP" altLang="en-US" smtClean="0"/>
              <a:t>‹#›</a:t>
            </a:fld>
            <a:endParaRPr kumimoji="1" lang="ja-JP" altLang="en-US"/>
          </a:p>
        </p:txBody>
      </p:sp>
    </p:spTree>
    <p:extLst>
      <p:ext uri="{BB962C8B-B14F-4D97-AF65-F5344CB8AC3E}">
        <p14:creationId xmlns:p14="http://schemas.microsoft.com/office/powerpoint/2010/main" val="3822195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0413B49E-9919-4777-84BB-B8796C61C3DE}" type="datetimeFigureOut">
              <a:rPr kumimoji="1" lang="ja-JP" altLang="en-US" smtClean="0"/>
              <a:t>2022/3/28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E8A46B8-A0CC-4442-8A99-96631AF50F82}" type="slidenum">
              <a:rPr kumimoji="1" lang="ja-JP" altLang="en-US" smtClean="0"/>
              <a:t>‹#›</a:t>
            </a:fld>
            <a:endParaRPr kumimoji="1" lang="ja-JP" altLang="en-US"/>
          </a:p>
        </p:txBody>
      </p:sp>
    </p:spTree>
    <p:extLst>
      <p:ext uri="{BB962C8B-B14F-4D97-AF65-F5344CB8AC3E}">
        <p14:creationId xmlns:p14="http://schemas.microsoft.com/office/powerpoint/2010/main" val="4008026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13B49E-9919-4777-84BB-B8796C61C3DE}" type="datetimeFigureOut">
              <a:rPr kumimoji="1" lang="ja-JP" altLang="en-US" smtClean="0"/>
              <a:t>2022/3/28</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8A46B8-A0CC-4442-8A99-96631AF50F82}" type="slidenum">
              <a:rPr kumimoji="1" lang="ja-JP" altLang="en-US" smtClean="0"/>
              <a:t>‹#›</a:t>
            </a:fld>
            <a:endParaRPr kumimoji="1" lang="ja-JP" altLang="en-US"/>
          </a:p>
        </p:txBody>
      </p:sp>
    </p:spTree>
    <p:extLst>
      <p:ext uri="{BB962C8B-B14F-4D97-AF65-F5344CB8AC3E}">
        <p14:creationId xmlns:p14="http://schemas.microsoft.com/office/powerpoint/2010/main" val="34167956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 name="図 3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27800" y="-3025"/>
            <a:ext cx="613978" cy="6847812"/>
          </a:xfrm>
          <a:prstGeom prst="rect">
            <a:avLst/>
          </a:prstGeom>
        </p:spPr>
      </p:pic>
      <p:sp>
        <p:nvSpPr>
          <p:cNvPr id="4" name="テキスト ボックス 3"/>
          <p:cNvSpPr txBox="1"/>
          <p:nvPr/>
        </p:nvSpPr>
        <p:spPr>
          <a:xfrm>
            <a:off x="8591319" y="108442"/>
            <a:ext cx="444609" cy="17016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wrap="square" rtlCol="0">
            <a:spAutoFit/>
          </a:bodyPr>
          <a:lstStyle/>
          <a:p>
            <a:r>
              <a:rPr lang="ja-JP" altLang="en-US" sz="1689" dirty="0"/>
              <a:t>３年　絶滅の意味</a:t>
            </a:r>
          </a:p>
        </p:txBody>
      </p:sp>
      <p:sp>
        <p:nvSpPr>
          <p:cNvPr id="5" name="テキスト ボックス 4"/>
          <p:cNvSpPr txBox="1"/>
          <p:nvPr/>
        </p:nvSpPr>
        <p:spPr>
          <a:xfrm>
            <a:off x="7967070" y="451610"/>
            <a:ext cx="340863" cy="3742934"/>
          </a:xfrm>
          <a:prstGeom prst="rect">
            <a:avLst/>
          </a:prstGeom>
          <a:ln w="76200">
            <a:solidFill>
              <a:schemeClr val="accent4"/>
            </a:solidFill>
          </a:ln>
        </p:spPr>
        <p:style>
          <a:lnRef idx="2">
            <a:schemeClr val="dk1"/>
          </a:lnRef>
          <a:fillRef idx="1">
            <a:schemeClr val="lt1"/>
          </a:fillRef>
          <a:effectRef idx="0">
            <a:schemeClr val="dk1"/>
          </a:effectRef>
          <a:fontRef idx="minor">
            <a:schemeClr val="dk1"/>
          </a:fontRef>
        </p:style>
        <p:txBody>
          <a:bodyPr vert="eaVert" wrap="square" rtlCol="0">
            <a:spAutoFit/>
          </a:bodyPr>
          <a:lstStyle/>
          <a:p>
            <a:r>
              <a:rPr lang="ja-JP" altLang="en-US" sz="1015" dirty="0"/>
              <a:t>筆者の主張とその根拠を整理しよう。</a:t>
            </a:r>
          </a:p>
        </p:txBody>
      </p:sp>
      <p:sp>
        <p:nvSpPr>
          <p:cNvPr id="6" name="テキスト ボックス 5"/>
          <p:cNvSpPr txBox="1"/>
          <p:nvPr/>
        </p:nvSpPr>
        <p:spPr>
          <a:xfrm>
            <a:off x="7783167" y="4748484"/>
            <a:ext cx="669799" cy="1974129"/>
          </a:xfrm>
          <a:prstGeom prst="rect">
            <a:avLst/>
          </a:prstGeom>
          <a:ln w="76200">
            <a:solidFill>
              <a:schemeClr val="accent2"/>
            </a:solidFill>
          </a:ln>
        </p:spPr>
        <p:style>
          <a:lnRef idx="2">
            <a:schemeClr val="dk1"/>
          </a:lnRef>
          <a:fillRef idx="1">
            <a:schemeClr val="lt1"/>
          </a:fillRef>
          <a:effectRef idx="0">
            <a:schemeClr val="dk1"/>
          </a:effectRef>
          <a:fontRef idx="minor">
            <a:schemeClr val="dk1"/>
          </a:fontRef>
        </p:style>
        <p:txBody>
          <a:bodyPr vert="eaVert" wrap="square" rtlCol="0">
            <a:spAutoFit/>
          </a:bodyPr>
          <a:lstStyle/>
          <a:p>
            <a:r>
              <a:rPr lang="ja-JP" altLang="en-US" sz="1051" dirty="0" smtClean="0"/>
              <a:t>筆者の意見に賛成か反対かを示したうえで、生物の絶滅について考えたことを書こう。</a:t>
            </a:r>
            <a:endParaRPr lang="ja-JP" altLang="en-US" sz="1051" dirty="0"/>
          </a:p>
        </p:txBody>
      </p:sp>
      <p:sp>
        <p:nvSpPr>
          <p:cNvPr id="9" name="角丸四角形 8"/>
          <p:cNvSpPr/>
          <p:nvPr/>
        </p:nvSpPr>
        <p:spPr>
          <a:xfrm>
            <a:off x="148857" y="4618484"/>
            <a:ext cx="7364463" cy="2003240"/>
          </a:xfrm>
          <a:prstGeom prst="roundRect">
            <a:avLst/>
          </a:prstGeom>
          <a:ln/>
        </p:spPr>
        <p:style>
          <a:lnRef idx="2">
            <a:schemeClr val="dk1"/>
          </a:lnRef>
          <a:fillRef idx="1">
            <a:schemeClr val="lt1"/>
          </a:fillRef>
          <a:effectRef idx="0">
            <a:schemeClr val="dk1"/>
          </a:effectRef>
          <a:fontRef idx="minor">
            <a:schemeClr val="dk1"/>
          </a:fontRef>
        </p:style>
        <p:txBody>
          <a:bodyPr vert="eaVert" rtlCol="0" anchor="t" anchorCtr="0"/>
          <a:lstStyle/>
          <a:p>
            <a:endParaRPr lang="ja-JP" altLang="en-US" sz="1183" dirty="0">
              <a:solidFill>
                <a:schemeClr val="tx1"/>
              </a:solidFill>
            </a:endParaRPr>
          </a:p>
        </p:txBody>
      </p:sp>
      <p:sp>
        <p:nvSpPr>
          <p:cNvPr id="10" name="弦 9"/>
          <p:cNvSpPr/>
          <p:nvPr/>
        </p:nvSpPr>
        <p:spPr>
          <a:xfrm rot="6687234">
            <a:off x="4997027" y="239310"/>
            <a:ext cx="2603389" cy="2840565"/>
          </a:xfrm>
          <a:prstGeom prst="chord">
            <a:avLst>
              <a:gd name="adj1" fmla="val 2684243"/>
              <a:gd name="adj2" fmla="val 16200000"/>
            </a:avLst>
          </a:prstGeom>
          <a:no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テキスト ボックス 10"/>
          <p:cNvSpPr txBox="1"/>
          <p:nvPr/>
        </p:nvSpPr>
        <p:spPr>
          <a:xfrm>
            <a:off x="5283884" y="791094"/>
            <a:ext cx="2031325" cy="1200329"/>
          </a:xfrm>
          <a:prstGeom prst="rect">
            <a:avLst/>
          </a:prstGeom>
          <a:noFill/>
        </p:spPr>
        <p:txBody>
          <a:bodyPr vert="eaVert" wrap="square" rtlCol="0">
            <a:noAutofit/>
          </a:bodyPr>
          <a:lstStyle/>
          <a:p>
            <a:endParaRPr lang="en-US" altLang="ja-JP" sz="1200" dirty="0"/>
          </a:p>
        </p:txBody>
      </p:sp>
      <p:cxnSp>
        <p:nvCxnSpPr>
          <p:cNvPr id="13" name="直線コネクタ 12"/>
          <p:cNvCxnSpPr>
            <a:endCxn id="18" idx="0"/>
          </p:cNvCxnSpPr>
          <p:nvPr/>
        </p:nvCxnSpPr>
        <p:spPr>
          <a:xfrm flipH="1">
            <a:off x="5261391" y="2201809"/>
            <a:ext cx="22093" cy="265587"/>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a:endCxn id="21" idx="0"/>
          </p:cNvCxnSpPr>
          <p:nvPr/>
        </p:nvCxnSpPr>
        <p:spPr>
          <a:xfrm>
            <a:off x="5877223" y="2201809"/>
            <a:ext cx="93755" cy="280867"/>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a:off x="7319070" y="2172169"/>
            <a:ext cx="11808" cy="300540"/>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a:endCxn id="17" idx="0"/>
          </p:cNvCxnSpPr>
          <p:nvPr/>
        </p:nvCxnSpPr>
        <p:spPr>
          <a:xfrm>
            <a:off x="6659992" y="2172169"/>
            <a:ext cx="3786" cy="281277"/>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17" name="円/楕円 16"/>
          <p:cNvSpPr/>
          <p:nvPr/>
        </p:nvSpPr>
        <p:spPr>
          <a:xfrm>
            <a:off x="6339778" y="2453446"/>
            <a:ext cx="648000" cy="18360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endParaRPr kumimoji="1" lang="ja-JP" altLang="en-US" sz="1200" dirty="0">
              <a:solidFill>
                <a:schemeClr val="tx1"/>
              </a:solidFill>
            </a:endParaRPr>
          </a:p>
        </p:txBody>
      </p:sp>
      <p:sp>
        <p:nvSpPr>
          <p:cNvPr id="18" name="円/楕円 17"/>
          <p:cNvSpPr/>
          <p:nvPr/>
        </p:nvSpPr>
        <p:spPr>
          <a:xfrm>
            <a:off x="4937391" y="2467396"/>
            <a:ext cx="648000" cy="18360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endParaRPr kumimoji="1" lang="ja-JP" altLang="en-US" sz="1200" dirty="0">
              <a:solidFill>
                <a:schemeClr val="tx1"/>
              </a:solidFill>
            </a:endParaRPr>
          </a:p>
        </p:txBody>
      </p:sp>
      <p:sp>
        <p:nvSpPr>
          <p:cNvPr id="19" name="円/楕円 18"/>
          <p:cNvSpPr/>
          <p:nvPr/>
        </p:nvSpPr>
        <p:spPr>
          <a:xfrm>
            <a:off x="7027872" y="2453447"/>
            <a:ext cx="648000" cy="18360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200" dirty="0" smtClean="0">
                <a:solidFill>
                  <a:schemeClr val="tx1"/>
                </a:solidFill>
              </a:rPr>
              <a:t>人間の存在に不可欠な基盤</a:t>
            </a:r>
            <a:r>
              <a:rPr lang="ja-JP" altLang="en-US" sz="1200" smtClean="0">
                <a:solidFill>
                  <a:schemeClr val="tx1"/>
                </a:solidFill>
              </a:rPr>
              <a:t>の</a:t>
            </a:r>
            <a:r>
              <a:rPr lang="ja-JP" altLang="en-US" sz="1200" smtClean="0">
                <a:solidFill>
                  <a:schemeClr val="tx1"/>
                </a:solidFill>
              </a:rPr>
              <a:t>提供</a:t>
            </a:r>
            <a:endParaRPr kumimoji="1" lang="ja-JP" altLang="en-US" sz="1200" dirty="0">
              <a:solidFill>
                <a:schemeClr val="tx1"/>
              </a:solidFill>
            </a:endParaRPr>
          </a:p>
        </p:txBody>
      </p:sp>
      <p:sp>
        <p:nvSpPr>
          <p:cNvPr id="20" name="爆発 2 19"/>
          <p:cNvSpPr/>
          <p:nvPr/>
        </p:nvSpPr>
        <p:spPr>
          <a:xfrm>
            <a:off x="4282865" y="303026"/>
            <a:ext cx="846094" cy="712383"/>
          </a:xfrm>
          <a:prstGeom prst="irregularSeal2">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altLang="ja-JP" sz="1100" dirty="0">
                <a:ln w="0"/>
                <a:solidFill>
                  <a:schemeClr val="tx1"/>
                </a:solidFill>
                <a:effectLst>
                  <a:outerShdw blurRad="38100" dist="19050" dir="2700000" algn="tl" rotWithShape="0">
                    <a:schemeClr val="dk1">
                      <a:alpha val="40000"/>
                    </a:schemeClr>
                  </a:outerShdw>
                </a:effectLst>
              </a:rPr>
              <a:t>VS</a:t>
            </a:r>
            <a:endParaRPr lang="ja-JP" altLang="en-US" sz="1100" dirty="0">
              <a:ln w="0"/>
              <a:solidFill>
                <a:schemeClr val="tx1"/>
              </a:solidFill>
              <a:effectLst>
                <a:outerShdw blurRad="38100" dist="19050" dir="2700000" algn="tl" rotWithShape="0">
                  <a:schemeClr val="dk1">
                    <a:alpha val="40000"/>
                  </a:schemeClr>
                </a:outerShdw>
              </a:effectLst>
            </a:endParaRPr>
          </a:p>
        </p:txBody>
      </p:sp>
      <p:sp>
        <p:nvSpPr>
          <p:cNvPr id="21" name="円/楕円 20"/>
          <p:cNvSpPr/>
          <p:nvPr/>
        </p:nvSpPr>
        <p:spPr>
          <a:xfrm>
            <a:off x="5646978" y="2482676"/>
            <a:ext cx="648000" cy="18360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endParaRPr kumimoji="1" lang="ja-JP" altLang="en-US" sz="1200" dirty="0">
              <a:solidFill>
                <a:schemeClr val="tx1"/>
              </a:solidFill>
            </a:endParaRPr>
          </a:p>
        </p:txBody>
      </p:sp>
      <p:sp>
        <p:nvSpPr>
          <p:cNvPr id="37" name="弦 36"/>
          <p:cNvSpPr/>
          <p:nvPr/>
        </p:nvSpPr>
        <p:spPr>
          <a:xfrm rot="5400000">
            <a:off x="2572040" y="915028"/>
            <a:ext cx="2277100" cy="1433458"/>
          </a:xfrm>
          <a:prstGeom prst="chord">
            <a:avLst>
              <a:gd name="adj1" fmla="val 2684243"/>
              <a:gd name="adj2" fmla="val 18575949"/>
            </a:avLst>
          </a:prstGeom>
          <a:no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8" name="テキスト ボックス 37"/>
          <p:cNvSpPr txBox="1"/>
          <p:nvPr/>
        </p:nvSpPr>
        <p:spPr>
          <a:xfrm>
            <a:off x="3260112" y="904183"/>
            <a:ext cx="923330" cy="1015663"/>
          </a:xfrm>
          <a:prstGeom prst="rect">
            <a:avLst/>
          </a:prstGeom>
          <a:noFill/>
        </p:spPr>
        <p:txBody>
          <a:bodyPr vert="eaVert" wrap="square" rtlCol="0">
            <a:noAutofit/>
          </a:bodyPr>
          <a:lstStyle/>
          <a:p>
            <a:endParaRPr lang="ja-JP" altLang="en-US" sz="1200" dirty="0"/>
          </a:p>
        </p:txBody>
      </p:sp>
      <p:sp>
        <p:nvSpPr>
          <p:cNvPr id="40" name="円/楕円 39"/>
          <p:cNvSpPr/>
          <p:nvPr/>
        </p:nvSpPr>
        <p:spPr>
          <a:xfrm flipH="1">
            <a:off x="2947671" y="2450963"/>
            <a:ext cx="929876" cy="1912041"/>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endParaRPr lang="ja-JP" altLang="en-US" sz="1200" dirty="0">
              <a:solidFill>
                <a:schemeClr val="tx1"/>
              </a:solidFill>
            </a:endParaRPr>
          </a:p>
        </p:txBody>
      </p:sp>
      <p:sp>
        <p:nvSpPr>
          <p:cNvPr id="41" name="円/楕円 40"/>
          <p:cNvSpPr/>
          <p:nvPr/>
        </p:nvSpPr>
        <p:spPr>
          <a:xfrm flipH="1">
            <a:off x="3966009" y="2453446"/>
            <a:ext cx="929876" cy="1912041"/>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r>
              <a:rPr lang="ja-JP" altLang="en-US" sz="1200" dirty="0">
                <a:solidFill>
                  <a:schemeClr val="tx1"/>
                </a:solidFill>
              </a:rPr>
              <a:t>絶滅しても生態系に大きな影響を及ぼしそうに</a:t>
            </a:r>
            <a:r>
              <a:rPr lang="ja-JP" altLang="en-US" sz="1200" dirty="0" smtClean="0">
                <a:solidFill>
                  <a:schemeClr val="tx1"/>
                </a:solidFill>
              </a:rPr>
              <a:t>ない。</a:t>
            </a:r>
            <a:endParaRPr lang="ja-JP" altLang="en-US" sz="1200" dirty="0">
              <a:solidFill>
                <a:schemeClr val="tx1"/>
              </a:solidFill>
            </a:endParaRPr>
          </a:p>
        </p:txBody>
      </p:sp>
      <p:cxnSp>
        <p:nvCxnSpPr>
          <p:cNvPr id="44" name="直線コネクタ 43"/>
          <p:cNvCxnSpPr>
            <a:endCxn id="41" idx="0"/>
          </p:cNvCxnSpPr>
          <p:nvPr/>
        </p:nvCxnSpPr>
        <p:spPr>
          <a:xfrm>
            <a:off x="4155755" y="2181652"/>
            <a:ext cx="275192" cy="271794"/>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45" name="直線コネクタ 44"/>
          <p:cNvCxnSpPr>
            <a:endCxn id="40" idx="0"/>
          </p:cNvCxnSpPr>
          <p:nvPr/>
        </p:nvCxnSpPr>
        <p:spPr>
          <a:xfrm flipH="1">
            <a:off x="3412609" y="2231972"/>
            <a:ext cx="71696" cy="218991"/>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47" name="弦 46"/>
          <p:cNvSpPr/>
          <p:nvPr/>
        </p:nvSpPr>
        <p:spPr>
          <a:xfrm rot="5400000">
            <a:off x="499152" y="162732"/>
            <a:ext cx="1723628" cy="1977656"/>
          </a:xfrm>
          <a:prstGeom prst="chord">
            <a:avLst>
              <a:gd name="adj1" fmla="val 2684243"/>
              <a:gd name="adj2" fmla="val 18575949"/>
            </a:avLst>
          </a:prstGeom>
          <a:no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9" name="円/楕円 48"/>
          <p:cNvSpPr/>
          <p:nvPr/>
        </p:nvSpPr>
        <p:spPr>
          <a:xfrm>
            <a:off x="70530" y="1862744"/>
            <a:ext cx="1368000" cy="26280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endParaRPr lang="ja-JP" altLang="en-US" sz="1200" dirty="0">
              <a:solidFill>
                <a:schemeClr val="tx1"/>
              </a:solidFill>
            </a:endParaRPr>
          </a:p>
        </p:txBody>
      </p:sp>
      <p:sp>
        <p:nvSpPr>
          <p:cNvPr id="50" name="円/楕円 49"/>
          <p:cNvSpPr/>
          <p:nvPr/>
        </p:nvSpPr>
        <p:spPr>
          <a:xfrm>
            <a:off x="1498870" y="1862744"/>
            <a:ext cx="1368000" cy="2628000"/>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r>
              <a:rPr lang="ja-JP" altLang="en-US" sz="1200" dirty="0">
                <a:solidFill>
                  <a:schemeClr val="tx1"/>
                </a:solidFill>
              </a:rPr>
              <a:t>一種類の生物の絶滅が他の生物の絶滅を連鎖的に引き起こすこともある。</a:t>
            </a:r>
          </a:p>
        </p:txBody>
      </p:sp>
      <p:sp>
        <p:nvSpPr>
          <p:cNvPr id="51" name="テキスト ボックス 50"/>
          <p:cNvSpPr txBox="1"/>
          <p:nvPr/>
        </p:nvSpPr>
        <p:spPr>
          <a:xfrm>
            <a:off x="495743" y="586298"/>
            <a:ext cx="1661993" cy="1208544"/>
          </a:xfrm>
          <a:prstGeom prst="rect">
            <a:avLst/>
          </a:prstGeom>
          <a:noFill/>
        </p:spPr>
        <p:txBody>
          <a:bodyPr vert="eaVert" wrap="square" rtlCol="0">
            <a:noAutofit/>
          </a:bodyPr>
          <a:lstStyle/>
          <a:p>
            <a:endParaRPr lang="ja-JP" altLang="en-US" sz="1200" dirty="0"/>
          </a:p>
        </p:txBody>
      </p:sp>
      <p:cxnSp>
        <p:nvCxnSpPr>
          <p:cNvPr id="52" name="直線コネクタ 51"/>
          <p:cNvCxnSpPr/>
          <p:nvPr/>
        </p:nvCxnSpPr>
        <p:spPr>
          <a:xfrm flipV="1">
            <a:off x="1162759" y="1761854"/>
            <a:ext cx="194953" cy="319422"/>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54" name="直線コネクタ 53"/>
          <p:cNvCxnSpPr/>
          <p:nvPr/>
        </p:nvCxnSpPr>
        <p:spPr>
          <a:xfrm>
            <a:off x="1691552" y="1761854"/>
            <a:ext cx="215604" cy="243751"/>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56" name="テキスト ボックス 55"/>
          <p:cNvSpPr txBox="1"/>
          <p:nvPr/>
        </p:nvSpPr>
        <p:spPr>
          <a:xfrm>
            <a:off x="3208609" y="335355"/>
            <a:ext cx="1048492" cy="307777"/>
          </a:xfrm>
          <a:prstGeom prst="rect">
            <a:avLst/>
          </a:prstGeom>
          <a:solidFill>
            <a:schemeClr val="accent4">
              <a:lumMod val="75000"/>
            </a:schemeClr>
          </a:solidFill>
          <a:ln>
            <a:solidFill>
              <a:srgbClr val="0070C0"/>
            </a:solidFill>
          </a:ln>
        </p:spPr>
        <p:txBody>
          <a:bodyPr vert="horz" wrap="square" rtlCol="0">
            <a:spAutoFit/>
          </a:bodyPr>
          <a:lstStyle/>
          <a:p>
            <a:pPr algn="ctr"/>
            <a:r>
              <a:rPr lang="ja-JP" altLang="en-US" sz="1400" dirty="0" smtClean="0">
                <a:solidFill>
                  <a:schemeClr val="bg1"/>
                </a:solidFill>
              </a:rPr>
              <a:t>異なる主張</a:t>
            </a:r>
            <a:endParaRPr lang="ja-JP" altLang="en-US" sz="1400" dirty="0">
              <a:solidFill>
                <a:schemeClr val="bg1"/>
              </a:solidFill>
            </a:endParaRPr>
          </a:p>
        </p:txBody>
      </p:sp>
      <p:sp>
        <p:nvSpPr>
          <p:cNvPr id="57" name="テキスト ボックス 56"/>
          <p:cNvSpPr txBox="1"/>
          <p:nvPr/>
        </p:nvSpPr>
        <p:spPr>
          <a:xfrm>
            <a:off x="5404832" y="106541"/>
            <a:ext cx="1451373" cy="307777"/>
          </a:xfrm>
          <a:prstGeom prst="rect">
            <a:avLst/>
          </a:prstGeom>
          <a:solidFill>
            <a:schemeClr val="accent6">
              <a:lumMod val="75000"/>
            </a:schemeClr>
          </a:solidFill>
          <a:ln>
            <a:solidFill>
              <a:srgbClr val="0070C0"/>
            </a:solidFill>
          </a:ln>
        </p:spPr>
        <p:txBody>
          <a:bodyPr vert="horz" wrap="square" rtlCol="0">
            <a:spAutoFit/>
          </a:bodyPr>
          <a:lstStyle/>
          <a:p>
            <a:pPr algn="ctr"/>
            <a:r>
              <a:rPr lang="ja-JP" altLang="en-US" sz="1400" dirty="0" smtClean="0">
                <a:solidFill>
                  <a:schemeClr val="bg1"/>
                </a:solidFill>
              </a:rPr>
              <a:t>筆者の主張</a:t>
            </a:r>
            <a:endParaRPr lang="ja-JP" altLang="en-US" sz="1400" dirty="0">
              <a:solidFill>
                <a:schemeClr val="bg1"/>
              </a:solidFill>
            </a:endParaRPr>
          </a:p>
        </p:txBody>
      </p:sp>
      <p:sp>
        <p:nvSpPr>
          <p:cNvPr id="58" name="テキスト ボックス 57"/>
          <p:cNvSpPr txBox="1"/>
          <p:nvPr/>
        </p:nvSpPr>
        <p:spPr>
          <a:xfrm>
            <a:off x="809449" y="109963"/>
            <a:ext cx="1103034" cy="307777"/>
          </a:xfrm>
          <a:prstGeom prst="rect">
            <a:avLst/>
          </a:prstGeom>
          <a:solidFill>
            <a:schemeClr val="accent6">
              <a:lumMod val="75000"/>
            </a:schemeClr>
          </a:solidFill>
          <a:ln>
            <a:solidFill>
              <a:srgbClr val="0070C0"/>
            </a:solidFill>
          </a:ln>
        </p:spPr>
        <p:txBody>
          <a:bodyPr vert="horz" wrap="square" rtlCol="0">
            <a:spAutoFit/>
          </a:bodyPr>
          <a:lstStyle/>
          <a:p>
            <a:pPr algn="ctr"/>
            <a:r>
              <a:rPr lang="ja-JP" altLang="en-US" sz="1400" dirty="0" smtClean="0">
                <a:solidFill>
                  <a:schemeClr val="bg1"/>
                </a:solidFill>
              </a:rPr>
              <a:t>筆者の反論</a:t>
            </a:r>
            <a:endParaRPr lang="ja-JP" altLang="en-US" sz="1400" dirty="0">
              <a:solidFill>
                <a:schemeClr val="bg1"/>
              </a:solidFill>
            </a:endParaRPr>
          </a:p>
        </p:txBody>
      </p:sp>
      <p:sp>
        <p:nvSpPr>
          <p:cNvPr id="53" name="爆発 2 52"/>
          <p:cNvSpPr/>
          <p:nvPr/>
        </p:nvSpPr>
        <p:spPr>
          <a:xfrm>
            <a:off x="2293338" y="297855"/>
            <a:ext cx="846094" cy="712383"/>
          </a:xfrm>
          <a:prstGeom prst="irregularSeal2">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altLang="ja-JP" sz="1100" dirty="0">
                <a:ln w="0"/>
                <a:solidFill>
                  <a:schemeClr val="tx1"/>
                </a:solidFill>
                <a:effectLst>
                  <a:outerShdw blurRad="38100" dist="19050" dir="2700000" algn="tl" rotWithShape="0">
                    <a:schemeClr val="dk1">
                      <a:alpha val="40000"/>
                    </a:schemeClr>
                  </a:outerShdw>
                </a:effectLst>
              </a:rPr>
              <a:t>VS</a:t>
            </a:r>
            <a:endParaRPr lang="ja-JP" altLang="en-US" sz="1100" dirty="0">
              <a:ln w="0"/>
              <a:solidFill>
                <a:schemeClr val="tx1"/>
              </a:solidFill>
              <a:effectLst>
                <a:outerShdw blurRad="38100" dist="19050" dir="2700000" algn="tl" rotWithShape="0">
                  <a:schemeClr val="dk1">
                    <a:alpha val="40000"/>
                  </a:schemeClr>
                </a:outerShdw>
              </a:effectLst>
            </a:endParaRPr>
          </a:p>
        </p:txBody>
      </p:sp>
      <p:pic>
        <p:nvPicPr>
          <p:cNvPr id="36" name="図 3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60288" y="64800"/>
            <a:ext cx="720000" cy="353420"/>
          </a:xfrm>
          <a:prstGeom prst="rect">
            <a:avLst/>
          </a:prstGeom>
        </p:spPr>
      </p:pic>
      <p:pic>
        <p:nvPicPr>
          <p:cNvPr id="39" name="図 3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752400" y="4392420"/>
            <a:ext cx="720000" cy="356064"/>
          </a:xfrm>
          <a:prstGeom prst="rect">
            <a:avLst/>
          </a:prstGeom>
        </p:spPr>
      </p:pic>
      <p:sp>
        <p:nvSpPr>
          <p:cNvPr id="42" name="テキスト ボックス 41"/>
          <p:cNvSpPr txBox="1"/>
          <p:nvPr/>
        </p:nvSpPr>
        <p:spPr>
          <a:xfrm>
            <a:off x="8618165" y="5113886"/>
            <a:ext cx="433247" cy="1677971"/>
          </a:xfrm>
          <a:prstGeom prst="rect">
            <a:avLst/>
          </a:prstGeom>
          <a:noFill/>
        </p:spPr>
        <p:txBody>
          <a:bodyPr vert="eaVert" wrap="square" rtlCol="0">
            <a:noAutofit/>
          </a:bodyPr>
          <a:lstStyle/>
          <a:p>
            <a:endParaRPr kumimoji="1" lang="ja-JP" altLang="en-US" sz="1600" dirty="0"/>
          </a:p>
        </p:txBody>
      </p:sp>
      <p:sp>
        <p:nvSpPr>
          <p:cNvPr id="43" name="テキスト ボックス 42"/>
          <p:cNvSpPr txBox="1"/>
          <p:nvPr/>
        </p:nvSpPr>
        <p:spPr>
          <a:xfrm>
            <a:off x="8648521" y="3933109"/>
            <a:ext cx="372534" cy="269327"/>
          </a:xfrm>
          <a:prstGeom prst="rect">
            <a:avLst/>
          </a:prstGeom>
          <a:noFill/>
        </p:spPr>
        <p:txBody>
          <a:bodyPr wrap="square" rtlCol="0" anchor="ctr" anchorCtr="0">
            <a:noAutofit/>
          </a:bodyPr>
          <a:lstStyle/>
          <a:p>
            <a:pPr algn="ctr"/>
            <a:endParaRPr kumimoji="1" lang="ja-JP" altLang="en-US" sz="1050" dirty="0"/>
          </a:p>
        </p:txBody>
      </p:sp>
      <p:sp>
        <p:nvSpPr>
          <p:cNvPr id="46" name="テキスト ボックス 45"/>
          <p:cNvSpPr txBox="1"/>
          <p:nvPr/>
        </p:nvSpPr>
        <p:spPr>
          <a:xfrm>
            <a:off x="8648521" y="4331042"/>
            <a:ext cx="372534" cy="269327"/>
          </a:xfrm>
          <a:prstGeom prst="rect">
            <a:avLst/>
          </a:prstGeom>
          <a:noFill/>
        </p:spPr>
        <p:txBody>
          <a:bodyPr wrap="square" rtlCol="0" anchor="ctr" anchorCtr="0">
            <a:noAutofit/>
          </a:bodyPr>
          <a:lstStyle/>
          <a:p>
            <a:pPr algn="ctr"/>
            <a:endParaRPr kumimoji="1" lang="ja-JP" altLang="en-US" sz="1050" dirty="0"/>
          </a:p>
        </p:txBody>
      </p:sp>
    </p:spTree>
    <p:extLst>
      <p:ext uri="{BB962C8B-B14F-4D97-AF65-F5344CB8AC3E}">
        <p14:creationId xmlns:p14="http://schemas.microsoft.com/office/powerpoint/2010/main" val="305979302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178</TotalTime>
  <Words>86</Words>
  <Application>Microsoft Office PowerPoint</Application>
  <PresentationFormat>画面に合わせる (4:3)</PresentationFormat>
  <Paragraphs>11</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Ｐゴシック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metsugi-y</dc:creator>
  <cp:lastModifiedBy>metsugi-y</cp:lastModifiedBy>
  <cp:revision>19</cp:revision>
  <cp:lastPrinted>2022-03-02T03:43:04Z</cp:lastPrinted>
  <dcterms:created xsi:type="dcterms:W3CDTF">2022-02-03T05:30:39Z</dcterms:created>
  <dcterms:modified xsi:type="dcterms:W3CDTF">2022-03-28T05:11:39Z</dcterms:modified>
</cp:coreProperties>
</file>