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2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220096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839375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248983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65162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195546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401350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57082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066206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15927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822195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400802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416795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図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4" name="テキスト ボックス 3"/>
          <p:cNvSpPr txBox="1"/>
          <p:nvPr/>
        </p:nvSpPr>
        <p:spPr>
          <a:xfrm>
            <a:off x="8591319" y="108442"/>
            <a:ext cx="444609" cy="1701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３年　絶滅の意味</a:t>
            </a:r>
          </a:p>
        </p:txBody>
      </p:sp>
      <p:sp>
        <p:nvSpPr>
          <p:cNvPr id="5" name="テキスト ボックス 4"/>
          <p:cNvSpPr txBox="1"/>
          <p:nvPr/>
        </p:nvSpPr>
        <p:spPr>
          <a:xfrm>
            <a:off x="7967070" y="451610"/>
            <a:ext cx="340863" cy="3742934"/>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5" dirty="0"/>
              <a:t>筆者の主張とその根拠を整理しよう。</a:t>
            </a:r>
          </a:p>
        </p:txBody>
      </p:sp>
      <p:sp>
        <p:nvSpPr>
          <p:cNvPr id="6" name="テキスト ボックス 5"/>
          <p:cNvSpPr txBox="1"/>
          <p:nvPr/>
        </p:nvSpPr>
        <p:spPr>
          <a:xfrm>
            <a:off x="7783167" y="4748484"/>
            <a:ext cx="669799" cy="1974129"/>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51" dirty="0" smtClean="0"/>
              <a:t>筆者の意見に賛成か反対かを示したうえで、生物の絶滅について考えたことを書こう。</a:t>
            </a:r>
            <a:endParaRPr lang="ja-JP" altLang="en-US" sz="1051" dirty="0"/>
          </a:p>
        </p:txBody>
      </p:sp>
      <p:sp>
        <p:nvSpPr>
          <p:cNvPr id="9" name="角丸四角形 8"/>
          <p:cNvSpPr/>
          <p:nvPr/>
        </p:nvSpPr>
        <p:spPr>
          <a:xfrm>
            <a:off x="148857" y="4618484"/>
            <a:ext cx="7364463" cy="200324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endParaRPr lang="ja-JP" altLang="en-US" sz="1183" dirty="0">
              <a:solidFill>
                <a:schemeClr val="tx1"/>
              </a:solidFill>
            </a:endParaRPr>
          </a:p>
        </p:txBody>
      </p:sp>
      <p:sp>
        <p:nvSpPr>
          <p:cNvPr id="10" name="弦 9"/>
          <p:cNvSpPr/>
          <p:nvPr/>
        </p:nvSpPr>
        <p:spPr>
          <a:xfrm rot="6687234">
            <a:off x="4997027" y="239310"/>
            <a:ext cx="2603389" cy="2840565"/>
          </a:xfrm>
          <a:prstGeom prst="chord">
            <a:avLst>
              <a:gd name="adj1" fmla="val 2684243"/>
              <a:gd name="adj2" fmla="val 16200000"/>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5283884" y="791094"/>
            <a:ext cx="2031325" cy="1200329"/>
          </a:xfrm>
          <a:prstGeom prst="rect">
            <a:avLst/>
          </a:prstGeom>
          <a:noFill/>
        </p:spPr>
        <p:txBody>
          <a:bodyPr vert="eaVert" wrap="square" rtlCol="0">
            <a:noAutofit/>
          </a:bodyPr>
          <a:lstStyle/>
          <a:p>
            <a:endParaRPr lang="en-US" altLang="ja-JP" sz="1200" dirty="0"/>
          </a:p>
        </p:txBody>
      </p:sp>
      <p:cxnSp>
        <p:nvCxnSpPr>
          <p:cNvPr id="13" name="直線コネクタ 12"/>
          <p:cNvCxnSpPr>
            <a:endCxn id="18" idx="0"/>
          </p:cNvCxnSpPr>
          <p:nvPr/>
        </p:nvCxnSpPr>
        <p:spPr>
          <a:xfrm flipH="1">
            <a:off x="5261391" y="2201809"/>
            <a:ext cx="22093" cy="26558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a:endCxn id="21" idx="0"/>
          </p:cNvCxnSpPr>
          <p:nvPr/>
        </p:nvCxnSpPr>
        <p:spPr>
          <a:xfrm>
            <a:off x="5877223" y="2201809"/>
            <a:ext cx="93755" cy="28086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7319070" y="2172169"/>
            <a:ext cx="11808" cy="30054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a:endCxn id="17" idx="0"/>
          </p:cNvCxnSpPr>
          <p:nvPr/>
        </p:nvCxnSpPr>
        <p:spPr>
          <a:xfrm>
            <a:off x="6659992" y="2172169"/>
            <a:ext cx="3786" cy="28127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7" name="円/楕円 16"/>
          <p:cNvSpPr/>
          <p:nvPr/>
        </p:nvSpPr>
        <p:spPr>
          <a:xfrm>
            <a:off x="6339778" y="245344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endParaRPr kumimoji="1" lang="ja-JP" altLang="en-US" sz="1200" dirty="0">
              <a:solidFill>
                <a:schemeClr val="tx1"/>
              </a:solidFill>
            </a:endParaRPr>
          </a:p>
        </p:txBody>
      </p:sp>
      <p:sp>
        <p:nvSpPr>
          <p:cNvPr id="18" name="円/楕円 17"/>
          <p:cNvSpPr/>
          <p:nvPr/>
        </p:nvSpPr>
        <p:spPr>
          <a:xfrm>
            <a:off x="4937391" y="246739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endParaRPr kumimoji="1" lang="ja-JP" altLang="en-US" sz="1200" dirty="0">
              <a:solidFill>
                <a:schemeClr val="tx1"/>
              </a:solidFill>
            </a:endParaRPr>
          </a:p>
        </p:txBody>
      </p:sp>
      <p:sp>
        <p:nvSpPr>
          <p:cNvPr id="19" name="円/楕円 18"/>
          <p:cNvSpPr/>
          <p:nvPr/>
        </p:nvSpPr>
        <p:spPr>
          <a:xfrm>
            <a:off x="7027872" y="2453447"/>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dirty="0" smtClean="0">
                <a:solidFill>
                  <a:schemeClr val="tx1"/>
                </a:solidFill>
              </a:rPr>
              <a:t>人間の存在に不可欠な基盤</a:t>
            </a:r>
            <a:r>
              <a:rPr lang="ja-JP" altLang="en-US" sz="1200" smtClean="0">
                <a:solidFill>
                  <a:schemeClr val="tx1"/>
                </a:solidFill>
              </a:rPr>
              <a:t>の</a:t>
            </a:r>
            <a:r>
              <a:rPr lang="ja-JP" altLang="en-US" sz="1200" smtClean="0">
                <a:solidFill>
                  <a:schemeClr val="tx1"/>
                </a:solidFill>
              </a:rPr>
              <a:t>提供</a:t>
            </a:r>
            <a:endParaRPr kumimoji="1" lang="ja-JP" altLang="en-US" sz="1200" dirty="0">
              <a:solidFill>
                <a:schemeClr val="tx1"/>
              </a:solidFill>
            </a:endParaRPr>
          </a:p>
        </p:txBody>
      </p:sp>
      <p:sp>
        <p:nvSpPr>
          <p:cNvPr id="20" name="爆発 2 19"/>
          <p:cNvSpPr/>
          <p:nvPr/>
        </p:nvSpPr>
        <p:spPr>
          <a:xfrm>
            <a:off x="4282865" y="303026"/>
            <a:ext cx="846094" cy="712383"/>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ja-JP" sz="1100" dirty="0">
                <a:ln w="0"/>
                <a:solidFill>
                  <a:schemeClr val="tx1"/>
                </a:solidFill>
                <a:effectLst>
                  <a:outerShdw blurRad="38100" dist="19050" dir="2700000" algn="tl" rotWithShape="0">
                    <a:schemeClr val="dk1">
                      <a:alpha val="40000"/>
                    </a:schemeClr>
                  </a:outerShdw>
                </a:effectLst>
              </a:rPr>
              <a:t>VS</a:t>
            </a:r>
            <a:endParaRPr lang="ja-JP" altLang="en-US" sz="1100" dirty="0">
              <a:ln w="0"/>
              <a:solidFill>
                <a:schemeClr val="tx1"/>
              </a:solidFill>
              <a:effectLst>
                <a:outerShdw blurRad="38100" dist="19050" dir="2700000" algn="tl" rotWithShape="0">
                  <a:schemeClr val="dk1">
                    <a:alpha val="40000"/>
                  </a:schemeClr>
                </a:outerShdw>
              </a:effectLst>
            </a:endParaRPr>
          </a:p>
        </p:txBody>
      </p:sp>
      <p:sp>
        <p:nvSpPr>
          <p:cNvPr id="21" name="円/楕円 20"/>
          <p:cNvSpPr/>
          <p:nvPr/>
        </p:nvSpPr>
        <p:spPr>
          <a:xfrm>
            <a:off x="5646978" y="248267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endParaRPr kumimoji="1" lang="ja-JP" altLang="en-US" sz="1200" dirty="0">
              <a:solidFill>
                <a:schemeClr val="tx1"/>
              </a:solidFill>
            </a:endParaRPr>
          </a:p>
        </p:txBody>
      </p:sp>
      <p:sp>
        <p:nvSpPr>
          <p:cNvPr id="37" name="弦 36"/>
          <p:cNvSpPr/>
          <p:nvPr/>
        </p:nvSpPr>
        <p:spPr>
          <a:xfrm rot="5400000">
            <a:off x="2572040" y="915028"/>
            <a:ext cx="2277100" cy="1433458"/>
          </a:xfrm>
          <a:prstGeom prst="chord">
            <a:avLst>
              <a:gd name="adj1" fmla="val 2684243"/>
              <a:gd name="adj2" fmla="val 1857594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p:cNvSpPr txBox="1"/>
          <p:nvPr/>
        </p:nvSpPr>
        <p:spPr>
          <a:xfrm>
            <a:off x="3260112" y="904183"/>
            <a:ext cx="923330" cy="1015663"/>
          </a:xfrm>
          <a:prstGeom prst="rect">
            <a:avLst/>
          </a:prstGeom>
          <a:noFill/>
        </p:spPr>
        <p:txBody>
          <a:bodyPr vert="eaVert" wrap="square" rtlCol="0">
            <a:noAutofit/>
          </a:bodyPr>
          <a:lstStyle/>
          <a:p>
            <a:endParaRPr lang="ja-JP" altLang="en-US" sz="1200" dirty="0"/>
          </a:p>
        </p:txBody>
      </p:sp>
      <p:sp>
        <p:nvSpPr>
          <p:cNvPr id="40" name="円/楕円 39"/>
          <p:cNvSpPr/>
          <p:nvPr/>
        </p:nvSpPr>
        <p:spPr>
          <a:xfrm flipH="1">
            <a:off x="2947671" y="2450963"/>
            <a:ext cx="929876" cy="191204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endParaRPr lang="ja-JP" altLang="en-US" sz="1200" dirty="0">
              <a:solidFill>
                <a:schemeClr val="tx1"/>
              </a:solidFill>
            </a:endParaRPr>
          </a:p>
        </p:txBody>
      </p:sp>
      <p:sp>
        <p:nvSpPr>
          <p:cNvPr id="41" name="円/楕円 40"/>
          <p:cNvSpPr/>
          <p:nvPr/>
        </p:nvSpPr>
        <p:spPr>
          <a:xfrm flipH="1">
            <a:off x="3966009" y="2453446"/>
            <a:ext cx="929876" cy="191204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chemeClr val="tx1"/>
                </a:solidFill>
              </a:rPr>
              <a:t>絶滅しても生態系に大きな影響を及ぼしそうに</a:t>
            </a:r>
            <a:r>
              <a:rPr lang="ja-JP" altLang="en-US" sz="1200" dirty="0" smtClean="0">
                <a:solidFill>
                  <a:schemeClr val="tx1"/>
                </a:solidFill>
              </a:rPr>
              <a:t>ない。</a:t>
            </a:r>
            <a:endParaRPr lang="ja-JP" altLang="en-US" sz="1200" dirty="0">
              <a:solidFill>
                <a:schemeClr val="tx1"/>
              </a:solidFill>
            </a:endParaRPr>
          </a:p>
        </p:txBody>
      </p:sp>
      <p:cxnSp>
        <p:nvCxnSpPr>
          <p:cNvPr id="44" name="直線コネクタ 43"/>
          <p:cNvCxnSpPr>
            <a:endCxn id="41" idx="0"/>
          </p:cNvCxnSpPr>
          <p:nvPr/>
        </p:nvCxnSpPr>
        <p:spPr>
          <a:xfrm>
            <a:off x="4155755" y="2181652"/>
            <a:ext cx="275192" cy="271794"/>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endCxn id="40" idx="0"/>
          </p:cNvCxnSpPr>
          <p:nvPr/>
        </p:nvCxnSpPr>
        <p:spPr>
          <a:xfrm flipH="1">
            <a:off x="3412609" y="2231972"/>
            <a:ext cx="71696" cy="218991"/>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7" name="弦 46"/>
          <p:cNvSpPr/>
          <p:nvPr/>
        </p:nvSpPr>
        <p:spPr>
          <a:xfrm rot="5400000">
            <a:off x="499152" y="162732"/>
            <a:ext cx="1723628" cy="1977656"/>
          </a:xfrm>
          <a:prstGeom prst="chord">
            <a:avLst>
              <a:gd name="adj1" fmla="val 2684243"/>
              <a:gd name="adj2" fmla="val 1857594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円/楕円 48"/>
          <p:cNvSpPr/>
          <p:nvPr/>
        </p:nvSpPr>
        <p:spPr>
          <a:xfrm>
            <a:off x="70530" y="1862744"/>
            <a:ext cx="1368000" cy="2628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endParaRPr lang="ja-JP" altLang="en-US" sz="1200" dirty="0">
              <a:solidFill>
                <a:schemeClr val="tx1"/>
              </a:solidFill>
            </a:endParaRPr>
          </a:p>
        </p:txBody>
      </p:sp>
      <p:sp>
        <p:nvSpPr>
          <p:cNvPr id="50" name="円/楕円 49"/>
          <p:cNvSpPr/>
          <p:nvPr/>
        </p:nvSpPr>
        <p:spPr>
          <a:xfrm>
            <a:off x="1498870" y="1862744"/>
            <a:ext cx="1368000" cy="2628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chemeClr val="tx1"/>
                </a:solidFill>
              </a:rPr>
              <a:t>一種類の生物の絶滅が他の生物の絶滅を連鎖的に引き起こすこともある。</a:t>
            </a:r>
          </a:p>
        </p:txBody>
      </p:sp>
      <p:sp>
        <p:nvSpPr>
          <p:cNvPr id="51" name="テキスト ボックス 50"/>
          <p:cNvSpPr txBox="1"/>
          <p:nvPr/>
        </p:nvSpPr>
        <p:spPr>
          <a:xfrm>
            <a:off x="495743" y="586298"/>
            <a:ext cx="1661993" cy="1208544"/>
          </a:xfrm>
          <a:prstGeom prst="rect">
            <a:avLst/>
          </a:prstGeom>
          <a:noFill/>
        </p:spPr>
        <p:txBody>
          <a:bodyPr vert="eaVert" wrap="square" rtlCol="0">
            <a:noAutofit/>
          </a:bodyPr>
          <a:lstStyle/>
          <a:p>
            <a:endParaRPr lang="ja-JP" altLang="en-US" sz="1200" dirty="0"/>
          </a:p>
        </p:txBody>
      </p:sp>
      <p:cxnSp>
        <p:nvCxnSpPr>
          <p:cNvPr id="52" name="直線コネクタ 51"/>
          <p:cNvCxnSpPr/>
          <p:nvPr/>
        </p:nvCxnSpPr>
        <p:spPr>
          <a:xfrm flipV="1">
            <a:off x="1162759" y="1761854"/>
            <a:ext cx="194953" cy="319422"/>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1691552" y="1761854"/>
            <a:ext cx="215604" cy="243751"/>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6" name="テキスト ボックス 55"/>
          <p:cNvSpPr txBox="1"/>
          <p:nvPr/>
        </p:nvSpPr>
        <p:spPr>
          <a:xfrm>
            <a:off x="3208609" y="335355"/>
            <a:ext cx="1048492" cy="307777"/>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異なる主張</a:t>
            </a:r>
            <a:endParaRPr lang="ja-JP" altLang="en-US" sz="1400" dirty="0">
              <a:solidFill>
                <a:schemeClr val="bg1"/>
              </a:solidFill>
            </a:endParaRPr>
          </a:p>
        </p:txBody>
      </p:sp>
      <p:sp>
        <p:nvSpPr>
          <p:cNvPr id="57" name="テキスト ボックス 56"/>
          <p:cNvSpPr txBox="1"/>
          <p:nvPr/>
        </p:nvSpPr>
        <p:spPr>
          <a:xfrm>
            <a:off x="5404832" y="106541"/>
            <a:ext cx="1451373" cy="307777"/>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筆者の主張</a:t>
            </a:r>
            <a:endParaRPr lang="ja-JP" altLang="en-US" sz="1400" dirty="0">
              <a:solidFill>
                <a:schemeClr val="bg1"/>
              </a:solidFill>
            </a:endParaRPr>
          </a:p>
        </p:txBody>
      </p:sp>
      <p:sp>
        <p:nvSpPr>
          <p:cNvPr id="58" name="テキスト ボックス 57"/>
          <p:cNvSpPr txBox="1"/>
          <p:nvPr/>
        </p:nvSpPr>
        <p:spPr>
          <a:xfrm>
            <a:off x="809449" y="109963"/>
            <a:ext cx="1103034" cy="307777"/>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筆者の反論</a:t>
            </a:r>
            <a:endParaRPr lang="ja-JP" altLang="en-US" sz="1400" dirty="0">
              <a:solidFill>
                <a:schemeClr val="bg1"/>
              </a:solidFill>
            </a:endParaRPr>
          </a:p>
        </p:txBody>
      </p:sp>
      <p:sp>
        <p:nvSpPr>
          <p:cNvPr id="53" name="爆発 2 52"/>
          <p:cNvSpPr/>
          <p:nvPr/>
        </p:nvSpPr>
        <p:spPr>
          <a:xfrm>
            <a:off x="2293338" y="297855"/>
            <a:ext cx="846094" cy="712383"/>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ja-JP" sz="1100" dirty="0">
                <a:ln w="0"/>
                <a:solidFill>
                  <a:schemeClr val="tx1"/>
                </a:solidFill>
                <a:effectLst>
                  <a:outerShdw blurRad="38100" dist="19050" dir="2700000" algn="tl" rotWithShape="0">
                    <a:schemeClr val="dk1">
                      <a:alpha val="40000"/>
                    </a:schemeClr>
                  </a:outerShdw>
                </a:effectLst>
              </a:rPr>
              <a:t>VS</a:t>
            </a:r>
            <a:endParaRPr lang="ja-JP" altLang="en-US" sz="1100" dirty="0">
              <a:ln w="0"/>
              <a:solidFill>
                <a:schemeClr val="tx1"/>
              </a:solidFill>
              <a:effectLst>
                <a:outerShdw blurRad="38100" dist="19050" dir="2700000" algn="tl" rotWithShape="0">
                  <a:schemeClr val="dk1">
                    <a:alpha val="40000"/>
                  </a:schemeClr>
                </a:outerShdw>
              </a:effectLst>
            </a:endParaRPr>
          </a:p>
        </p:txBody>
      </p:sp>
      <p:pic>
        <p:nvPicPr>
          <p:cNvPr id="36" name="図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0288" y="64800"/>
            <a:ext cx="720000" cy="353420"/>
          </a:xfrm>
          <a:prstGeom prst="rect">
            <a:avLst/>
          </a:prstGeom>
        </p:spPr>
      </p:pic>
      <p:pic>
        <p:nvPicPr>
          <p:cNvPr id="39" name="図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2400" y="4392420"/>
            <a:ext cx="720000" cy="356064"/>
          </a:xfrm>
          <a:prstGeom prst="rect">
            <a:avLst/>
          </a:prstGeom>
        </p:spPr>
      </p:pic>
      <p:sp>
        <p:nvSpPr>
          <p:cNvPr id="42" name="テキスト ボックス 41"/>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43" name="テキスト ボックス 42"/>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46" name="テキスト ボックス 45"/>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3059793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TotalTime>
  <Words>86</Words>
  <Application>Microsoft Office PowerPoint</Application>
  <PresentationFormat>画面に合わせる (4:3)</PresentationFormat>
  <Paragraphs>11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19</cp:revision>
  <cp:lastPrinted>2022-03-02T03:43:04Z</cp:lastPrinted>
  <dcterms:created xsi:type="dcterms:W3CDTF">2022-02-03T05:30:39Z</dcterms:created>
  <dcterms:modified xsi:type="dcterms:W3CDTF">2022-03-28T05:11:39Z</dcterms:modified>
</cp:coreProperties>
</file>