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4" d="100"/>
          <a:sy n="94" d="100"/>
        </p:scale>
        <p:origin x="666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2192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9711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8654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3641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920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6366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6695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1417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8013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9739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1412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272AE-BDE6-450A-A969-15F239D5DC3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00B61-A71F-4ED8-8E3B-5DFBD92D91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5704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/>
          <p:cNvGrpSpPr/>
          <p:nvPr/>
        </p:nvGrpSpPr>
        <p:grpSpPr>
          <a:xfrm>
            <a:off x="3076375" y="288822"/>
            <a:ext cx="3988414" cy="6509340"/>
            <a:chOff x="3076375" y="288822"/>
            <a:chExt cx="3988414" cy="6509340"/>
          </a:xfrm>
        </p:grpSpPr>
        <p:grpSp>
          <p:nvGrpSpPr>
            <p:cNvPr id="69" name="グループ化 68"/>
            <p:cNvGrpSpPr/>
            <p:nvPr/>
          </p:nvGrpSpPr>
          <p:grpSpPr>
            <a:xfrm>
              <a:off x="3132024" y="1169184"/>
              <a:ext cx="1864565" cy="560380"/>
              <a:chOff x="5190836" y="1164769"/>
              <a:chExt cx="1864565" cy="560380"/>
            </a:xfrm>
          </p:grpSpPr>
          <p:cxnSp>
            <p:nvCxnSpPr>
              <p:cNvPr id="70" name="直線コネクタ 69"/>
              <p:cNvCxnSpPr/>
              <p:nvPr/>
            </p:nvCxnSpPr>
            <p:spPr>
              <a:xfrm flipH="1">
                <a:off x="5190836" y="1164769"/>
                <a:ext cx="1596703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線コネクタ 70"/>
              <p:cNvCxnSpPr/>
              <p:nvPr/>
            </p:nvCxnSpPr>
            <p:spPr>
              <a:xfrm flipH="1">
                <a:off x="5205544" y="1725149"/>
                <a:ext cx="184985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線コネクタ 71"/>
              <p:cNvCxnSpPr/>
              <p:nvPr/>
            </p:nvCxnSpPr>
            <p:spPr>
              <a:xfrm flipH="1">
                <a:off x="5197287" y="1443892"/>
                <a:ext cx="172212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7" name="直線コネクタ 36"/>
            <p:cNvCxnSpPr/>
            <p:nvPr/>
          </p:nvCxnSpPr>
          <p:spPr>
            <a:xfrm flipH="1" flipV="1">
              <a:off x="4571150" y="886035"/>
              <a:ext cx="564778" cy="113966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直線コネクタ 37"/>
            <p:cNvCxnSpPr/>
            <p:nvPr/>
          </p:nvCxnSpPr>
          <p:spPr>
            <a:xfrm flipH="1">
              <a:off x="4565329" y="2025701"/>
              <a:ext cx="564778" cy="113966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直線コネクタ 38"/>
            <p:cNvCxnSpPr/>
            <p:nvPr/>
          </p:nvCxnSpPr>
          <p:spPr>
            <a:xfrm flipH="1" flipV="1">
              <a:off x="4572971" y="4006203"/>
              <a:ext cx="564778" cy="113966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直線コネクタ 39"/>
            <p:cNvCxnSpPr/>
            <p:nvPr/>
          </p:nvCxnSpPr>
          <p:spPr>
            <a:xfrm flipH="1">
              <a:off x="4567150" y="5145869"/>
              <a:ext cx="564778" cy="113966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角丸四角形 40"/>
            <p:cNvSpPr/>
            <p:nvPr/>
          </p:nvSpPr>
          <p:spPr>
            <a:xfrm>
              <a:off x="5176127" y="484100"/>
              <a:ext cx="1686848" cy="40514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/>
              <a:endParaRPr lang="en-US" altLang="ja-JP" sz="1400" dirty="0">
                <a:solidFill>
                  <a:schemeClr val="tx1"/>
                </a:solidFill>
              </a:endParaRPr>
            </a:p>
          </p:txBody>
        </p:sp>
        <p:sp>
          <p:nvSpPr>
            <p:cNvPr id="42" name="角丸四角形 41"/>
            <p:cNvSpPr/>
            <p:nvPr/>
          </p:nvSpPr>
          <p:spPr>
            <a:xfrm>
              <a:off x="3137240" y="478634"/>
              <a:ext cx="1686848" cy="40514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/>
              <a:r>
                <a:rPr lang="ja-JP" altLang="en-US" sz="1400" dirty="0" smtClean="0">
                  <a:solidFill>
                    <a:schemeClr val="tx1"/>
                  </a:solidFill>
                </a:rPr>
                <a:t>仕事に誇り</a:t>
              </a:r>
              <a:endParaRPr lang="en-US" altLang="ja-JP" sz="1400" dirty="0">
                <a:solidFill>
                  <a:schemeClr val="tx1"/>
                </a:solidFill>
              </a:endParaRPr>
            </a:p>
          </p:txBody>
        </p:sp>
        <p:sp>
          <p:nvSpPr>
            <p:cNvPr id="43" name="角丸四角形 42"/>
            <p:cNvSpPr/>
            <p:nvPr/>
          </p:nvSpPr>
          <p:spPr>
            <a:xfrm>
              <a:off x="5205545" y="3608299"/>
              <a:ext cx="1686848" cy="40514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/>
              <a:endParaRPr lang="en-US" altLang="ja-JP" sz="1400" dirty="0">
                <a:solidFill>
                  <a:srgbClr val="FF0000"/>
                </a:solidFill>
              </a:endParaRPr>
            </a:p>
          </p:txBody>
        </p:sp>
        <p:sp>
          <p:nvSpPr>
            <p:cNvPr id="44" name="角丸四角形 43"/>
            <p:cNvSpPr/>
            <p:nvPr/>
          </p:nvSpPr>
          <p:spPr>
            <a:xfrm>
              <a:off x="3137104" y="3608299"/>
              <a:ext cx="1686848" cy="40514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/>
              <a:r>
                <a:rPr lang="ja-JP" altLang="en-US" sz="1400" dirty="0" smtClean="0">
                  <a:solidFill>
                    <a:schemeClr val="tx1"/>
                  </a:solidFill>
                </a:rPr>
                <a:t>相手をよく見ている</a:t>
              </a:r>
              <a:endParaRPr lang="en-US" altLang="ja-JP" sz="1400" dirty="0">
                <a:solidFill>
                  <a:schemeClr val="tx1"/>
                </a:solidFill>
              </a:endParaRPr>
            </a:p>
          </p:txBody>
        </p:sp>
        <p:sp>
          <p:nvSpPr>
            <p:cNvPr id="45" name="角丸四角形 44"/>
            <p:cNvSpPr/>
            <p:nvPr/>
          </p:nvSpPr>
          <p:spPr>
            <a:xfrm>
              <a:off x="5205545" y="3178272"/>
              <a:ext cx="1686848" cy="40514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/>
              <a:endParaRPr lang="en-US" altLang="ja-JP" sz="1400" dirty="0">
                <a:solidFill>
                  <a:srgbClr val="FF0000"/>
                </a:solidFill>
              </a:endParaRPr>
            </a:p>
          </p:txBody>
        </p:sp>
        <p:sp>
          <p:nvSpPr>
            <p:cNvPr id="46" name="角丸四角形 45"/>
            <p:cNvSpPr/>
            <p:nvPr/>
          </p:nvSpPr>
          <p:spPr>
            <a:xfrm>
              <a:off x="3137104" y="3158125"/>
              <a:ext cx="1686848" cy="40514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/>
              <a:endParaRPr lang="en-US" altLang="ja-JP" sz="1400" dirty="0">
                <a:solidFill>
                  <a:srgbClr val="FF0000"/>
                </a:solidFill>
              </a:endParaRPr>
            </a:p>
          </p:txBody>
        </p:sp>
        <p:sp>
          <p:nvSpPr>
            <p:cNvPr id="47" name="角丸四角形 46"/>
            <p:cNvSpPr/>
            <p:nvPr/>
          </p:nvSpPr>
          <p:spPr>
            <a:xfrm>
              <a:off x="5205545" y="6262404"/>
              <a:ext cx="1686848" cy="40514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/>
              <a:endParaRPr lang="en-US" altLang="ja-JP" sz="1400" dirty="0">
                <a:solidFill>
                  <a:srgbClr val="FF0000"/>
                </a:solidFill>
              </a:endParaRPr>
            </a:p>
          </p:txBody>
        </p:sp>
        <p:sp>
          <p:nvSpPr>
            <p:cNvPr id="48" name="角丸四角形 47"/>
            <p:cNvSpPr/>
            <p:nvPr/>
          </p:nvSpPr>
          <p:spPr>
            <a:xfrm>
              <a:off x="3137104" y="6262403"/>
              <a:ext cx="1686848" cy="40514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/>
              <a:endParaRPr lang="en-US" altLang="ja-JP" sz="1400" dirty="0">
                <a:solidFill>
                  <a:srgbClr val="FF0000"/>
                </a:solidFill>
              </a:endParaRPr>
            </a:p>
          </p:txBody>
        </p:sp>
        <p:grpSp>
          <p:nvGrpSpPr>
            <p:cNvPr id="15" name="グループ化 14"/>
            <p:cNvGrpSpPr/>
            <p:nvPr/>
          </p:nvGrpSpPr>
          <p:grpSpPr>
            <a:xfrm>
              <a:off x="5190836" y="1164769"/>
              <a:ext cx="1864565" cy="560380"/>
              <a:chOff x="5190836" y="1164769"/>
              <a:chExt cx="1864565" cy="560380"/>
            </a:xfrm>
          </p:grpSpPr>
          <p:cxnSp>
            <p:nvCxnSpPr>
              <p:cNvPr id="51" name="直線コネクタ 50"/>
              <p:cNvCxnSpPr/>
              <p:nvPr/>
            </p:nvCxnSpPr>
            <p:spPr>
              <a:xfrm flipH="1">
                <a:off x="5190836" y="1164769"/>
                <a:ext cx="1596703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線コネクタ 51"/>
              <p:cNvCxnSpPr/>
              <p:nvPr/>
            </p:nvCxnSpPr>
            <p:spPr>
              <a:xfrm flipH="1">
                <a:off x="5205544" y="1725149"/>
                <a:ext cx="184985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" name="直線コネクタ 3"/>
              <p:cNvCxnSpPr/>
              <p:nvPr/>
            </p:nvCxnSpPr>
            <p:spPr>
              <a:xfrm flipH="1">
                <a:off x="5197287" y="1443892"/>
                <a:ext cx="172212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グループ化 72"/>
            <p:cNvGrpSpPr/>
            <p:nvPr/>
          </p:nvGrpSpPr>
          <p:grpSpPr>
            <a:xfrm flipV="1">
              <a:off x="5200224" y="2294982"/>
              <a:ext cx="1864565" cy="560380"/>
              <a:chOff x="5190836" y="1164769"/>
              <a:chExt cx="1864565" cy="560380"/>
            </a:xfrm>
          </p:grpSpPr>
          <p:cxnSp>
            <p:nvCxnSpPr>
              <p:cNvPr id="74" name="直線コネクタ 73"/>
              <p:cNvCxnSpPr/>
              <p:nvPr/>
            </p:nvCxnSpPr>
            <p:spPr>
              <a:xfrm flipH="1">
                <a:off x="5190836" y="1164769"/>
                <a:ext cx="1596703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線コネクタ 74"/>
              <p:cNvCxnSpPr/>
              <p:nvPr/>
            </p:nvCxnSpPr>
            <p:spPr>
              <a:xfrm flipH="1">
                <a:off x="5205544" y="1725149"/>
                <a:ext cx="184985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線コネクタ 75"/>
              <p:cNvCxnSpPr/>
              <p:nvPr/>
            </p:nvCxnSpPr>
            <p:spPr>
              <a:xfrm flipH="1">
                <a:off x="5197287" y="1443892"/>
                <a:ext cx="172212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グループ化 76"/>
            <p:cNvGrpSpPr/>
            <p:nvPr/>
          </p:nvGrpSpPr>
          <p:grpSpPr>
            <a:xfrm flipV="1">
              <a:off x="3134540" y="2293662"/>
              <a:ext cx="1864565" cy="560380"/>
              <a:chOff x="5190836" y="1164769"/>
              <a:chExt cx="1864565" cy="560380"/>
            </a:xfrm>
          </p:grpSpPr>
          <p:cxnSp>
            <p:nvCxnSpPr>
              <p:cNvPr id="78" name="直線コネクタ 77"/>
              <p:cNvCxnSpPr/>
              <p:nvPr/>
            </p:nvCxnSpPr>
            <p:spPr>
              <a:xfrm flipH="1">
                <a:off x="5190836" y="1164769"/>
                <a:ext cx="1596703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線コネクタ 78"/>
              <p:cNvCxnSpPr/>
              <p:nvPr/>
            </p:nvCxnSpPr>
            <p:spPr>
              <a:xfrm flipH="1">
                <a:off x="5205544" y="1725149"/>
                <a:ext cx="184985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線コネクタ 79"/>
              <p:cNvCxnSpPr/>
              <p:nvPr/>
            </p:nvCxnSpPr>
            <p:spPr>
              <a:xfrm flipH="1">
                <a:off x="5197287" y="1443892"/>
                <a:ext cx="172212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グループ化 80"/>
            <p:cNvGrpSpPr/>
            <p:nvPr/>
          </p:nvGrpSpPr>
          <p:grpSpPr>
            <a:xfrm>
              <a:off x="5185987" y="4277869"/>
              <a:ext cx="1864565" cy="560380"/>
              <a:chOff x="5190836" y="1164769"/>
              <a:chExt cx="1864565" cy="560380"/>
            </a:xfrm>
          </p:grpSpPr>
          <p:cxnSp>
            <p:nvCxnSpPr>
              <p:cNvPr id="82" name="直線コネクタ 81"/>
              <p:cNvCxnSpPr/>
              <p:nvPr/>
            </p:nvCxnSpPr>
            <p:spPr>
              <a:xfrm flipH="1">
                <a:off x="5190836" y="1164769"/>
                <a:ext cx="1596703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線コネクタ 82"/>
              <p:cNvCxnSpPr/>
              <p:nvPr/>
            </p:nvCxnSpPr>
            <p:spPr>
              <a:xfrm flipH="1">
                <a:off x="5205544" y="1725149"/>
                <a:ext cx="184985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直線コネクタ 83"/>
              <p:cNvCxnSpPr/>
              <p:nvPr/>
            </p:nvCxnSpPr>
            <p:spPr>
              <a:xfrm flipH="1">
                <a:off x="5197287" y="1443892"/>
                <a:ext cx="172212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グループ化 84"/>
            <p:cNvGrpSpPr/>
            <p:nvPr/>
          </p:nvGrpSpPr>
          <p:grpSpPr>
            <a:xfrm>
              <a:off x="3127175" y="4282284"/>
              <a:ext cx="1864565" cy="560380"/>
              <a:chOff x="5190836" y="1164769"/>
              <a:chExt cx="1864565" cy="560380"/>
            </a:xfrm>
          </p:grpSpPr>
          <p:cxnSp>
            <p:nvCxnSpPr>
              <p:cNvPr id="86" name="直線コネクタ 85"/>
              <p:cNvCxnSpPr/>
              <p:nvPr/>
            </p:nvCxnSpPr>
            <p:spPr>
              <a:xfrm flipH="1">
                <a:off x="5190836" y="1164769"/>
                <a:ext cx="1596703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線コネクタ 86"/>
              <p:cNvCxnSpPr/>
              <p:nvPr/>
            </p:nvCxnSpPr>
            <p:spPr>
              <a:xfrm flipH="1">
                <a:off x="5205544" y="1725149"/>
                <a:ext cx="184985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直線コネクタ 87"/>
              <p:cNvCxnSpPr/>
              <p:nvPr/>
            </p:nvCxnSpPr>
            <p:spPr>
              <a:xfrm flipH="1">
                <a:off x="5197287" y="1443892"/>
                <a:ext cx="172212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グループ化 88"/>
            <p:cNvGrpSpPr/>
            <p:nvPr/>
          </p:nvGrpSpPr>
          <p:grpSpPr>
            <a:xfrm flipV="1">
              <a:off x="5195375" y="5408082"/>
              <a:ext cx="1864565" cy="560380"/>
              <a:chOff x="5190836" y="1164769"/>
              <a:chExt cx="1864565" cy="560380"/>
            </a:xfrm>
          </p:grpSpPr>
          <p:cxnSp>
            <p:nvCxnSpPr>
              <p:cNvPr id="90" name="直線コネクタ 89"/>
              <p:cNvCxnSpPr/>
              <p:nvPr/>
            </p:nvCxnSpPr>
            <p:spPr>
              <a:xfrm flipH="1">
                <a:off x="5190836" y="1164769"/>
                <a:ext cx="1596703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線コネクタ 90"/>
              <p:cNvCxnSpPr/>
              <p:nvPr/>
            </p:nvCxnSpPr>
            <p:spPr>
              <a:xfrm flipH="1">
                <a:off x="5205544" y="1725149"/>
                <a:ext cx="184985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線コネクタ 91"/>
              <p:cNvCxnSpPr/>
              <p:nvPr/>
            </p:nvCxnSpPr>
            <p:spPr>
              <a:xfrm flipH="1">
                <a:off x="5197287" y="1443892"/>
                <a:ext cx="172212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グループ化 92"/>
            <p:cNvGrpSpPr/>
            <p:nvPr/>
          </p:nvGrpSpPr>
          <p:grpSpPr>
            <a:xfrm flipV="1">
              <a:off x="3129691" y="5406762"/>
              <a:ext cx="1864565" cy="560380"/>
              <a:chOff x="5190836" y="1164769"/>
              <a:chExt cx="1864565" cy="560380"/>
            </a:xfrm>
          </p:grpSpPr>
          <p:cxnSp>
            <p:nvCxnSpPr>
              <p:cNvPr id="94" name="直線コネクタ 93"/>
              <p:cNvCxnSpPr/>
              <p:nvPr/>
            </p:nvCxnSpPr>
            <p:spPr>
              <a:xfrm flipH="1">
                <a:off x="5190836" y="1164769"/>
                <a:ext cx="1596703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線コネクタ 94"/>
              <p:cNvCxnSpPr/>
              <p:nvPr/>
            </p:nvCxnSpPr>
            <p:spPr>
              <a:xfrm flipH="1">
                <a:off x="5205544" y="1725149"/>
                <a:ext cx="184985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線コネクタ 95"/>
              <p:cNvCxnSpPr/>
              <p:nvPr/>
            </p:nvCxnSpPr>
            <p:spPr>
              <a:xfrm flipH="1">
                <a:off x="5197287" y="1443892"/>
                <a:ext cx="172212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7" name="テキスト ボックス 96"/>
            <p:cNvSpPr txBox="1"/>
            <p:nvPr/>
          </p:nvSpPr>
          <p:spPr>
            <a:xfrm>
              <a:off x="5165814" y="3973378"/>
              <a:ext cx="1554906" cy="5788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kumimoji="1" lang="ja-JP" altLang="en-US" sz="1200" dirty="0" smtClean="0"/>
                <a:t>・表に彫るやつがあるか。</a:t>
              </a:r>
              <a:endParaRPr kumimoji="1" lang="ja-JP" altLang="en-US" sz="1200" dirty="0"/>
            </a:p>
          </p:txBody>
        </p:sp>
        <p:sp>
          <p:nvSpPr>
            <p:cNvPr id="98" name="テキスト ボックス 97"/>
            <p:cNvSpPr txBox="1"/>
            <p:nvPr/>
          </p:nvSpPr>
          <p:spPr>
            <a:xfrm>
              <a:off x="5191463" y="2017681"/>
              <a:ext cx="1554906" cy="3253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endParaRPr kumimoji="1" lang="ja-JP" alt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99" name="テキスト ボックス 98"/>
            <p:cNvSpPr txBox="1"/>
            <p:nvPr/>
          </p:nvSpPr>
          <p:spPr>
            <a:xfrm>
              <a:off x="3078333" y="2004108"/>
              <a:ext cx="1554906" cy="3488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endParaRPr kumimoji="1" lang="ja-JP" altLang="en-US" sz="1200" dirty="0"/>
            </a:p>
          </p:txBody>
        </p:sp>
        <p:sp>
          <p:nvSpPr>
            <p:cNvPr id="102" name="テキスト ボックス 101"/>
            <p:cNvSpPr txBox="1"/>
            <p:nvPr/>
          </p:nvSpPr>
          <p:spPr>
            <a:xfrm>
              <a:off x="5176127" y="865320"/>
              <a:ext cx="1554906" cy="5788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kumimoji="1" lang="ja-JP" altLang="en-US" sz="1200" dirty="0" smtClean="0"/>
                <a:t>・答えるより早く、次の言葉が飛んできた。</a:t>
              </a:r>
              <a:endParaRPr kumimoji="1" lang="ja-JP" altLang="en-US" sz="1200" dirty="0"/>
            </a:p>
          </p:txBody>
        </p:sp>
        <p:sp>
          <p:nvSpPr>
            <p:cNvPr id="104" name="テキスト ボックス 103"/>
            <p:cNvSpPr txBox="1"/>
            <p:nvPr/>
          </p:nvSpPr>
          <p:spPr>
            <a:xfrm>
              <a:off x="3076375" y="2548098"/>
              <a:ext cx="1841662" cy="3253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endParaRPr kumimoji="1" lang="ja-JP" alt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105" name="テキスト ボックス 104"/>
            <p:cNvSpPr txBox="1"/>
            <p:nvPr/>
          </p:nvSpPr>
          <p:spPr>
            <a:xfrm>
              <a:off x="5190397" y="1403893"/>
              <a:ext cx="1554906" cy="3253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endParaRPr kumimoji="1" lang="ja-JP" altLang="en-US" sz="1200" dirty="0"/>
            </a:p>
          </p:txBody>
        </p:sp>
        <p:sp>
          <p:nvSpPr>
            <p:cNvPr id="106" name="テキスト ボックス 105"/>
            <p:cNvSpPr txBox="1"/>
            <p:nvPr/>
          </p:nvSpPr>
          <p:spPr>
            <a:xfrm>
              <a:off x="5165814" y="4492041"/>
              <a:ext cx="1554906" cy="3253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endParaRPr kumimoji="1" lang="ja-JP" alt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107" name="テキスト ボックス 106"/>
            <p:cNvSpPr txBox="1"/>
            <p:nvPr/>
          </p:nvSpPr>
          <p:spPr>
            <a:xfrm>
              <a:off x="5176127" y="5104879"/>
              <a:ext cx="1554906" cy="3253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endParaRPr kumimoji="1" lang="ja-JP" alt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108" name="テキスト ボックス 107"/>
            <p:cNvSpPr txBox="1"/>
            <p:nvPr/>
          </p:nvSpPr>
          <p:spPr>
            <a:xfrm>
              <a:off x="3078731" y="3976634"/>
              <a:ext cx="1554906" cy="3253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endParaRPr kumimoji="1" lang="ja-JP" alt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6" name="円/楕円 5"/>
            <p:cNvSpPr/>
            <p:nvPr/>
          </p:nvSpPr>
          <p:spPr>
            <a:xfrm>
              <a:off x="4426783" y="288822"/>
              <a:ext cx="1260000" cy="277134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900" b="1" dirty="0" smtClean="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一言で言うと</a:t>
              </a:r>
              <a:endParaRPr kumimoji="1" lang="ja-JP" altLang="en-US" sz="900" b="1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101" name="円/楕円 100"/>
            <p:cNvSpPr/>
            <p:nvPr/>
          </p:nvSpPr>
          <p:spPr>
            <a:xfrm>
              <a:off x="4364883" y="3460231"/>
              <a:ext cx="1260000" cy="277134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900" b="1" dirty="0" smtClean="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一言で言うと</a:t>
              </a:r>
              <a:endParaRPr kumimoji="1" lang="ja-JP" altLang="en-US" sz="900" b="1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103" name="円/楕円 102"/>
            <p:cNvSpPr/>
            <p:nvPr/>
          </p:nvSpPr>
          <p:spPr>
            <a:xfrm>
              <a:off x="4288037" y="6521028"/>
              <a:ext cx="1260000" cy="277134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900" b="1" dirty="0" smtClean="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一言で言うと</a:t>
              </a:r>
              <a:endParaRPr kumimoji="1" lang="ja-JP" altLang="en-US" sz="900" b="1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402" y="0"/>
            <a:ext cx="613978" cy="6847812"/>
          </a:xfrm>
          <a:prstGeom prst="rect">
            <a:avLst/>
          </a:prstGeom>
        </p:spPr>
      </p:pic>
      <p:sp>
        <p:nvSpPr>
          <p:cNvPr id="17" name="テキスト ボックス 16"/>
          <p:cNvSpPr txBox="1"/>
          <p:nvPr/>
        </p:nvSpPr>
        <p:spPr>
          <a:xfrm>
            <a:off x="8591293" y="108440"/>
            <a:ext cx="444609" cy="15321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689" b="1" dirty="0"/>
              <a:t>１</a:t>
            </a:r>
            <a:r>
              <a:rPr lang="ja-JP" altLang="en-US" sz="1689" b="1" dirty="0" smtClean="0"/>
              <a:t>年</a:t>
            </a:r>
            <a:r>
              <a:rPr lang="ja-JP" altLang="en-US" sz="1689" b="1" dirty="0"/>
              <a:t>　</a:t>
            </a:r>
            <a:r>
              <a:rPr lang="ja-JP" altLang="en-US" sz="1689" b="1" dirty="0" smtClean="0"/>
              <a:t>さんちき</a:t>
            </a:r>
            <a:endParaRPr lang="ja-JP" altLang="en-US" sz="1689" b="1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7956623" y="427389"/>
            <a:ext cx="340734" cy="6240161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 smtClean="0"/>
              <a:t>親方</a:t>
            </a:r>
            <a:r>
              <a:rPr lang="ja-JP" altLang="en-US" sz="1014" dirty="0" smtClean="0"/>
              <a:t>と三吉、</a:t>
            </a:r>
            <a:r>
              <a:rPr lang="ja-JP" altLang="en-US" sz="1014" dirty="0" smtClean="0"/>
              <a:t>それぞれの人物像をまとめよう。</a:t>
            </a:r>
            <a:endParaRPr lang="ja-JP" altLang="en-US" sz="1014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154726" y="437566"/>
            <a:ext cx="496803" cy="6083462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 smtClean="0"/>
              <a:t>それぞれの人物像を踏まえて、親方か三吉どちらかの立場で</a:t>
            </a:r>
            <a:r>
              <a:rPr lang="ja-JP" altLang="en-US" sz="1014" dirty="0" smtClean="0"/>
              <a:t>、三吉が</a:t>
            </a:r>
            <a:r>
              <a:rPr lang="ja-JP" altLang="en-US" sz="1014" dirty="0" smtClean="0"/>
              <a:t>車の矢に自分の名前を彫った時のことを日記に書こう。</a:t>
            </a:r>
            <a:endParaRPr lang="ja-JP" altLang="en-US" sz="1014" dirty="0"/>
          </a:p>
        </p:txBody>
      </p:sp>
      <p:sp>
        <p:nvSpPr>
          <p:cNvPr id="28" name="角丸四角形 27"/>
          <p:cNvSpPr/>
          <p:nvPr/>
        </p:nvSpPr>
        <p:spPr>
          <a:xfrm>
            <a:off x="7503459" y="537054"/>
            <a:ext cx="343704" cy="2953342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lang="ja-JP" altLang="en-US" sz="2000" b="1" dirty="0" smtClean="0">
                <a:solidFill>
                  <a:schemeClr val="tx1"/>
                </a:solidFill>
              </a:rPr>
              <a:t>親方の人物像</a:t>
            </a:r>
            <a:endParaRPr lang="en-US" altLang="ja-JP" sz="2000" b="1" dirty="0">
              <a:solidFill>
                <a:schemeClr val="tx1"/>
              </a:solidFill>
            </a:endParaRPr>
          </a:p>
        </p:txBody>
      </p:sp>
      <p:sp>
        <p:nvSpPr>
          <p:cNvPr id="30" name="角丸四角形 29"/>
          <p:cNvSpPr/>
          <p:nvPr/>
        </p:nvSpPr>
        <p:spPr>
          <a:xfrm>
            <a:off x="7503459" y="3661254"/>
            <a:ext cx="343704" cy="2953342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lang="ja-JP" altLang="en-US" sz="2000" b="1" dirty="0">
                <a:solidFill>
                  <a:schemeClr val="tx1"/>
                </a:solidFill>
              </a:rPr>
              <a:t>三吉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の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人物像</a:t>
            </a:r>
            <a:endParaRPr lang="en-US" altLang="ja-JP" sz="2000" b="1" dirty="0">
              <a:solidFill>
                <a:schemeClr val="tx1"/>
              </a:solidFill>
            </a:endParaRPr>
          </a:p>
        </p:txBody>
      </p:sp>
      <p:cxnSp>
        <p:nvCxnSpPr>
          <p:cNvPr id="12" name="直線コネクタ 11"/>
          <p:cNvCxnSpPr/>
          <p:nvPr/>
        </p:nvCxnSpPr>
        <p:spPr>
          <a:xfrm>
            <a:off x="2899374" y="2013725"/>
            <a:ext cx="46123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/>
          <p:cNvCxnSpPr/>
          <p:nvPr/>
        </p:nvCxnSpPr>
        <p:spPr>
          <a:xfrm>
            <a:off x="2891117" y="5137925"/>
            <a:ext cx="46123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 flipH="1" flipV="1">
            <a:off x="6642847" y="874059"/>
            <a:ext cx="564778" cy="11396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線コネクタ 33"/>
          <p:cNvCxnSpPr/>
          <p:nvPr/>
        </p:nvCxnSpPr>
        <p:spPr>
          <a:xfrm flipH="1">
            <a:off x="6637026" y="2013725"/>
            <a:ext cx="564778" cy="11396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直線コネクタ 34"/>
          <p:cNvCxnSpPr/>
          <p:nvPr/>
        </p:nvCxnSpPr>
        <p:spPr>
          <a:xfrm flipH="1" flipV="1">
            <a:off x="6647561" y="3998258"/>
            <a:ext cx="564778" cy="11396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線コネクタ 35"/>
          <p:cNvCxnSpPr/>
          <p:nvPr/>
        </p:nvCxnSpPr>
        <p:spPr>
          <a:xfrm flipH="1">
            <a:off x="6641740" y="5137924"/>
            <a:ext cx="564778" cy="11396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角丸四角形 48"/>
          <p:cNvSpPr/>
          <p:nvPr/>
        </p:nvSpPr>
        <p:spPr>
          <a:xfrm>
            <a:off x="127043" y="478634"/>
            <a:ext cx="1966980" cy="6188916"/>
          </a:xfrm>
          <a:prstGeom prst="roundRect">
            <a:avLst>
              <a:gd name="adj" fmla="val 641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endParaRPr lang="ja-JP" altLang="en-US" sz="1182" dirty="0">
              <a:solidFill>
                <a:srgbClr val="FF0000"/>
              </a:solidFill>
            </a:endParaRPr>
          </a:p>
        </p:txBody>
      </p:sp>
      <p:sp>
        <p:nvSpPr>
          <p:cNvPr id="109" name="テキスト ボックス 108"/>
          <p:cNvSpPr txBox="1"/>
          <p:nvPr/>
        </p:nvSpPr>
        <p:spPr>
          <a:xfrm>
            <a:off x="3060880" y="5091532"/>
            <a:ext cx="1554906" cy="3253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endParaRPr lang="en-US" altLang="ja-JP" sz="1200" dirty="0" smtClean="0">
              <a:solidFill>
                <a:srgbClr val="FF0000"/>
              </a:solidFill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714969" y="1563725"/>
            <a:ext cx="323165" cy="90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eaVert" wrap="square" rtlCol="0" anchor="ctr" anchorCtr="0">
            <a:spAutoFit/>
          </a:bodyPr>
          <a:lstStyle/>
          <a:p>
            <a:r>
              <a:rPr kumimoji="1" lang="ja-JP" altLang="en-US" sz="9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根拠となる本文</a:t>
            </a:r>
            <a:endParaRPr kumimoji="1"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1" name="テキスト ボックス 110"/>
          <p:cNvSpPr txBox="1"/>
          <p:nvPr/>
        </p:nvSpPr>
        <p:spPr>
          <a:xfrm>
            <a:off x="6992974" y="1565704"/>
            <a:ext cx="323165" cy="90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eaVert" wrap="square" rtlCol="0" anchor="ctr" anchorCtr="0">
            <a:spAutoFit/>
          </a:bodyPr>
          <a:lstStyle/>
          <a:p>
            <a:r>
              <a:rPr kumimoji="1" lang="ja-JP" altLang="en-US" sz="9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根拠となる本文</a:t>
            </a:r>
            <a:endParaRPr kumimoji="1"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2" name="テキスト ボックス 111"/>
          <p:cNvSpPr txBox="1"/>
          <p:nvPr/>
        </p:nvSpPr>
        <p:spPr>
          <a:xfrm>
            <a:off x="2727501" y="4687926"/>
            <a:ext cx="323165" cy="90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eaVert" wrap="square" rtlCol="0" anchor="ctr" anchorCtr="0">
            <a:spAutoFit/>
          </a:bodyPr>
          <a:lstStyle/>
          <a:p>
            <a:r>
              <a:rPr kumimoji="1" lang="ja-JP" altLang="en-US" sz="9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根拠となる本文</a:t>
            </a:r>
            <a:endParaRPr kumimoji="1"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3" name="テキスト ボックス 112"/>
          <p:cNvSpPr txBox="1"/>
          <p:nvPr/>
        </p:nvSpPr>
        <p:spPr>
          <a:xfrm>
            <a:off x="6992974" y="4687926"/>
            <a:ext cx="323165" cy="90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eaVert" wrap="square" rtlCol="0" anchor="ctr" anchorCtr="0">
            <a:spAutoFit/>
          </a:bodyPr>
          <a:lstStyle/>
          <a:p>
            <a:r>
              <a:rPr kumimoji="1" lang="ja-JP" altLang="en-US" sz="9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根拠となる本文</a:t>
            </a:r>
            <a:endParaRPr kumimoji="1"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815" y="79683"/>
            <a:ext cx="720000" cy="353420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128" y="79683"/>
            <a:ext cx="720000" cy="353420"/>
          </a:xfrm>
          <a:prstGeom prst="rect">
            <a:avLst/>
          </a:prstGeom>
        </p:spPr>
      </p:pic>
      <p:sp>
        <p:nvSpPr>
          <p:cNvPr id="100" name="テキスト ボックス 99"/>
          <p:cNvSpPr txBox="1"/>
          <p:nvPr/>
        </p:nvSpPr>
        <p:spPr>
          <a:xfrm>
            <a:off x="8618165" y="5113886"/>
            <a:ext cx="433247" cy="1677971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/>
          <a:p>
            <a:endParaRPr kumimoji="1" lang="ja-JP" altLang="en-US" sz="1600" dirty="0"/>
          </a:p>
        </p:txBody>
      </p:sp>
      <p:sp>
        <p:nvSpPr>
          <p:cNvPr id="114" name="テキスト ボックス 113"/>
          <p:cNvSpPr txBox="1"/>
          <p:nvPr/>
        </p:nvSpPr>
        <p:spPr>
          <a:xfrm>
            <a:off x="8648521" y="3933109"/>
            <a:ext cx="372534" cy="26932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endParaRPr kumimoji="1" lang="ja-JP" altLang="en-US" sz="1050" dirty="0"/>
          </a:p>
        </p:txBody>
      </p:sp>
      <p:sp>
        <p:nvSpPr>
          <p:cNvPr id="115" name="テキスト ボックス 114"/>
          <p:cNvSpPr txBox="1"/>
          <p:nvPr/>
        </p:nvSpPr>
        <p:spPr>
          <a:xfrm>
            <a:off x="8648521" y="4331042"/>
            <a:ext cx="372534" cy="26932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endParaRPr kumimoji="1" lang="ja-JP" altLang="en-US" sz="1050" dirty="0"/>
          </a:p>
        </p:txBody>
      </p:sp>
      <p:sp>
        <p:nvSpPr>
          <p:cNvPr id="131" name="テキスト ボックス 130"/>
          <p:cNvSpPr txBox="1"/>
          <p:nvPr/>
        </p:nvSpPr>
        <p:spPr>
          <a:xfrm>
            <a:off x="3067472" y="906518"/>
            <a:ext cx="1554906" cy="3488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346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446</TotalTime>
  <Words>108</Words>
  <Application>Microsoft Office PowerPoint</Application>
  <PresentationFormat>画面に合わせる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HG丸ｺﾞｼｯｸM-PRO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metsugi-y</dc:creator>
  <cp:lastModifiedBy>metsugi-y</cp:lastModifiedBy>
  <cp:revision>32</cp:revision>
  <cp:lastPrinted>2022-03-15T04:14:33Z</cp:lastPrinted>
  <dcterms:created xsi:type="dcterms:W3CDTF">2022-01-31T07:04:19Z</dcterms:created>
  <dcterms:modified xsi:type="dcterms:W3CDTF">2022-04-07T07:24:54Z</dcterms:modified>
</cp:coreProperties>
</file>