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19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71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65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64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92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36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69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41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013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73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41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272AE-BDE6-450A-A969-15F239D5DC35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00B61-A71F-4ED8-8E3B-5DFBD92D9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70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3076375" y="288822"/>
            <a:ext cx="3988414" cy="6509340"/>
            <a:chOff x="3076375" y="288822"/>
            <a:chExt cx="3988414" cy="6509340"/>
          </a:xfrm>
        </p:grpSpPr>
        <p:grpSp>
          <p:nvGrpSpPr>
            <p:cNvPr id="69" name="グループ化 68"/>
            <p:cNvGrpSpPr/>
            <p:nvPr/>
          </p:nvGrpSpPr>
          <p:grpSpPr>
            <a:xfrm>
              <a:off x="3132024" y="1169184"/>
              <a:ext cx="1864565" cy="560380"/>
              <a:chOff x="5190836" y="1164769"/>
              <a:chExt cx="1864565" cy="560380"/>
            </a:xfrm>
          </p:grpSpPr>
          <p:cxnSp>
            <p:nvCxnSpPr>
              <p:cNvPr id="70" name="直線コネクタ 69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コネクタ 70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直線コネクタ 36"/>
            <p:cNvCxnSpPr/>
            <p:nvPr/>
          </p:nvCxnSpPr>
          <p:spPr>
            <a:xfrm flipH="1" flipV="1">
              <a:off x="4571150" y="886035"/>
              <a:ext cx="564778" cy="11396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 flipH="1">
              <a:off x="4565329" y="2025701"/>
              <a:ext cx="564778" cy="11396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 flipV="1">
              <a:off x="4572971" y="4006203"/>
              <a:ext cx="564778" cy="11396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 flipH="1">
              <a:off x="4567150" y="5145869"/>
              <a:ext cx="564778" cy="11396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角丸四角形 40"/>
            <p:cNvSpPr/>
            <p:nvPr/>
          </p:nvSpPr>
          <p:spPr>
            <a:xfrm>
              <a:off x="5176127" y="484100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endParaRPr lang="en-US" altLang="ja-JP" sz="1400" dirty="0">
                <a:solidFill>
                  <a:schemeClr val="tx1"/>
                </a:solidFill>
              </a:endParaRPr>
            </a:p>
          </p:txBody>
        </p:sp>
        <p:sp>
          <p:nvSpPr>
            <p:cNvPr id="42" name="角丸四角形 41"/>
            <p:cNvSpPr/>
            <p:nvPr/>
          </p:nvSpPr>
          <p:spPr>
            <a:xfrm>
              <a:off x="3137240" y="478634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1400" dirty="0" smtClean="0">
                  <a:solidFill>
                    <a:schemeClr val="tx1"/>
                  </a:solidFill>
                </a:rPr>
                <a:t>仕事に誇り</a:t>
              </a:r>
              <a:endParaRPr lang="en-US" altLang="ja-JP" sz="1400" dirty="0">
                <a:solidFill>
                  <a:schemeClr val="tx1"/>
                </a:solidFill>
              </a:endParaRPr>
            </a:p>
          </p:txBody>
        </p:sp>
        <p:sp>
          <p:nvSpPr>
            <p:cNvPr id="43" name="角丸四角形 42"/>
            <p:cNvSpPr/>
            <p:nvPr/>
          </p:nvSpPr>
          <p:spPr>
            <a:xfrm>
              <a:off x="5205545" y="3608299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endParaRPr lang="en-US" altLang="ja-JP" sz="1400" dirty="0">
                <a:solidFill>
                  <a:srgbClr val="FF0000"/>
                </a:solidFill>
              </a:endParaRPr>
            </a:p>
          </p:txBody>
        </p:sp>
        <p:sp>
          <p:nvSpPr>
            <p:cNvPr id="44" name="角丸四角形 43"/>
            <p:cNvSpPr/>
            <p:nvPr/>
          </p:nvSpPr>
          <p:spPr>
            <a:xfrm>
              <a:off x="3137104" y="3608299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1400" dirty="0" smtClean="0">
                  <a:solidFill>
                    <a:schemeClr val="tx1"/>
                  </a:solidFill>
                </a:rPr>
                <a:t>相手をよく見ている</a:t>
              </a:r>
              <a:endParaRPr lang="en-US" altLang="ja-JP" sz="1400" dirty="0">
                <a:solidFill>
                  <a:schemeClr val="tx1"/>
                </a:solidFill>
              </a:endParaRPr>
            </a:p>
          </p:txBody>
        </p:sp>
        <p:sp>
          <p:nvSpPr>
            <p:cNvPr id="45" name="角丸四角形 44"/>
            <p:cNvSpPr/>
            <p:nvPr/>
          </p:nvSpPr>
          <p:spPr>
            <a:xfrm>
              <a:off x="5205545" y="3178272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endParaRPr lang="en-US" altLang="ja-JP" sz="1400" dirty="0">
                <a:solidFill>
                  <a:srgbClr val="FF0000"/>
                </a:solidFill>
              </a:endParaRPr>
            </a:p>
          </p:txBody>
        </p:sp>
        <p:sp>
          <p:nvSpPr>
            <p:cNvPr id="46" name="角丸四角形 45"/>
            <p:cNvSpPr/>
            <p:nvPr/>
          </p:nvSpPr>
          <p:spPr>
            <a:xfrm>
              <a:off x="3137104" y="3158125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endParaRPr lang="en-US" altLang="ja-JP" sz="1400" dirty="0">
                <a:solidFill>
                  <a:srgbClr val="FF0000"/>
                </a:solidFill>
              </a:endParaRPr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5205545" y="6262404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endParaRPr lang="en-US" altLang="ja-JP" sz="1400" dirty="0">
                <a:solidFill>
                  <a:srgbClr val="FF0000"/>
                </a:solidFill>
              </a:endParaRPr>
            </a:p>
          </p:txBody>
        </p:sp>
        <p:sp>
          <p:nvSpPr>
            <p:cNvPr id="48" name="角丸四角形 47"/>
            <p:cNvSpPr/>
            <p:nvPr/>
          </p:nvSpPr>
          <p:spPr>
            <a:xfrm>
              <a:off x="3137104" y="6262403"/>
              <a:ext cx="1686848" cy="40514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/>
              <a:endParaRPr lang="en-US" altLang="ja-JP" sz="1400" dirty="0">
                <a:solidFill>
                  <a:srgbClr val="FF0000"/>
                </a:solidFill>
              </a:endParaRPr>
            </a:p>
          </p:txBody>
        </p:sp>
        <p:grpSp>
          <p:nvGrpSpPr>
            <p:cNvPr id="15" name="グループ化 14"/>
            <p:cNvGrpSpPr/>
            <p:nvPr/>
          </p:nvGrpSpPr>
          <p:grpSpPr>
            <a:xfrm>
              <a:off x="5190836" y="1164769"/>
              <a:ext cx="1864565" cy="560380"/>
              <a:chOff x="5190836" y="1164769"/>
              <a:chExt cx="1864565" cy="560380"/>
            </a:xfrm>
          </p:grpSpPr>
          <p:cxnSp>
            <p:nvCxnSpPr>
              <p:cNvPr id="51" name="直線コネクタ 50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" name="直線コネクタ 3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グループ化 72"/>
            <p:cNvGrpSpPr/>
            <p:nvPr/>
          </p:nvGrpSpPr>
          <p:grpSpPr>
            <a:xfrm flipV="1">
              <a:off x="5200224" y="2294982"/>
              <a:ext cx="1864565" cy="560380"/>
              <a:chOff x="5190836" y="1164769"/>
              <a:chExt cx="1864565" cy="560380"/>
            </a:xfrm>
          </p:grpSpPr>
          <p:cxnSp>
            <p:nvCxnSpPr>
              <p:cNvPr id="74" name="直線コネクタ 73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グループ化 76"/>
            <p:cNvGrpSpPr/>
            <p:nvPr/>
          </p:nvGrpSpPr>
          <p:grpSpPr>
            <a:xfrm flipV="1">
              <a:off x="3134540" y="2293662"/>
              <a:ext cx="1864565" cy="560380"/>
              <a:chOff x="5190836" y="1164769"/>
              <a:chExt cx="1864565" cy="560380"/>
            </a:xfrm>
          </p:grpSpPr>
          <p:cxnSp>
            <p:nvCxnSpPr>
              <p:cNvPr id="78" name="直線コネクタ 77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グループ化 80"/>
            <p:cNvGrpSpPr/>
            <p:nvPr/>
          </p:nvGrpSpPr>
          <p:grpSpPr>
            <a:xfrm>
              <a:off x="5185987" y="4277869"/>
              <a:ext cx="1864565" cy="560380"/>
              <a:chOff x="5190836" y="1164769"/>
              <a:chExt cx="1864565" cy="560380"/>
            </a:xfrm>
          </p:grpSpPr>
          <p:cxnSp>
            <p:nvCxnSpPr>
              <p:cNvPr id="82" name="直線コネクタ 81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線コネクタ 82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コネクタ 83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グループ化 84"/>
            <p:cNvGrpSpPr/>
            <p:nvPr/>
          </p:nvGrpSpPr>
          <p:grpSpPr>
            <a:xfrm>
              <a:off x="3127175" y="4282284"/>
              <a:ext cx="1864565" cy="560380"/>
              <a:chOff x="5190836" y="1164769"/>
              <a:chExt cx="1864565" cy="560380"/>
            </a:xfrm>
          </p:grpSpPr>
          <p:cxnSp>
            <p:nvCxnSpPr>
              <p:cNvPr id="86" name="直線コネクタ 85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グループ化 88"/>
            <p:cNvGrpSpPr/>
            <p:nvPr/>
          </p:nvGrpSpPr>
          <p:grpSpPr>
            <a:xfrm flipV="1">
              <a:off x="5195375" y="5408082"/>
              <a:ext cx="1864565" cy="560380"/>
              <a:chOff x="5190836" y="1164769"/>
              <a:chExt cx="1864565" cy="560380"/>
            </a:xfrm>
          </p:grpSpPr>
          <p:cxnSp>
            <p:nvCxnSpPr>
              <p:cNvPr id="90" name="直線コネクタ 89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線コネクタ 90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線コネクタ 91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グループ化 92"/>
            <p:cNvGrpSpPr/>
            <p:nvPr/>
          </p:nvGrpSpPr>
          <p:grpSpPr>
            <a:xfrm flipV="1">
              <a:off x="3129691" y="5406762"/>
              <a:ext cx="1864565" cy="560380"/>
              <a:chOff x="5190836" y="1164769"/>
              <a:chExt cx="1864565" cy="560380"/>
            </a:xfrm>
          </p:grpSpPr>
          <p:cxnSp>
            <p:nvCxnSpPr>
              <p:cNvPr id="94" name="直線コネクタ 93"/>
              <p:cNvCxnSpPr/>
              <p:nvPr/>
            </p:nvCxnSpPr>
            <p:spPr>
              <a:xfrm flipH="1">
                <a:off x="5190836" y="1164769"/>
                <a:ext cx="15967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/>
              <p:nvPr/>
            </p:nvCxnSpPr>
            <p:spPr>
              <a:xfrm flipH="1">
                <a:off x="5205544" y="1725149"/>
                <a:ext cx="18498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線コネクタ 95"/>
              <p:cNvCxnSpPr/>
              <p:nvPr/>
            </p:nvCxnSpPr>
            <p:spPr>
              <a:xfrm flipH="1">
                <a:off x="5197287" y="1443892"/>
                <a:ext cx="17221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テキスト ボックス 96"/>
            <p:cNvSpPr txBox="1"/>
            <p:nvPr/>
          </p:nvSpPr>
          <p:spPr>
            <a:xfrm>
              <a:off x="5165814" y="3973378"/>
              <a:ext cx="1554906" cy="57881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200" dirty="0" smtClean="0"/>
                <a:t>・表に彫るやつがあるか。</a:t>
              </a:r>
              <a:endParaRPr kumimoji="1" lang="ja-JP" altLang="en-US" sz="1200" dirty="0"/>
            </a:p>
          </p:txBody>
        </p:sp>
        <p:sp>
          <p:nvSpPr>
            <p:cNvPr id="98" name="テキスト ボックス 97"/>
            <p:cNvSpPr txBox="1"/>
            <p:nvPr/>
          </p:nvSpPr>
          <p:spPr>
            <a:xfrm>
              <a:off x="5191463" y="2017681"/>
              <a:ext cx="1554906" cy="3253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3078333" y="2004108"/>
              <a:ext cx="1554906" cy="34881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endParaRPr kumimoji="1" lang="ja-JP" altLang="en-US" sz="1200" dirty="0"/>
            </a:p>
          </p:txBody>
        </p:sp>
        <p:sp>
          <p:nvSpPr>
            <p:cNvPr id="102" name="テキスト ボックス 101"/>
            <p:cNvSpPr txBox="1"/>
            <p:nvPr/>
          </p:nvSpPr>
          <p:spPr>
            <a:xfrm>
              <a:off x="5176127" y="865320"/>
              <a:ext cx="1554906" cy="57881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200" dirty="0" smtClean="0"/>
                <a:t>・答えるより早く、次の言葉が飛んできた。</a:t>
              </a:r>
              <a:endParaRPr kumimoji="1" lang="ja-JP" altLang="en-US" sz="1200" dirty="0"/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>
              <a:off x="3076375" y="2548098"/>
              <a:ext cx="1841662" cy="3253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5190397" y="1403893"/>
              <a:ext cx="1554906" cy="3253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endParaRPr kumimoji="1" lang="ja-JP" altLang="en-US" sz="1200" dirty="0"/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5165814" y="4492041"/>
              <a:ext cx="1554906" cy="3253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5176127" y="5104879"/>
              <a:ext cx="1554906" cy="3253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3078731" y="3976634"/>
              <a:ext cx="1554906" cy="3253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" name="円/楕円 5"/>
            <p:cNvSpPr/>
            <p:nvPr/>
          </p:nvSpPr>
          <p:spPr>
            <a:xfrm>
              <a:off x="4426783" y="288822"/>
              <a:ext cx="1260000" cy="27713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一言で言うと</a:t>
              </a:r>
              <a:endParaRPr kumimoji="1" lang="ja-JP" altLang="en-US" sz="9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01" name="円/楕円 100"/>
            <p:cNvSpPr/>
            <p:nvPr/>
          </p:nvSpPr>
          <p:spPr>
            <a:xfrm>
              <a:off x="4364883" y="3460231"/>
              <a:ext cx="1260000" cy="27713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一言で言うと</a:t>
              </a:r>
              <a:endParaRPr kumimoji="1" lang="ja-JP" altLang="en-US" sz="9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03" name="円/楕円 102"/>
            <p:cNvSpPr/>
            <p:nvPr/>
          </p:nvSpPr>
          <p:spPr>
            <a:xfrm>
              <a:off x="4288037" y="6521028"/>
              <a:ext cx="1260000" cy="27713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一言で言うと</a:t>
              </a:r>
              <a:endParaRPr kumimoji="1" lang="ja-JP" altLang="en-US" sz="9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402" y="0"/>
            <a:ext cx="613978" cy="6847812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8591293" y="108440"/>
            <a:ext cx="444609" cy="15321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689" b="1" dirty="0"/>
              <a:t>１</a:t>
            </a:r>
            <a:r>
              <a:rPr lang="ja-JP" altLang="en-US" sz="1689" b="1" dirty="0" smtClean="0"/>
              <a:t>年</a:t>
            </a:r>
            <a:r>
              <a:rPr lang="ja-JP" altLang="en-US" sz="1689" b="1" dirty="0"/>
              <a:t>　</a:t>
            </a:r>
            <a:r>
              <a:rPr lang="ja-JP" altLang="en-US" sz="1689" b="1" dirty="0" smtClean="0"/>
              <a:t>さんちき</a:t>
            </a:r>
            <a:endParaRPr lang="ja-JP" altLang="en-US" sz="1689" b="1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956623" y="427389"/>
            <a:ext cx="340734" cy="6240161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/>
              <a:t>親方</a:t>
            </a:r>
            <a:r>
              <a:rPr lang="ja-JP" altLang="en-US" sz="1014" dirty="0" smtClean="0"/>
              <a:t>と三吉、</a:t>
            </a:r>
            <a:r>
              <a:rPr lang="ja-JP" altLang="en-US" sz="1014" dirty="0" smtClean="0"/>
              <a:t>それぞれの人物像をまとめよう。</a:t>
            </a:r>
            <a:endParaRPr lang="ja-JP" altLang="en-US" sz="1014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54726" y="437566"/>
            <a:ext cx="496803" cy="6083462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/>
              <a:t>それぞれの人物像を踏まえて、親方か三吉どちらかの立場で</a:t>
            </a:r>
            <a:r>
              <a:rPr lang="ja-JP" altLang="en-US" sz="1014" dirty="0" smtClean="0"/>
              <a:t>、三吉が</a:t>
            </a:r>
            <a:r>
              <a:rPr lang="ja-JP" altLang="en-US" sz="1014" dirty="0" smtClean="0"/>
              <a:t>車の矢に自分の名前を彫った時のことを日記に書こう。</a:t>
            </a:r>
            <a:endParaRPr lang="ja-JP" altLang="en-US" sz="1014" dirty="0"/>
          </a:p>
        </p:txBody>
      </p:sp>
      <p:sp>
        <p:nvSpPr>
          <p:cNvPr id="28" name="角丸四角形 27"/>
          <p:cNvSpPr/>
          <p:nvPr/>
        </p:nvSpPr>
        <p:spPr>
          <a:xfrm>
            <a:off x="7503459" y="537054"/>
            <a:ext cx="343704" cy="295334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2000" b="1" dirty="0" smtClean="0">
                <a:solidFill>
                  <a:schemeClr val="tx1"/>
                </a:solidFill>
              </a:rPr>
              <a:t>親方の人物像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7503459" y="3661254"/>
            <a:ext cx="343704" cy="295334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三吉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の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人物像</a:t>
            </a:r>
            <a:endParaRPr lang="en-US" altLang="ja-JP" sz="2000" b="1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2899374" y="2013725"/>
            <a:ext cx="4612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2891117" y="5137925"/>
            <a:ext cx="4612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H="1" flipV="1">
            <a:off x="6642847" y="874059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>
            <a:off x="6637026" y="2013725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 flipV="1">
            <a:off x="6647561" y="3998258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flipH="1">
            <a:off x="6641740" y="5137924"/>
            <a:ext cx="564778" cy="1139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角丸四角形 48"/>
          <p:cNvSpPr/>
          <p:nvPr/>
        </p:nvSpPr>
        <p:spPr>
          <a:xfrm>
            <a:off x="127043" y="478634"/>
            <a:ext cx="1966980" cy="6188916"/>
          </a:xfrm>
          <a:prstGeom prst="roundRect">
            <a:avLst>
              <a:gd name="adj" fmla="val 6412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endParaRPr lang="ja-JP" altLang="en-US" sz="1182" dirty="0">
              <a:solidFill>
                <a:srgbClr val="FF0000"/>
              </a:solidFill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060880" y="5091532"/>
            <a:ext cx="1554906" cy="3253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14969" y="1563725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6992974" y="1565704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2727501" y="4687926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6992974" y="4687926"/>
            <a:ext cx="323165" cy="9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9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根拠となる本文</a:t>
            </a:r>
            <a:endParaRPr kumimoji="1" lang="ja-JP" altLang="en-US" sz="9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815" y="79683"/>
            <a:ext cx="720000" cy="35342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128" y="79683"/>
            <a:ext cx="720000" cy="353420"/>
          </a:xfrm>
          <a:prstGeom prst="rect">
            <a:avLst/>
          </a:prstGeom>
        </p:spPr>
      </p:pic>
      <p:sp>
        <p:nvSpPr>
          <p:cNvPr id="100" name="テキスト ボックス 99"/>
          <p:cNvSpPr txBox="1"/>
          <p:nvPr/>
        </p:nvSpPr>
        <p:spPr>
          <a:xfrm>
            <a:off x="8618165" y="5113886"/>
            <a:ext cx="433247" cy="1677971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endParaRPr kumimoji="1" lang="ja-JP" altLang="en-US" sz="1600" dirty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8648521" y="3933109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8648521" y="4331042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3067472" y="906518"/>
            <a:ext cx="1554906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346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446</TotalTime>
  <Words>108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metsugi-y</dc:creator>
  <cp:lastModifiedBy>metsugi-y</cp:lastModifiedBy>
  <cp:revision>32</cp:revision>
  <cp:lastPrinted>2022-03-15T04:14:33Z</cp:lastPrinted>
  <dcterms:created xsi:type="dcterms:W3CDTF">2022-01-31T07:04:19Z</dcterms:created>
  <dcterms:modified xsi:type="dcterms:W3CDTF">2022-04-07T07:24:54Z</dcterms:modified>
</cp:coreProperties>
</file>