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5" autoAdjust="0"/>
    <p:restoredTop sz="94660"/>
  </p:normalViewPr>
  <p:slideViewPr>
    <p:cSldViewPr snapToGrid="0">
      <p:cViewPr varScale="1">
        <p:scale>
          <a:sx n="94" d="100"/>
          <a:sy n="94" d="100"/>
        </p:scale>
        <p:origin x="543" y="5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225ED8E6-D475-42A3-A17F-587CCE33287F}"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2382536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25ED8E6-D475-42A3-A17F-587CCE33287F}"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1261135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25ED8E6-D475-42A3-A17F-587CCE33287F}"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398872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25ED8E6-D475-42A3-A17F-587CCE33287F}"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4176425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25ED8E6-D475-42A3-A17F-587CCE33287F}"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3683423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225ED8E6-D475-42A3-A17F-587CCE33287F}" type="datetimeFigureOut">
              <a:rPr kumimoji="1" lang="ja-JP" altLang="en-US" smtClean="0"/>
              <a:t>2022/4/7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3973543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225ED8E6-D475-42A3-A17F-587CCE33287F}" type="datetimeFigureOut">
              <a:rPr kumimoji="1" lang="ja-JP" altLang="en-US" smtClean="0"/>
              <a:t>2022/4/7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3719875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225ED8E6-D475-42A3-A17F-587CCE33287F}" type="datetimeFigureOut">
              <a:rPr kumimoji="1" lang="ja-JP" altLang="en-US" smtClean="0"/>
              <a:t>2022/4/7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2844940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5ED8E6-D475-42A3-A17F-587CCE33287F}" type="datetimeFigureOut">
              <a:rPr kumimoji="1" lang="ja-JP" altLang="en-US" smtClean="0"/>
              <a:t>2022/4/7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1388618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25ED8E6-D475-42A3-A17F-587CCE33287F}" type="datetimeFigureOut">
              <a:rPr kumimoji="1" lang="ja-JP" altLang="en-US" smtClean="0"/>
              <a:t>2022/4/7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3175891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25ED8E6-D475-42A3-A17F-587CCE33287F}" type="datetimeFigureOut">
              <a:rPr kumimoji="1" lang="ja-JP" altLang="en-US" smtClean="0"/>
              <a:t>2022/4/7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478312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5ED8E6-D475-42A3-A17F-587CCE33287F}" type="datetimeFigureOut">
              <a:rPr kumimoji="1" lang="ja-JP" altLang="en-US" smtClean="0"/>
              <a:t>2022/4/7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850586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27800" y="-3025"/>
            <a:ext cx="613978" cy="6847812"/>
          </a:xfrm>
          <a:prstGeom prst="rect">
            <a:avLst/>
          </a:prstGeom>
        </p:spPr>
      </p:pic>
      <p:sp>
        <p:nvSpPr>
          <p:cNvPr id="86" name="正方形/長方形 85"/>
          <p:cNvSpPr/>
          <p:nvPr/>
        </p:nvSpPr>
        <p:spPr>
          <a:xfrm>
            <a:off x="381377" y="539825"/>
            <a:ext cx="1499482" cy="6175832"/>
          </a:xfrm>
          <a:prstGeom prst="rect">
            <a:avLst/>
          </a:prstGeom>
        </p:spPr>
        <p:style>
          <a:lnRef idx="2">
            <a:schemeClr val="dk1"/>
          </a:lnRef>
          <a:fillRef idx="1">
            <a:schemeClr val="lt1"/>
          </a:fillRef>
          <a:effectRef idx="0">
            <a:schemeClr val="dk1"/>
          </a:effectRef>
          <a:fontRef idx="minor">
            <a:schemeClr val="dk1"/>
          </a:fontRef>
        </p:style>
        <p:txBody>
          <a:bodyPr vert="eaVert" rtlCol="0" anchor="ctr" anchorCtr="0"/>
          <a:lstStyle/>
          <a:p>
            <a:r>
              <a:rPr lang="ja-JP" altLang="en-US" sz="1200" dirty="0" smtClean="0">
                <a:solidFill>
                  <a:srgbClr val="FF0000"/>
                </a:solidFill>
              </a:rPr>
              <a:t>　私は</a:t>
            </a:r>
            <a:r>
              <a:rPr lang="ja-JP" altLang="en-US" sz="1200" dirty="0" smtClean="0">
                <a:solidFill>
                  <a:srgbClr val="FF0000"/>
                </a:solidFill>
              </a:rPr>
              <a:t>「サハラ</a:t>
            </a:r>
            <a:r>
              <a:rPr lang="ja-JP" altLang="en-US" sz="1200" dirty="0" smtClean="0">
                <a:solidFill>
                  <a:srgbClr val="FF0000"/>
                </a:solidFill>
              </a:rPr>
              <a:t>砂漠の茶会」の意見に共感します。</a:t>
            </a:r>
            <a:endParaRPr lang="en-US" altLang="ja-JP" sz="1200" dirty="0" smtClean="0">
              <a:solidFill>
                <a:srgbClr val="FF0000"/>
              </a:solidFill>
            </a:endParaRPr>
          </a:p>
          <a:p>
            <a:r>
              <a:rPr lang="ja-JP" altLang="en-US" sz="1200" dirty="0">
                <a:solidFill>
                  <a:srgbClr val="FF0000"/>
                </a:solidFill>
              </a:rPr>
              <a:t>　</a:t>
            </a:r>
            <a:r>
              <a:rPr lang="ja-JP" altLang="en-US" sz="1200" dirty="0" smtClean="0">
                <a:solidFill>
                  <a:srgbClr val="FF0000"/>
                </a:solidFill>
              </a:rPr>
              <a:t>以前、ある美術館に行ったときのことです。入口を入ったその瞬間、モネの</a:t>
            </a:r>
            <a:r>
              <a:rPr lang="ja-JP" altLang="en-US" sz="1200" dirty="0" smtClean="0">
                <a:solidFill>
                  <a:srgbClr val="FF0000"/>
                </a:solidFill>
              </a:rPr>
              <a:t>「睡蓮</a:t>
            </a:r>
            <a:r>
              <a:rPr lang="ja-JP" altLang="en-US" sz="1200" dirty="0" smtClean="0">
                <a:solidFill>
                  <a:srgbClr val="FF0000"/>
                </a:solidFill>
              </a:rPr>
              <a:t>」の巨大な絵が目の前に現れたとき、私は感動のあまり、しばらくその場から動けなくなりました。外国の美の基準で描かれた絵画に、私は感動したのです。また、その逆に、日本の浮世絵が海外でとてももてはやされているという話も聞いたことがあります。</a:t>
            </a:r>
            <a:endParaRPr lang="en-US" altLang="ja-JP" sz="1200" dirty="0" smtClean="0">
              <a:solidFill>
                <a:srgbClr val="FF0000"/>
              </a:solidFill>
            </a:endParaRPr>
          </a:p>
          <a:p>
            <a:r>
              <a:rPr lang="ja-JP" altLang="en-US" sz="1200" dirty="0">
                <a:solidFill>
                  <a:srgbClr val="FF0000"/>
                </a:solidFill>
              </a:rPr>
              <a:t>　</a:t>
            </a:r>
            <a:r>
              <a:rPr lang="ja-JP" altLang="en-US" sz="1200" dirty="0" smtClean="0">
                <a:solidFill>
                  <a:srgbClr val="FF0000"/>
                </a:solidFill>
              </a:rPr>
              <a:t>このように、人々はみな同じように美しいと感じる感覚を持っているので、</a:t>
            </a:r>
            <a:r>
              <a:rPr lang="ja-JP" altLang="en-US" sz="1200" dirty="0" smtClean="0">
                <a:solidFill>
                  <a:srgbClr val="FF0000"/>
                </a:solidFill>
              </a:rPr>
              <a:t>「サハラ</a:t>
            </a:r>
            <a:r>
              <a:rPr lang="ja-JP" altLang="en-US" sz="1200" dirty="0" smtClean="0">
                <a:solidFill>
                  <a:srgbClr val="FF0000"/>
                </a:solidFill>
              </a:rPr>
              <a:t>砂漠の茶会」の意見に共感します。</a:t>
            </a:r>
            <a:endParaRPr lang="en-US" altLang="ja-JP" sz="1200" dirty="0" smtClean="0">
              <a:solidFill>
                <a:srgbClr val="FF0000"/>
              </a:solidFill>
            </a:endParaRPr>
          </a:p>
        </p:txBody>
      </p:sp>
      <p:grpSp>
        <p:nvGrpSpPr>
          <p:cNvPr id="8" name="グループ化 7"/>
          <p:cNvGrpSpPr/>
          <p:nvPr/>
        </p:nvGrpSpPr>
        <p:grpSpPr>
          <a:xfrm>
            <a:off x="2545119" y="100241"/>
            <a:ext cx="5155700" cy="6654555"/>
            <a:chOff x="2712759" y="54521"/>
            <a:chExt cx="5155700" cy="6654555"/>
          </a:xfrm>
        </p:grpSpPr>
        <p:sp>
          <p:nvSpPr>
            <p:cNvPr id="18" name="角丸四角形 17"/>
            <p:cNvSpPr/>
            <p:nvPr/>
          </p:nvSpPr>
          <p:spPr>
            <a:xfrm>
              <a:off x="2712759" y="3469076"/>
              <a:ext cx="5139737" cy="3240000"/>
            </a:xfrm>
            <a:prstGeom prst="roundRect">
              <a:avLst>
                <a:gd name="adj" fmla="val 5046"/>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17" name="角丸四角形 16"/>
            <p:cNvSpPr/>
            <p:nvPr/>
          </p:nvSpPr>
          <p:spPr>
            <a:xfrm>
              <a:off x="2728722" y="54521"/>
              <a:ext cx="5139737" cy="3240000"/>
            </a:xfrm>
            <a:prstGeom prst="roundRect">
              <a:avLst>
                <a:gd name="adj" fmla="val 6706"/>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6" name="角丸四角形 5"/>
            <p:cNvSpPr/>
            <p:nvPr/>
          </p:nvSpPr>
          <p:spPr>
            <a:xfrm>
              <a:off x="2942045" y="520336"/>
              <a:ext cx="4662693" cy="592355"/>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r>
                <a:rPr lang="ja-JP" altLang="en-US" sz="1200" dirty="0" smtClean="0">
                  <a:solidFill>
                    <a:srgbClr val="FF0000"/>
                  </a:solidFill>
                </a:rPr>
                <a:t>美しさを見いだすのは、それを見る我々である。心をしなやかに持つことによって、新しい美しさを見いだすことができる。</a:t>
              </a:r>
              <a:endParaRPr lang="ja-JP" altLang="en-US" sz="1200" dirty="0">
                <a:solidFill>
                  <a:srgbClr val="FF0000"/>
                </a:solidFill>
              </a:endParaRPr>
            </a:p>
          </p:txBody>
        </p:sp>
        <p:sp>
          <p:nvSpPr>
            <p:cNvPr id="31" name="テキスト ボックス 30"/>
            <p:cNvSpPr txBox="1"/>
            <p:nvPr/>
          </p:nvSpPr>
          <p:spPr>
            <a:xfrm>
              <a:off x="4506588" y="65174"/>
              <a:ext cx="1584000" cy="288000"/>
            </a:xfrm>
            <a:prstGeom prst="rect">
              <a:avLst/>
            </a:prstGeom>
            <a:solidFill>
              <a:schemeClr val="accent6">
                <a:lumMod val="75000"/>
              </a:schemeClr>
            </a:solidFill>
            <a:ln>
              <a:solidFill>
                <a:srgbClr val="0070C0"/>
              </a:solidFill>
            </a:ln>
          </p:spPr>
          <p:txBody>
            <a:bodyPr vert="horz" wrap="square" rtlCol="0">
              <a:spAutoFit/>
            </a:bodyPr>
            <a:lstStyle/>
            <a:p>
              <a:pPr algn="ctr"/>
              <a:r>
                <a:rPr lang="ja-JP" altLang="en-US" sz="1400" b="1" dirty="0" smtClean="0">
                  <a:solidFill>
                    <a:schemeClr val="bg1"/>
                  </a:solidFill>
                </a:rPr>
                <a:t>黄金の扇風機</a:t>
              </a:r>
              <a:endParaRPr lang="ja-JP" altLang="en-US" sz="1400" b="1" dirty="0">
                <a:solidFill>
                  <a:schemeClr val="bg1"/>
                </a:solidFill>
              </a:endParaRPr>
            </a:p>
          </p:txBody>
        </p:sp>
        <p:sp>
          <p:nvSpPr>
            <p:cNvPr id="32" name="テキスト ボックス 31"/>
            <p:cNvSpPr txBox="1"/>
            <p:nvPr/>
          </p:nvSpPr>
          <p:spPr>
            <a:xfrm>
              <a:off x="4514246" y="3483741"/>
              <a:ext cx="1584000" cy="288000"/>
            </a:xfrm>
            <a:prstGeom prst="rect">
              <a:avLst/>
            </a:prstGeom>
            <a:solidFill>
              <a:schemeClr val="accent4">
                <a:lumMod val="75000"/>
              </a:schemeClr>
            </a:solidFill>
            <a:ln>
              <a:solidFill>
                <a:srgbClr val="0070C0"/>
              </a:solidFill>
            </a:ln>
          </p:spPr>
          <p:txBody>
            <a:bodyPr vert="horz" wrap="square" rtlCol="0">
              <a:spAutoFit/>
            </a:bodyPr>
            <a:lstStyle/>
            <a:p>
              <a:pPr algn="ctr"/>
              <a:r>
                <a:rPr lang="ja-JP" altLang="en-US" sz="1400" b="1" dirty="0" smtClean="0">
                  <a:solidFill>
                    <a:schemeClr val="bg1"/>
                  </a:solidFill>
                </a:rPr>
                <a:t>サハラ砂漠の茶会</a:t>
              </a:r>
              <a:endParaRPr lang="ja-JP" altLang="en-US" sz="1400" b="1" dirty="0">
                <a:solidFill>
                  <a:schemeClr val="bg1"/>
                </a:solidFill>
              </a:endParaRPr>
            </a:p>
          </p:txBody>
        </p:sp>
        <p:sp>
          <p:nvSpPr>
            <p:cNvPr id="26" name="正方形/長方形 25"/>
            <p:cNvSpPr/>
            <p:nvPr/>
          </p:nvSpPr>
          <p:spPr>
            <a:xfrm>
              <a:off x="5006939" y="411422"/>
              <a:ext cx="583301" cy="216000"/>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t>主張</a:t>
              </a:r>
              <a:endParaRPr lang="en-US" altLang="ja-JP" sz="1200" b="1" dirty="0"/>
            </a:p>
          </p:txBody>
        </p:sp>
        <p:sp>
          <p:nvSpPr>
            <p:cNvPr id="5" name="角丸四角形 4"/>
            <p:cNvSpPr/>
            <p:nvPr/>
          </p:nvSpPr>
          <p:spPr>
            <a:xfrm>
              <a:off x="2942044" y="2469961"/>
              <a:ext cx="4672231" cy="77400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r>
                <a:rPr lang="ja-JP" altLang="en-US" sz="1200" dirty="0" smtClean="0">
                  <a:solidFill>
                    <a:srgbClr val="FF0000"/>
                  </a:solidFill>
                </a:rPr>
                <a:t>エジプトでは日本と違って金づくしとヴェルサイユ宮殿風のロココ趣味が美の条件だったが、最近ではシンプルなデザインのものが増えてきた。</a:t>
              </a:r>
              <a:endParaRPr lang="ja-JP" altLang="en-US" sz="1200" dirty="0">
                <a:solidFill>
                  <a:srgbClr val="FF0000"/>
                </a:solidFill>
              </a:endParaRPr>
            </a:p>
          </p:txBody>
        </p:sp>
        <p:sp>
          <p:nvSpPr>
            <p:cNvPr id="33" name="正方形/長方形 32"/>
            <p:cNvSpPr/>
            <p:nvPr/>
          </p:nvSpPr>
          <p:spPr>
            <a:xfrm>
              <a:off x="4981739" y="2354629"/>
              <a:ext cx="583301" cy="216000"/>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t>体験</a:t>
              </a:r>
              <a:endParaRPr lang="en-US" altLang="ja-JP" sz="1200" b="1" dirty="0"/>
            </a:p>
          </p:txBody>
        </p:sp>
        <p:sp>
          <p:nvSpPr>
            <p:cNvPr id="29" name="角丸四角形 28"/>
            <p:cNvSpPr/>
            <p:nvPr/>
          </p:nvSpPr>
          <p:spPr>
            <a:xfrm>
              <a:off x="2942044" y="1352031"/>
              <a:ext cx="4662693" cy="86400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r>
                <a:rPr lang="ja-JP" altLang="en-US" sz="1200" dirty="0">
                  <a:solidFill>
                    <a:schemeClr val="tx1"/>
                  </a:solidFill>
                </a:rPr>
                <a:t>何</a:t>
              </a:r>
              <a:r>
                <a:rPr lang="ja-JP" altLang="en-US" sz="1200" dirty="0" smtClean="0">
                  <a:solidFill>
                    <a:schemeClr val="tx1"/>
                  </a:solidFill>
                </a:rPr>
                <a:t>に</a:t>
              </a:r>
              <a:r>
                <a:rPr lang="ja-JP" altLang="en-US" sz="1200" dirty="0">
                  <a:solidFill>
                    <a:schemeClr val="tx1"/>
                  </a:solidFill>
                </a:rPr>
                <a:t>美</a:t>
              </a:r>
              <a:r>
                <a:rPr lang="ja-JP" altLang="en-US" sz="1200" dirty="0" smtClean="0">
                  <a:solidFill>
                    <a:schemeClr val="tx1"/>
                  </a:solidFill>
                </a:rPr>
                <a:t>しさを感じるかは文化や地域によってさまざまで、その感覚は時代や何かのきっかけで変わるものである。</a:t>
              </a:r>
              <a:endParaRPr lang="ja-JP" altLang="en-US" sz="1200" dirty="0">
                <a:solidFill>
                  <a:schemeClr val="tx1"/>
                </a:solidFill>
              </a:endParaRPr>
            </a:p>
          </p:txBody>
        </p:sp>
        <p:sp>
          <p:nvSpPr>
            <p:cNvPr id="27" name="正方形/長方形 26"/>
            <p:cNvSpPr/>
            <p:nvPr/>
          </p:nvSpPr>
          <p:spPr>
            <a:xfrm>
              <a:off x="4673617" y="1238051"/>
              <a:ext cx="1249941" cy="216000"/>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t>美に対する見方</a:t>
              </a:r>
              <a:endParaRPr lang="en-US" altLang="ja-JP" sz="1200" b="1" dirty="0"/>
            </a:p>
          </p:txBody>
        </p:sp>
        <p:sp>
          <p:nvSpPr>
            <p:cNvPr id="35" name="角丸四角形 34"/>
            <p:cNvSpPr/>
            <p:nvPr/>
          </p:nvSpPr>
          <p:spPr>
            <a:xfrm>
              <a:off x="2951583" y="3914967"/>
              <a:ext cx="4662693" cy="592355"/>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r>
                <a:rPr lang="ja-JP" altLang="en-US" sz="1200" dirty="0">
                  <a:solidFill>
                    <a:srgbClr val="FF0000"/>
                  </a:solidFill>
                </a:rPr>
                <a:t>美は、現代のさまざまな問題における人々の垣根を取り払ってくれるものである。</a:t>
              </a:r>
            </a:p>
          </p:txBody>
        </p:sp>
        <p:sp>
          <p:nvSpPr>
            <p:cNvPr id="36" name="正方形/長方形 35"/>
            <p:cNvSpPr/>
            <p:nvPr/>
          </p:nvSpPr>
          <p:spPr>
            <a:xfrm>
              <a:off x="5016477" y="3806053"/>
              <a:ext cx="583301" cy="216000"/>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t>主張</a:t>
              </a:r>
              <a:endParaRPr lang="en-US" altLang="ja-JP" sz="1200" b="1" dirty="0"/>
            </a:p>
          </p:txBody>
        </p:sp>
        <p:sp>
          <p:nvSpPr>
            <p:cNvPr id="47" name="角丸四角形 46"/>
            <p:cNvSpPr/>
            <p:nvPr/>
          </p:nvSpPr>
          <p:spPr>
            <a:xfrm>
              <a:off x="2951582" y="5902960"/>
              <a:ext cx="4662693" cy="772923"/>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r>
                <a:rPr lang="ja-JP" altLang="en-US" sz="1200" dirty="0">
                  <a:solidFill>
                    <a:srgbClr val="FF0000"/>
                  </a:solidFill>
                </a:rPr>
                <a:t>サハラ砂漠で遊牧民にごちそうになったとき、口に合わないだろうという覚悟とは裏腹に、どれも驚くほどおいしかった。</a:t>
              </a:r>
            </a:p>
          </p:txBody>
        </p:sp>
        <p:sp>
          <p:nvSpPr>
            <p:cNvPr id="49" name="正方形/長方形 48"/>
            <p:cNvSpPr/>
            <p:nvPr/>
          </p:nvSpPr>
          <p:spPr>
            <a:xfrm>
              <a:off x="5006939" y="5794960"/>
              <a:ext cx="583301" cy="216000"/>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t>体験</a:t>
              </a:r>
              <a:endParaRPr lang="en-US" altLang="ja-JP" sz="1200" b="1" dirty="0"/>
            </a:p>
          </p:txBody>
        </p:sp>
        <p:sp>
          <p:nvSpPr>
            <p:cNvPr id="50" name="角丸四角形 49"/>
            <p:cNvSpPr/>
            <p:nvPr/>
          </p:nvSpPr>
          <p:spPr>
            <a:xfrm>
              <a:off x="2951582" y="4785030"/>
              <a:ext cx="4662693" cy="86400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r>
                <a:rPr lang="ja-JP" altLang="en-US" sz="1200" dirty="0" smtClean="0">
                  <a:solidFill>
                    <a:schemeClr val="tx1"/>
                  </a:solidFill>
                </a:rPr>
                <a:t>国境や民族、宗教や思想を超えて、人間は同じように美しいと感じる感覚を持っている。</a:t>
              </a:r>
              <a:endParaRPr lang="ja-JP" altLang="en-US" sz="1200" dirty="0">
                <a:solidFill>
                  <a:schemeClr val="tx1"/>
                </a:solidFill>
              </a:endParaRPr>
            </a:p>
          </p:txBody>
        </p:sp>
        <p:sp>
          <p:nvSpPr>
            <p:cNvPr id="51" name="正方形/長方形 50"/>
            <p:cNvSpPr/>
            <p:nvPr/>
          </p:nvSpPr>
          <p:spPr>
            <a:xfrm>
              <a:off x="4681275" y="4664486"/>
              <a:ext cx="1249941" cy="216000"/>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t>美に対する見方</a:t>
              </a:r>
              <a:endParaRPr lang="en-US" altLang="ja-JP" sz="1200" b="1" dirty="0"/>
            </a:p>
          </p:txBody>
        </p:sp>
        <p:sp>
          <p:nvSpPr>
            <p:cNvPr id="37" name="右矢印 36"/>
            <p:cNvSpPr/>
            <p:nvPr/>
          </p:nvSpPr>
          <p:spPr>
            <a:xfrm rot="5400000" flipH="1">
              <a:off x="5239123" y="1021083"/>
              <a:ext cx="87006" cy="3122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lang="ja-JP" altLang="en-US" sz="1520"/>
            </a:p>
          </p:txBody>
        </p:sp>
        <p:sp>
          <p:nvSpPr>
            <p:cNvPr id="39" name="右矢印 38"/>
            <p:cNvSpPr/>
            <p:nvPr/>
          </p:nvSpPr>
          <p:spPr>
            <a:xfrm rot="5400000" flipH="1">
              <a:off x="5262573" y="2132891"/>
              <a:ext cx="87006" cy="3122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lang="ja-JP" altLang="en-US" sz="1520"/>
            </a:p>
          </p:txBody>
        </p:sp>
        <p:sp>
          <p:nvSpPr>
            <p:cNvPr id="40" name="右矢印 39"/>
            <p:cNvSpPr/>
            <p:nvPr/>
          </p:nvSpPr>
          <p:spPr>
            <a:xfrm rot="5400000" flipH="1">
              <a:off x="5239123" y="4442048"/>
              <a:ext cx="87006" cy="3122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lang="ja-JP" altLang="en-US" sz="1520"/>
            </a:p>
          </p:txBody>
        </p:sp>
        <p:sp>
          <p:nvSpPr>
            <p:cNvPr id="42" name="右矢印 41"/>
            <p:cNvSpPr/>
            <p:nvPr/>
          </p:nvSpPr>
          <p:spPr>
            <a:xfrm rot="5400000" flipH="1">
              <a:off x="5262573" y="5553856"/>
              <a:ext cx="87006" cy="3122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lang="ja-JP" altLang="en-US" sz="1520"/>
            </a:p>
          </p:txBody>
        </p:sp>
      </p:grpSp>
      <p:grpSp>
        <p:nvGrpSpPr>
          <p:cNvPr id="10" name="グループ化 9"/>
          <p:cNvGrpSpPr/>
          <p:nvPr/>
        </p:nvGrpSpPr>
        <p:grpSpPr>
          <a:xfrm>
            <a:off x="7765461" y="65174"/>
            <a:ext cx="720000" cy="6598281"/>
            <a:chOff x="7765461" y="65174"/>
            <a:chExt cx="720000" cy="6598281"/>
          </a:xfrm>
        </p:grpSpPr>
        <p:sp>
          <p:nvSpPr>
            <p:cNvPr id="41" name="テキスト ボックス 40"/>
            <p:cNvSpPr txBox="1"/>
            <p:nvPr/>
          </p:nvSpPr>
          <p:spPr>
            <a:xfrm>
              <a:off x="7955094" y="398894"/>
              <a:ext cx="340734" cy="6264561"/>
            </a:xfrm>
            <a:prstGeom prst="rect">
              <a:avLst/>
            </a:prstGeom>
            <a:ln w="76200">
              <a:solidFill>
                <a:schemeClr val="accent4"/>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smtClean="0"/>
                <a:t>「黄金</a:t>
              </a:r>
              <a:r>
                <a:rPr lang="ja-JP" altLang="en-US" sz="1014" dirty="0" smtClean="0"/>
                <a:t>の扇風機」</a:t>
              </a:r>
              <a:r>
                <a:rPr lang="ja-JP" altLang="en-US" sz="1014" dirty="0" smtClean="0"/>
                <a:t>「サハラ</a:t>
              </a:r>
              <a:r>
                <a:rPr lang="ja-JP" altLang="en-US" sz="1014" dirty="0" smtClean="0"/>
                <a:t>砂漠の茶会」それぞれの筆者の意見とその根拠となる体験をまとめた図を完成させよう。</a:t>
              </a:r>
              <a:endParaRPr lang="ja-JP" altLang="en-US" sz="1014" dirty="0"/>
            </a:p>
          </p:txBody>
        </p:sp>
        <p:pic>
          <p:nvPicPr>
            <p:cNvPr id="3" name="図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5461" y="65174"/>
              <a:ext cx="720000" cy="353420"/>
            </a:xfrm>
            <a:prstGeom prst="rect">
              <a:avLst/>
            </a:prstGeom>
          </p:spPr>
        </p:pic>
      </p:grpSp>
      <p:grpSp>
        <p:nvGrpSpPr>
          <p:cNvPr id="9" name="グループ化 8"/>
          <p:cNvGrpSpPr/>
          <p:nvPr/>
        </p:nvGrpSpPr>
        <p:grpSpPr>
          <a:xfrm>
            <a:off x="1815642" y="108440"/>
            <a:ext cx="720000" cy="6567441"/>
            <a:chOff x="1815642" y="108441"/>
            <a:chExt cx="720000" cy="6518668"/>
          </a:xfrm>
        </p:grpSpPr>
        <p:sp>
          <p:nvSpPr>
            <p:cNvPr id="85" name="テキスト ボックス 84"/>
            <p:cNvSpPr txBox="1"/>
            <p:nvPr/>
          </p:nvSpPr>
          <p:spPr>
            <a:xfrm>
              <a:off x="2004131" y="460092"/>
              <a:ext cx="340734" cy="6167017"/>
            </a:xfrm>
            <a:prstGeom prst="rect">
              <a:avLst/>
            </a:prstGeom>
            <a:ln w="76200">
              <a:solidFill>
                <a:schemeClr val="accent2"/>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smtClean="0"/>
                <a:t>あなたはどちらの意見に共感しますか。その理由を自分の体験を踏まえて書こう。</a:t>
              </a:r>
              <a:endParaRPr lang="ja-JP" altLang="en-US" sz="1014" dirty="0"/>
            </a:p>
          </p:txBody>
        </p:sp>
        <p:pic>
          <p:nvPicPr>
            <p:cNvPr id="7" name="図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15642" y="108441"/>
              <a:ext cx="720000" cy="353420"/>
            </a:xfrm>
            <a:prstGeom prst="rect">
              <a:avLst/>
            </a:prstGeom>
          </p:spPr>
        </p:pic>
      </p:grpSp>
      <p:sp>
        <p:nvSpPr>
          <p:cNvPr id="2" name="テキスト ボックス 1"/>
          <p:cNvSpPr txBox="1"/>
          <p:nvPr/>
        </p:nvSpPr>
        <p:spPr>
          <a:xfrm>
            <a:off x="8591315" y="108441"/>
            <a:ext cx="444609" cy="37777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spAutoFit/>
          </a:bodyPr>
          <a:lstStyle/>
          <a:p>
            <a:r>
              <a:rPr lang="ja-JP" altLang="en-US" sz="1689" spc="-40" dirty="0" smtClean="0"/>
              <a:t>２年</a:t>
            </a:r>
            <a:r>
              <a:rPr lang="ja-JP" altLang="en-US" sz="1689" spc="-40" dirty="0"/>
              <a:t>　</a:t>
            </a:r>
            <a:r>
              <a:rPr lang="ja-JP" altLang="en-US" sz="1689" spc="-40" dirty="0" smtClean="0"/>
              <a:t>黄金の扇風機／サハラ砂漠の茶会</a:t>
            </a:r>
            <a:endParaRPr lang="ja-JP" altLang="en-US" sz="1689" spc="-40" dirty="0"/>
          </a:p>
        </p:txBody>
      </p:sp>
      <p:sp>
        <p:nvSpPr>
          <p:cNvPr id="34" name="テキスト ボックス 33"/>
          <p:cNvSpPr txBox="1"/>
          <p:nvPr/>
        </p:nvSpPr>
        <p:spPr>
          <a:xfrm>
            <a:off x="8618165" y="5113886"/>
            <a:ext cx="433247" cy="1677971"/>
          </a:xfrm>
          <a:prstGeom prst="rect">
            <a:avLst/>
          </a:prstGeom>
          <a:noFill/>
        </p:spPr>
        <p:txBody>
          <a:bodyPr vert="eaVert" wrap="square" rtlCol="0">
            <a:noAutofit/>
          </a:bodyPr>
          <a:lstStyle/>
          <a:p>
            <a:endParaRPr kumimoji="1" lang="ja-JP" altLang="en-US" sz="1600" dirty="0"/>
          </a:p>
        </p:txBody>
      </p:sp>
      <p:sp>
        <p:nvSpPr>
          <p:cNvPr id="38" name="テキスト ボックス 37"/>
          <p:cNvSpPr txBox="1"/>
          <p:nvPr/>
        </p:nvSpPr>
        <p:spPr>
          <a:xfrm>
            <a:off x="8648521" y="3933109"/>
            <a:ext cx="372534" cy="269327"/>
          </a:xfrm>
          <a:prstGeom prst="rect">
            <a:avLst/>
          </a:prstGeom>
          <a:noFill/>
        </p:spPr>
        <p:txBody>
          <a:bodyPr wrap="square" rtlCol="0" anchor="ctr" anchorCtr="0">
            <a:noAutofit/>
          </a:bodyPr>
          <a:lstStyle/>
          <a:p>
            <a:pPr algn="ctr"/>
            <a:endParaRPr kumimoji="1" lang="ja-JP" altLang="en-US" sz="1050" dirty="0"/>
          </a:p>
        </p:txBody>
      </p:sp>
      <p:sp>
        <p:nvSpPr>
          <p:cNvPr id="43" name="テキスト ボックス 42"/>
          <p:cNvSpPr txBox="1"/>
          <p:nvPr/>
        </p:nvSpPr>
        <p:spPr>
          <a:xfrm>
            <a:off x="8648521" y="4331042"/>
            <a:ext cx="372534" cy="269327"/>
          </a:xfrm>
          <a:prstGeom prst="rect">
            <a:avLst/>
          </a:prstGeom>
          <a:noFill/>
        </p:spPr>
        <p:txBody>
          <a:bodyPr wrap="square" rtlCol="0" anchor="ctr" anchorCtr="0">
            <a:noAutofit/>
          </a:bodyPr>
          <a:lstStyle/>
          <a:p>
            <a:pPr algn="ctr"/>
            <a:endParaRPr kumimoji="1" lang="ja-JP" altLang="en-US" sz="1050" dirty="0"/>
          </a:p>
        </p:txBody>
      </p:sp>
    </p:spTree>
    <p:extLst>
      <p:ext uri="{BB962C8B-B14F-4D97-AF65-F5344CB8AC3E}">
        <p14:creationId xmlns:p14="http://schemas.microsoft.com/office/powerpoint/2010/main" val="245290078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430</TotalTime>
  <Words>233</Words>
  <Application>Microsoft Office PowerPoint</Application>
  <PresentationFormat>画面に合わせる (4:3)</PresentationFormat>
  <Paragraphs>20</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metsugi-y</dc:creator>
  <cp:lastModifiedBy>metsugi-y</cp:lastModifiedBy>
  <cp:revision>39</cp:revision>
  <cp:lastPrinted>2022-03-02T03:40:43Z</cp:lastPrinted>
  <dcterms:created xsi:type="dcterms:W3CDTF">2022-01-29T07:39:28Z</dcterms:created>
  <dcterms:modified xsi:type="dcterms:W3CDTF">2022-04-07T11:09:15Z</dcterms:modified>
</cp:coreProperties>
</file>