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94" d="100"/>
          <a:sy n="94" d="100"/>
        </p:scale>
        <p:origin x="543" y="8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2382536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1261135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9887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4176425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683423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973543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71987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2844940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1388618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3175891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25ED8E6-D475-42A3-A17F-587CCE33287F}"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47831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5ED8E6-D475-42A3-A17F-587CCE33287F}" type="datetimeFigureOut">
              <a:rPr kumimoji="1" lang="ja-JP" altLang="en-US" smtClean="0"/>
              <a:t>2022/4/7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F58859-1E22-47D1-BF22-0595B3759428}" type="slidenum">
              <a:rPr kumimoji="1" lang="ja-JP" altLang="en-US" smtClean="0"/>
              <a:t>‹#›</a:t>
            </a:fld>
            <a:endParaRPr kumimoji="1" lang="ja-JP" altLang="en-US"/>
          </a:p>
        </p:txBody>
      </p:sp>
    </p:spTree>
    <p:extLst>
      <p:ext uri="{BB962C8B-B14F-4D97-AF65-F5344CB8AC3E}">
        <p14:creationId xmlns:p14="http://schemas.microsoft.com/office/powerpoint/2010/main" val="85058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7800" y="-3025"/>
            <a:ext cx="613978" cy="6847812"/>
          </a:xfrm>
          <a:prstGeom prst="rect">
            <a:avLst/>
          </a:prstGeom>
        </p:spPr>
      </p:pic>
      <p:sp>
        <p:nvSpPr>
          <p:cNvPr id="2" name="テキスト ボックス 1"/>
          <p:cNvSpPr txBox="1"/>
          <p:nvPr/>
        </p:nvSpPr>
        <p:spPr>
          <a:xfrm>
            <a:off x="8591315" y="108441"/>
            <a:ext cx="444609" cy="37777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spc="-40" dirty="0" smtClean="0"/>
              <a:t>２年</a:t>
            </a:r>
            <a:r>
              <a:rPr lang="ja-JP" altLang="en-US" sz="1689" spc="-40" dirty="0"/>
              <a:t>　</a:t>
            </a:r>
            <a:r>
              <a:rPr lang="ja-JP" altLang="en-US" sz="1689" spc="-40" dirty="0" smtClean="0"/>
              <a:t>黄金の扇風機／サハラ砂漠の茶会</a:t>
            </a:r>
            <a:endParaRPr lang="ja-JP" altLang="en-US" sz="1689" spc="-40" dirty="0"/>
          </a:p>
        </p:txBody>
      </p:sp>
      <p:sp>
        <p:nvSpPr>
          <p:cNvPr id="86" name="正方形/長方形 85"/>
          <p:cNvSpPr/>
          <p:nvPr/>
        </p:nvSpPr>
        <p:spPr>
          <a:xfrm>
            <a:off x="381377" y="539825"/>
            <a:ext cx="1499482" cy="6175832"/>
          </a:xfrm>
          <a:prstGeom prst="rect">
            <a:avLst/>
          </a:prstGeom>
        </p:spPr>
        <p:style>
          <a:lnRef idx="2">
            <a:schemeClr val="dk1"/>
          </a:lnRef>
          <a:fillRef idx="1">
            <a:schemeClr val="lt1"/>
          </a:fillRef>
          <a:effectRef idx="0">
            <a:schemeClr val="dk1"/>
          </a:effectRef>
          <a:fontRef idx="minor">
            <a:schemeClr val="dk1"/>
          </a:fontRef>
        </p:style>
        <p:txBody>
          <a:bodyPr vert="eaVert" rtlCol="0" anchor="ctr" anchorCtr="0"/>
          <a:lstStyle/>
          <a:p>
            <a:endParaRPr lang="en-US" altLang="ja-JP" sz="1200" dirty="0" smtClean="0">
              <a:solidFill>
                <a:schemeClr val="tx1"/>
              </a:solidFill>
            </a:endParaRPr>
          </a:p>
        </p:txBody>
      </p:sp>
      <p:grpSp>
        <p:nvGrpSpPr>
          <p:cNvPr id="10" name="グループ化 9"/>
          <p:cNvGrpSpPr/>
          <p:nvPr/>
        </p:nvGrpSpPr>
        <p:grpSpPr>
          <a:xfrm>
            <a:off x="7765461" y="65174"/>
            <a:ext cx="720000" cy="6656529"/>
            <a:chOff x="7765461" y="65174"/>
            <a:chExt cx="720000" cy="6656529"/>
          </a:xfrm>
        </p:grpSpPr>
        <p:sp>
          <p:nvSpPr>
            <p:cNvPr id="41" name="テキスト ボックス 40"/>
            <p:cNvSpPr txBox="1"/>
            <p:nvPr/>
          </p:nvSpPr>
          <p:spPr>
            <a:xfrm>
              <a:off x="7955094" y="457142"/>
              <a:ext cx="340734" cy="6264561"/>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t>「黄金</a:t>
              </a:r>
              <a:r>
                <a:rPr lang="ja-JP" altLang="en-US" sz="1014" dirty="0" smtClean="0"/>
                <a:t>の扇風機」</a:t>
              </a:r>
              <a:r>
                <a:rPr lang="ja-JP" altLang="en-US" sz="1014" dirty="0" smtClean="0"/>
                <a:t>「サハラ</a:t>
              </a:r>
              <a:r>
                <a:rPr lang="ja-JP" altLang="en-US" sz="1014" dirty="0" smtClean="0"/>
                <a:t>砂漠の茶会」それぞれの筆者の意見とその根拠となる体験をまとめた図を完成させよう。</a:t>
              </a:r>
              <a:endParaRPr lang="ja-JP" altLang="en-US" sz="1014" dirty="0"/>
            </a:p>
          </p:txBody>
        </p:sp>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5461" y="65174"/>
              <a:ext cx="720000" cy="353420"/>
            </a:xfrm>
            <a:prstGeom prst="rect">
              <a:avLst/>
            </a:prstGeom>
          </p:spPr>
        </p:pic>
      </p:grpSp>
      <p:grpSp>
        <p:nvGrpSpPr>
          <p:cNvPr id="9" name="グループ化 8"/>
          <p:cNvGrpSpPr/>
          <p:nvPr/>
        </p:nvGrpSpPr>
        <p:grpSpPr>
          <a:xfrm>
            <a:off x="1815642" y="108440"/>
            <a:ext cx="720000" cy="6567441"/>
            <a:chOff x="1815642" y="108441"/>
            <a:chExt cx="720000" cy="6518668"/>
          </a:xfrm>
        </p:grpSpPr>
        <p:sp>
          <p:nvSpPr>
            <p:cNvPr id="85" name="テキスト ボックス 84"/>
            <p:cNvSpPr txBox="1"/>
            <p:nvPr/>
          </p:nvSpPr>
          <p:spPr>
            <a:xfrm>
              <a:off x="2004131" y="460092"/>
              <a:ext cx="340734" cy="6167017"/>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t>あなたはどちらの意見に共感しますか。その理由を自分の体験を踏まえて書こう。</a:t>
              </a:r>
              <a:endParaRPr lang="ja-JP" altLang="en-US" sz="1014" dirty="0"/>
            </a:p>
          </p:txBody>
        </p:sp>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15642" y="108441"/>
              <a:ext cx="720000" cy="353420"/>
            </a:xfrm>
            <a:prstGeom prst="rect">
              <a:avLst/>
            </a:prstGeom>
          </p:spPr>
        </p:pic>
      </p:grpSp>
      <p:sp>
        <p:nvSpPr>
          <p:cNvPr id="11" name="テキスト ボックス 10"/>
          <p:cNvSpPr txBox="1"/>
          <p:nvPr/>
        </p:nvSpPr>
        <p:spPr>
          <a:xfrm>
            <a:off x="8618165" y="5113886"/>
            <a:ext cx="433247" cy="1677971"/>
          </a:xfrm>
          <a:prstGeom prst="rect">
            <a:avLst/>
          </a:prstGeom>
          <a:noFill/>
        </p:spPr>
        <p:txBody>
          <a:bodyPr vert="eaVert" wrap="square" rtlCol="0">
            <a:noAutofit/>
          </a:bodyPr>
          <a:lstStyle/>
          <a:p>
            <a:endParaRPr kumimoji="1" lang="ja-JP" altLang="en-US" sz="1600" dirty="0"/>
          </a:p>
        </p:txBody>
      </p:sp>
      <p:sp>
        <p:nvSpPr>
          <p:cNvPr id="12" name="テキスト ボックス 11"/>
          <p:cNvSpPr txBox="1"/>
          <p:nvPr/>
        </p:nvSpPr>
        <p:spPr>
          <a:xfrm>
            <a:off x="8648521" y="3933109"/>
            <a:ext cx="372534" cy="269327"/>
          </a:xfrm>
          <a:prstGeom prst="rect">
            <a:avLst/>
          </a:prstGeom>
          <a:noFill/>
        </p:spPr>
        <p:txBody>
          <a:bodyPr wrap="square" rtlCol="0" anchor="ctr" anchorCtr="0">
            <a:noAutofit/>
          </a:bodyPr>
          <a:lstStyle/>
          <a:p>
            <a:pPr algn="ctr"/>
            <a:endParaRPr kumimoji="1" lang="ja-JP" altLang="en-US" sz="1050" dirty="0"/>
          </a:p>
        </p:txBody>
      </p:sp>
      <p:sp>
        <p:nvSpPr>
          <p:cNvPr id="34" name="テキスト ボックス 33"/>
          <p:cNvSpPr txBox="1"/>
          <p:nvPr/>
        </p:nvSpPr>
        <p:spPr>
          <a:xfrm>
            <a:off x="8648521" y="4331042"/>
            <a:ext cx="372534" cy="269327"/>
          </a:xfrm>
          <a:prstGeom prst="rect">
            <a:avLst/>
          </a:prstGeom>
          <a:noFill/>
        </p:spPr>
        <p:txBody>
          <a:bodyPr wrap="square" rtlCol="0" anchor="ctr" anchorCtr="0">
            <a:noAutofit/>
          </a:bodyPr>
          <a:lstStyle/>
          <a:p>
            <a:pPr algn="ctr"/>
            <a:endParaRPr kumimoji="1" lang="ja-JP" altLang="en-US" sz="1050" dirty="0"/>
          </a:p>
        </p:txBody>
      </p:sp>
      <p:grpSp>
        <p:nvGrpSpPr>
          <p:cNvPr id="13" name="グループ化 12"/>
          <p:cNvGrpSpPr/>
          <p:nvPr/>
        </p:nvGrpSpPr>
        <p:grpSpPr>
          <a:xfrm>
            <a:off x="2545119" y="100241"/>
            <a:ext cx="5155700" cy="6654555"/>
            <a:chOff x="2545119" y="100241"/>
            <a:chExt cx="5155700" cy="6654555"/>
          </a:xfrm>
        </p:grpSpPr>
        <p:sp>
          <p:nvSpPr>
            <p:cNvPr id="18" name="角丸四角形 17"/>
            <p:cNvSpPr/>
            <p:nvPr/>
          </p:nvSpPr>
          <p:spPr>
            <a:xfrm>
              <a:off x="2545119" y="3514796"/>
              <a:ext cx="5139737" cy="3240000"/>
            </a:xfrm>
            <a:prstGeom prst="roundRect">
              <a:avLst>
                <a:gd name="adj" fmla="val 5046"/>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17" name="角丸四角形 16"/>
            <p:cNvSpPr/>
            <p:nvPr/>
          </p:nvSpPr>
          <p:spPr>
            <a:xfrm>
              <a:off x="2561082" y="100241"/>
              <a:ext cx="5139737" cy="3240000"/>
            </a:xfrm>
            <a:prstGeom prst="roundRect">
              <a:avLst>
                <a:gd name="adj" fmla="val 6706"/>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6" name="角丸四角形 5"/>
            <p:cNvSpPr/>
            <p:nvPr/>
          </p:nvSpPr>
          <p:spPr>
            <a:xfrm>
              <a:off x="2774405" y="566056"/>
              <a:ext cx="4662693" cy="59235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endParaRPr lang="ja-JP" altLang="en-US" sz="1200" dirty="0">
                <a:solidFill>
                  <a:schemeClr val="tx1"/>
                </a:solidFill>
              </a:endParaRPr>
            </a:p>
          </p:txBody>
        </p:sp>
        <p:sp>
          <p:nvSpPr>
            <p:cNvPr id="31" name="テキスト ボックス 30"/>
            <p:cNvSpPr txBox="1"/>
            <p:nvPr/>
          </p:nvSpPr>
          <p:spPr>
            <a:xfrm>
              <a:off x="4338948" y="110894"/>
              <a:ext cx="1584000" cy="288000"/>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400" b="1" dirty="0" smtClean="0">
                  <a:solidFill>
                    <a:schemeClr val="bg1"/>
                  </a:solidFill>
                </a:rPr>
                <a:t>黄金の扇風機</a:t>
              </a:r>
              <a:endParaRPr lang="ja-JP" altLang="en-US" sz="1400" b="1" dirty="0">
                <a:solidFill>
                  <a:schemeClr val="bg1"/>
                </a:solidFill>
              </a:endParaRPr>
            </a:p>
          </p:txBody>
        </p:sp>
        <p:sp>
          <p:nvSpPr>
            <p:cNvPr id="32" name="テキスト ボックス 31"/>
            <p:cNvSpPr txBox="1"/>
            <p:nvPr/>
          </p:nvSpPr>
          <p:spPr>
            <a:xfrm>
              <a:off x="4346606" y="3529461"/>
              <a:ext cx="1584000" cy="288000"/>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400" b="1" dirty="0" smtClean="0">
                  <a:solidFill>
                    <a:schemeClr val="bg1"/>
                  </a:solidFill>
                </a:rPr>
                <a:t>サハラ砂漠の茶会</a:t>
              </a:r>
              <a:endParaRPr lang="ja-JP" altLang="en-US" sz="1400" b="1" dirty="0">
                <a:solidFill>
                  <a:schemeClr val="bg1"/>
                </a:solidFill>
              </a:endParaRPr>
            </a:p>
          </p:txBody>
        </p:sp>
        <p:sp>
          <p:nvSpPr>
            <p:cNvPr id="26" name="正方形/長方形 25"/>
            <p:cNvSpPr/>
            <p:nvPr/>
          </p:nvSpPr>
          <p:spPr>
            <a:xfrm>
              <a:off x="4839299" y="457142"/>
              <a:ext cx="58330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主張</a:t>
              </a:r>
              <a:endParaRPr lang="en-US" altLang="ja-JP" sz="1200" b="1" dirty="0"/>
            </a:p>
          </p:txBody>
        </p:sp>
        <p:sp>
          <p:nvSpPr>
            <p:cNvPr id="5" name="角丸四角形 4"/>
            <p:cNvSpPr/>
            <p:nvPr/>
          </p:nvSpPr>
          <p:spPr>
            <a:xfrm>
              <a:off x="2774404" y="2515681"/>
              <a:ext cx="4672231" cy="774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endParaRPr lang="ja-JP" altLang="en-US" sz="1200" dirty="0">
                <a:solidFill>
                  <a:schemeClr val="tx1"/>
                </a:solidFill>
              </a:endParaRPr>
            </a:p>
          </p:txBody>
        </p:sp>
        <p:sp>
          <p:nvSpPr>
            <p:cNvPr id="33" name="正方形/長方形 32"/>
            <p:cNvSpPr/>
            <p:nvPr/>
          </p:nvSpPr>
          <p:spPr>
            <a:xfrm>
              <a:off x="4814099" y="2400349"/>
              <a:ext cx="58330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体験</a:t>
              </a:r>
              <a:endParaRPr lang="en-US" altLang="ja-JP" sz="1200" b="1" dirty="0"/>
            </a:p>
          </p:txBody>
        </p:sp>
        <p:sp>
          <p:nvSpPr>
            <p:cNvPr id="35" name="角丸四角形 34"/>
            <p:cNvSpPr/>
            <p:nvPr/>
          </p:nvSpPr>
          <p:spPr>
            <a:xfrm>
              <a:off x="2783943" y="3960687"/>
              <a:ext cx="4662693" cy="592355"/>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endParaRPr lang="ja-JP" altLang="en-US" sz="1200" dirty="0">
                <a:solidFill>
                  <a:schemeClr val="tx1"/>
                </a:solidFill>
              </a:endParaRPr>
            </a:p>
          </p:txBody>
        </p:sp>
        <p:sp>
          <p:nvSpPr>
            <p:cNvPr id="36" name="正方形/長方形 35"/>
            <p:cNvSpPr/>
            <p:nvPr/>
          </p:nvSpPr>
          <p:spPr>
            <a:xfrm>
              <a:off x="4848837" y="3851773"/>
              <a:ext cx="58330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主張</a:t>
              </a:r>
              <a:endParaRPr lang="en-US" altLang="ja-JP" sz="1200" b="1" dirty="0"/>
            </a:p>
          </p:txBody>
        </p:sp>
        <p:sp>
          <p:nvSpPr>
            <p:cNvPr id="47" name="角丸四角形 46"/>
            <p:cNvSpPr/>
            <p:nvPr/>
          </p:nvSpPr>
          <p:spPr>
            <a:xfrm>
              <a:off x="2783942" y="5948680"/>
              <a:ext cx="4662693" cy="772923"/>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endParaRPr lang="ja-JP" altLang="en-US" sz="1200" dirty="0">
                <a:solidFill>
                  <a:schemeClr val="tx1"/>
                </a:solidFill>
              </a:endParaRPr>
            </a:p>
          </p:txBody>
        </p:sp>
        <p:sp>
          <p:nvSpPr>
            <p:cNvPr id="49" name="正方形/長方形 48"/>
            <p:cNvSpPr/>
            <p:nvPr/>
          </p:nvSpPr>
          <p:spPr>
            <a:xfrm>
              <a:off x="4839299" y="5840680"/>
              <a:ext cx="58330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体験</a:t>
              </a:r>
              <a:endParaRPr lang="en-US" altLang="ja-JP" sz="1200" b="1" dirty="0"/>
            </a:p>
          </p:txBody>
        </p:sp>
        <p:sp>
          <p:nvSpPr>
            <p:cNvPr id="37" name="右矢印 36"/>
            <p:cNvSpPr/>
            <p:nvPr/>
          </p:nvSpPr>
          <p:spPr>
            <a:xfrm rot="5400000" flipH="1">
              <a:off x="5071483" y="1066803"/>
              <a:ext cx="87006" cy="312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39" name="右矢印 38"/>
            <p:cNvSpPr/>
            <p:nvPr/>
          </p:nvSpPr>
          <p:spPr>
            <a:xfrm rot="5400000" flipH="1">
              <a:off x="5094933" y="2178611"/>
              <a:ext cx="87006" cy="312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40" name="右矢印 39"/>
            <p:cNvSpPr/>
            <p:nvPr/>
          </p:nvSpPr>
          <p:spPr>
            <a:xfrm rot="5400000" flipH="1">
              <a:off x="5071483" y="4487768"/>
              <a:ext cx="87006" cy="312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42" name="右矢印 41"/>
            <p:cNvSpPr/>
            <p:nvPr/>
          </p:nvSpPr>
          <p:spPr>
            <a:xfrm rot="5400000" flipH="1">
              <a:off x="5094933" y="5599576"/>
              <a:ext cx="87006" cy="312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43" name="角丸四角形 42"/>
            <p:cNvSpPr/>
            <p:nvPr/>
          </p:nvSpPr>
          <p:spPr>
            <a:xfrm>
              <a:off x="2779172" y="4826668"/>
              <a:ext cx="4662693" cy="864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200" dirty="0" smtClean="0">
                  <a:solidFill>
                    <a:schemeClr val="tx1"/>
                  </a:solidFill>
                </a:rPr>
                <a:t>国境や民族、宗教や思想を超えて、人間は同じように美しいと感じる感覚を持っている。</a:t>
              </a:r>
              <a:endParaRPr lang="ja-JP" altLang="en-US" sz="1200" dirty="0">
                <a:solidFill>
                  <a:schemeClr val="tx1"/>
                </a:solidFill>
              </a:endParaRPr>
            </a:p>
          </p:txBody>
        </p:sp>
        <p:sp>
          <p:nvSpPr>
            <p:cNvPr id="38" name="角丸四角形 37"/>
            <p:cNvSpPr/>
            <p:nvPr/>
          </p:nvSpPr>
          <p:spPr>
            <a:xfrm>
              <a:off x="2768666" y="1397495"/>
              <a:ext cx="4662693" cy="864000"/>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r>
                <a:rPr lang="ja-JP" altLang="en-US" sz="1200" dirty="0">
                  <a:solidFill>
                    <a:schemeClr val="tx1"/>
                  </a:solidFill>
                </a:rPr>
                <a:t>何</a:t>
              </a:r>
              <a:r>
                <a:rPr lang="ja-JP" altLang="en-US" sz="1200" dirty="0" smtClean="0">
                  <a:solidFill>
                    <a:schemeClr val="tx1"/>
                  </a:solidFill>
                </a:rPr>
                <a:t>に</a:t>
              </a:r>
              <a:r>
                <a:rPr lang="ja-JP" altLang="en-US" sz="1200" dirty="0">
                  <a:solidFill>
                    <a:schemeClr val="tx1"/>
                  </a:solidFill>
                </a:rPr>
                <a:t>美</a:t>
              </a:r>
              <a:r>
                <a:rPr lang="ja-JP" altLang="en-US" sz="1200" dirty="0" smtClean="0">
                  <a:solidFill>
                    <a:schemeClr val="tx1"/>
                  </a:solidFill>
                </a:rPr>
                <a:t>しさを感じるかは文化や地域によってさまざまで、その感覚は時代や何かのきっかけで変わるものである。</a:t>
              </a:r>
              <a:endParaRPr lang="ja-JP" altLang="en-US" sz="1200" dirty="0">
                <a:solidFill>
                  <a:schemeClr val="tx1"/>
                </a:solidFill>
              </a:endParaRPr>
            </a:p>
          </p:txBody>
        </p:sp>
        <p:sp>
          <p:nvSpPr>
            <p:cNvPr id="27" name="正方形/長方形 26"/>
            <p:cNvSpPr/>
            <p:nvPr/>
          </p:nvSpPr>
          <p:spPr>
            <a:xfrm>
              <a:off x="4505977" y="1283771"/>
              <a:ext cx="124994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美に対する見方</a:t>
              </a:r>
              <a:endParaRPr lang="en-US" altLang="ja-JP" sz="1200" b="1" dirty="0"/>
            </a:p>
          </p:txBody>
        </p:sp>
        <p:sp>
          <p:nvSpPr>
            <p:cNvPr id="51" name="正方形/長方形 50"/>
            <p:cNvSpPr/>
            <p:nvPr/>
          </p:nvSpPr>
          <p:spPr>
            <a:xfrm>
              <a:off x="4513635" y="4710206"/>
              <a:ext cx="1249941" cy="2160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t>美に対する見方</a:t>
              </a:r>
              <a:endParaRPr lang="en-US" altLang="ja-JP" sz="1200" b="1" dirty="0"/>
            </a:p>
          </p:txBody>
        </p:sp>
      </p:grpSp>
    </p:spTree>
    <p:extLst>
      <p:ext uri="{BB962C8B-B14F-4D97-AF65-F5344CB8AC3E}">
        <p14:creationId xmlns:p14="http://schemas.microsoft.com/office/powerpoint/2010/main" val="24529007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593</TotalTime>
  <Words>122</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metsugi-y</dc:creator>
  <cp:lastModifiedBy>metsugi-y</cp:lastModifiedBy>
  <cp:revision>33</cp:revision>
  <cp:lastPrinted>2022-03-02T03:40:43Z</cp:lastPrinted>
  <dcterms:created xsi:type="dcterms:W3CDTF">2022-01-29T07:39:28Z</dcterms:created>
  <dcterms:modified xsi:type="dcterms:W3CDTF">2022-04-07T11:11:00Z</dcterms:modified>
</cp:coreProperties>
</file>