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12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p:cNvSpPr txBox="1"/>
          <p:nvPr/>
        </p:nvSpPr>
        <p:spPr>
          <a:xfrm>
            <a:off x="7585563" y="640641"/>
            <a:ext cx="652871" cy="6068435"/>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latin typeface="HGSｺﾞｼｯｸM" panose="020B0600000000000000" pitchFamily="50" charset="-128"/>
                <a:ea typeface="HGSｺﾞｼｯｸM" panose="020B0600000000000000" pitchFamily="50" charset="-128"/>
              </a:rPr>
              <a:t>自分の考えに説得力を持たせる方法について考えよう。</a:t>
            </a:r>
            <a:endParaRPr lang="en-US" altLang="ja-JP" sz="1014" dirty="0">
              <a:latin typeface="HGSｺﾞｼｯｸM" panose="020B0600000000000000" pitchFamily="50" charset="-128"/>
              <a:ea typeface="HGSｺﾞｼｯｸM" panose="020B0600000000000000" pitchFamily="50" charset="-128"/>
            </a:endParaRPr>
          </a:p>
          <a:p>
            <a:r>
              <a:rPr lang="ja-JP" altLang="en-US" sz="1014" dirty="0">
                <a:latin typeface="HGSｺﾞｼｯｸM" panose="020B0600000000000000" pitchFamily="50" charset="-128"/>
                <a:ea typeface="HGSｺﾞｼｯｸM" panose="020B0600000000000000" pitchFamily="50" charset="-128"/>
              </a:rPr>
              <a:t>　「</a:t>
            </a:r>
            <a:r>
              <a:rPr lang="en-US" altLang="ja-JP" sz="1014" dirty="0">
                <a:latin typeface="HGSｺﾞｼｯｸM" panose="020B0600000000000000" pitchFamily="50" charset="-128"/>
                <a:ea typeface="HGSｺﾞｼｯｸM" panose="020B0600000000000000" pitchFamily="50" charset="-128"/>
              </a:rPr>
              <a:t>『</a:t>
            </a:r>
            <a:r>
              <a:rPr lang="ja-JP" altLang="en-US" sz="1014" dirty="0">
                <a:latin typeface="HGSｺﾞｼｯｸM" panose="020B0600000000000000" pitchFamily="50" charset="-128"/>
                <a:ea typeface="HGSｺﾞｼｯｸM" panose="020B0600000000000000" pitchFamily="50" charset="-128"/>
              </a:rPr>
              <a:t>ジャージャー</a:t>
            </a:r>
            <a:r>
              <a:rPr lang="en-US" altLang="ja-JP" sz="1014" dirty="0">
                <a:latin typeface="HGSｺﾞｼｯｸM" panose="020B0600000000000000" pitchFamily="50" charset="-128"/>
                <a:ea typeface="HGSｺﾞｼｯｸM" panose="020B0600000000000000" pitchFamily="50" charset="-128"/>
              </a:rPr>
              <a:t>』</a:t>
            </a:r>
            <a:r>
              <a:rPr lang="ja-JP" altLang="en-US" sz="1014" dirty="0">
                <a:latin typeface="HGSｺﾞｼｯｸM" panose="020B0600000000000000" pitchFamily="50" charset="-128"/>
                <a:ea typeface="HGSｺﾞｼｯｸM" panose="020B0600000000000000" pitchFamily="50" charset="-128"/>
              </a:rPr>
              <a:t>がヘビを意味する単語である」という仮説を証明するために筆者が行った実験の内容をまとめよう。</a:t>
            </a:r>
          </a:p>
        </p:txBody>
      </p:sp>
      <p:sp>
        <p:nvSpPr>
          <p:cNvPr id="85" name="テキスト ボックス 84"/>
          <p:cNvSpPr txBox="1"/>
          <p:nvPr/>
        </p:nvSpPr>
        <p:spPr>
          <a:xfrm>
            <a:off x="2205861" y="640643"/>
            <a:ext cx="340734" cy="6068435"/>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latin typeface="HGPｺﾞｼｯｸM" panose="020B0600000000000000" pitchFamily="50" charset="-128"/>
                <a:ea typeface="HGPｺﾞｼｯｸM" panose="020B0600000000000000" pitchFamily="50" charset="-128"/>
              </a:rPr>
              <a:t>ステップ１を踏まえ、文章を理解しやすくするための筆者の工夫についてあなたが考えたことを書こう。</a:t>
            </a:r>
          </a:p>
        </p:txBody>
      </p:sp>
      <p:sp>
        <p:nvSpPr>
          <p:cNvPr id="86" name="正方形/長方形 85"/>
          <p:cNvSpPr/>
          <p:nvPr/>
        </p:nvSpPr>
        <p:spPr>
          <a:xfrm>
            <a:off x="263277" y="640642"/>
            <a:ext cx="1588438" cy="6068435"/>
          </a:xfrm>
          <a:prstGeom prst="rect">
            <a:avLst/>
          </a:prstGeom>
        </p:spPr>
        <p:style>
          <a:lnRef idx="2">
            <a:schemeClr val="dk1"/>
          </a:lnRef>
          <a:fillRef idx="1">
            <a:schemeClr val="lt1"/>
          </a:fillRef>
          <a:effectRef idx="0">
            <a:schemeClr val="dk1"/>
          </a:effectRef>
          <a:fontRef idx="minor">
            <a:schemeClr val="dk1"/>
          </a:fontRef>
        </p:style>
        <p:txBody>
          <a:bodyPr vert="eaVert" rtlCol="0" anchor="ctr"/>
          <a:lstStyle/>
          <a:p>
            <a:pPr algn="just"/>
            <a:r>
              <a:rPr lang="ja-JP" altLang="en-US" sz="1600" dirty="0">
                <a:solidFill>
                  <a:srgbClr val="FF0000"/>
                </a:solidFill>
                <a:latin typeface="HGPｺﾞｼｯｸM" panose="020B0600000000000000" pitchFamily="50" charset="-128"/>
                <a:ea typeface="HGPｺﾞｼｯｸM" panose="020B0600000000000000" pitchFamily="50" charset="-128"/>
              </a:rPr>
              <a:t>「もしかしたら～～かもしれません」など、あらかじめ想定できる疑問を具体的に挙げ、読者の思考がスムーズに進むように工夫している。</a:t>
            </a:r>
          </a:p>
        </p:txBody>
      </p:sp>
      <p:grpSp>
        <p:nvGrpSpPr>
          <p:cNvPr id="6" name="グループ化 5"/>
          <p:cNvGrpSpPr/>
          <p:nvPr/>
        </p:nvGrpSpPr>
        <p:grpSpPr>
          <a:xfrm>
            <a:off x="2892284" y="1516701"/>
            <a:ext cx="4554489" cy="1169350"/>
            <a:chOff x="3709791" y="1315400"/>
            <a:chExt cx="5392641" cy="1384543"/>
          </a:xfrm>
        </p:grpSpPr>
        <p:sp>
          <p:nvSpPr>
            <p:cNvPr id="5" name="角丸四角形 4"/>
            <p:cNvSpPr/>
            <p:nvPr/>
          </p:nvSpPr>
          <p:spPr>
            <a:xfrm>
              <a:off x="3761505" y="1619943"/>
              <a:ext cx="5340927"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1" dirty="0">
                  <a:solidFill>
                    <a:schemeClr val="tx1"/>
                  </a:solidFill>
                  <a:latin typeface="HGPｺﾞｼｯｸM" panose="020B0600000000000000" pitchFamily="50" charset="-128"/>
                  <a:ea typeface="HGPｺﾞｼｯｸM" panose="020B0600000000000000" pitchFamily="50" charset="-128"/>
                </a:rPr>
                <a:t>「ジャージャー」と聞いたシジュウカラは地面や巣箱を見た。</a:t>
              </a:r>
            </a:p>
          </p:txBody>
        </p:sp>
        <p:sp>
          <p:nvSpPr>
            <p:cNvPr id="27" name="テキスト ボックス 26"/>
            <p:cNvSpPr txBox="1"/>
            <p:nvPr/>
          </p:nvSpPr>
          <p:spPr>
            <a:xfrm>
              <a:off x="3709791" y="1315400"/>
              <a:ext cx="699057"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実験①の結果</a:t>
              </a:r>
            </a:p>
          </p:txBody>
        </p:sp>
      </p:grpSp>
      <p:grpSp>
        <p:nvGrpSpPr>
          <p:cNvPr id="3" name="グループ化 2"/>
          <p:cNvGrpSpPr/>
          <p:nvPr/>
        </p:nvGrpSpPr>
        <p:grpSpPr>
          <a:xfrm>
            <a:off x="2852015" y="2803544"/>
            <a:ext cx="4581709" cy="1369737"/>
            <a:chOff x="3670088" y="2882566"/>
            <a:chExt cx="5424871" cy="1621807"/>
          </a:xfrm>
        </p:grpSpPr>
        <p:sp>
          <p:nvSpPr>
            <p:cNvPr id="12" name="角丸四角形 11"/>
            <p:cNvSpPr/>
            <p:nvPr/>
          </p:nvSpPr>
          <p:spPr>
            <a:xfrm>
              <a:off x="3754032" y="3145376"/>
              <a:ext cx="5340927" cy="135899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351" dirty="0">
                  <a:solidFill>
                    <a:schemeClr val="tx1"/>
                  </a:solidFill>
                  <a:latin typeface="HGPｺﾞｼｯｸM" panose="020B0600000000000000" pitchFamily="50" charset="-128"/>
                  <a:ea typeface="HGPｺﾞｼｯｸM" panose="020B0600000000000000" pitchFamily="50" charset="-128"/>
                </a:rPr>
                <a:t>「ジャージャー」が「</a:t>
              </a:r>
              <a:r>
                <a:rPr lang="ja-JP" altLang="en-US" sz="1351" b="1" dirty="0">
                  <a:solidFill>
                    <a:schemeClr val="tx1"/>
                  </a:solidFill>
                  <a:latin typeface="HGPｺﾞｼｯｸM" panose="020B0600000000000000" pitchFamily="50" charset="-128"/>
                  <a:ea typeface="HGPｺﾞｼｯｸM" panose="020B0600000000000000" pitchFamily="50" charset="-128"/>
                </a:rPr>
                <a:t>（</a:t>
              </a:r>
              <a:r>
                <a:rPr lang="ja-JP" altLang="en-US" sz="1351" dirty="0">
                  <a:solidFill>
                    <a:srgbClr val="FF0000"/>
                  </a:solidFill>
                  <a:latin typeface="HGPｺﾞｼｯｸM" panose="020B0600000000000000" pitchFamily="50" charset="-128"/>
                  <a:ea typeface="HGPｺﾞｼｯｸM" panose="020B0600000000000000" pitchFamily="50" charset="-128"/>
                </a:rPr>
                <a:t>地面や巣箱を見に行け</a:t>
              </a:r>
              <a:r>
                <a:rPr lang="ja-JP" altLang="en-US" sz="1351" b="1" dirty="0">
                  <a:solidFill>
                    <a:schemeClr val="tx1"/>
                  </a:solidFill>
                  <a:latin typeface="HGPｺﾞｼｯｸM" panose="020B0600000000000000" pitchFamily="50" charset="-128"/>
                  <a:ea typeface="HGPｺﾞｼｯｸM" panose="020B0600000000000000" pitchFamily="50" charset="-128"/>
                </a:rPr>
                <a:t>）</a:t>
              </a:r>
              <a:r>
                <a:rPr lang="ja-JP" altLang="en-US" sz="1351" dirty="0">
                  <a:solidFill>
                    <a:schemeClr val="tx1"/>
                  </a:solidFill>
                  <a:latin typeface="HGPｺﾞｼｯｸM" panose="020B0600000000000000" pitchFamily="50" charset="-128"/>
                  <a:ea typeface="HGPｺﾞｼｯｸM" panose="020B0600000000000000" pitchFamily="50" charset="-128"/>
                </a:rPr>
                <a:t>」という意味かもしれないので、シジュウカラが「ジャージャー」と聞いて</a:t>
              </a:r>
              <a:r>
                <a:rPr lang="ja-JP" altLang="en-US" sz="1351" b="1" dirty="0">
                  <a:solidFill>
                    <a:schemeClr val="tx1"/>
                  </a:solidFill>
                  <a:latin typeface="HGPｺﾞｼｯｸM" panose="020B0600000000000000" pitchFamily="50" charset="-128"/>
                  <a:ea typeface="HGPｺﾞｼｯｸM" panose="020B0600000000000000" pitchFamily="50" charset="-128"/>
                </a:rPr>
                <a:t>（</a:t>
              </a:r>
              <a:r>
                <a:rPr lang="ja-JP" altLang="en-US" sz="1351" dirty="0">
                  <a:solidFill>
                    <a:srgbClr val="FF0000"/>
                  </a:solidFill>
                  <a:latin typeface="HGPｺﾞｼｯｸM" panose="020B0600000000000000" pitchFamily="50" charset="-128"/>
                  <a:ea typeface="HGPｺﾞｼｯｸM" panose="020B0600000000000000" pitchFamily="50" charset="-128"/>
                </a:rPr>
                <a:t>「ヘビ」をイメージしているのかを確認する</a:t>
              </a:r>
              <a:r>
                <a:rPr lang="ja-JP" altLang="en-US" sz="1351" b="1" dirty="0">
                  <a:solidFill>
                    <a:schemeClr val="tx1"/>
                  </a:solidFill>
                  <a:latin typeface="HGPｺﾞｼｯｸM" panose="020B0600000000000000" pitchFamily="50" charset="-128"/>
                  <a:ea typeface="HGPｺﾞｼｯｸM" panose="020B0600000000000000" pitchFamily="50" charset="-128"/>
                </a:rPr>
                <a:t>）</a:t>
              </a:r>
              <a:r>
                <a:rPr lang="ja-JP" altLang="en-US" sz="1351" dirty="0">
                  <a:solidFill>
                    <a:schemeClr val="tx1"/>
                  </a:solidFill>
                  <a:latin typeface="HGPｺﾞｼｯｸM" panose="020B0600000000000000" pitchFamily="50" charset="-128"/>
                  <a:ea typeface="HGPｺﾞｼｯｸM" panose="020B0600000000000000" pitchFamily="50" charset="-128"/>
                </a:rPr>
                <a:t>ために実験②を行った。</a:t>
              </a:r>
            </a:p>
          </p:txBody>
        </p:sp>
        <p:sp>
          <p:nvSpPr>
            <p:cNvPr id="28" name="テキスト ボックス 27"/>
            <p:cNvSpPr txBox="1"/>
            <p:nvPr/>
          </p:nvSpPr>
          <p:spPr>
            <a:xfrm>
              <a:off x="3670088" y="2882566"/>
              <a:ext cx="697889"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疑問と</a:t>
              </a:r>
              <a:endParaRPr lang="en-US" altLang="ja-JP" sz="1014" b="1" dirty="0">
                <a:solidFill>
                  <a:schemeClr val="bg1"/>
                </a:solidFill>
              </a:endParaRPr>
            </a:p>
            <a:p>
              <a:r>
                <a:rPr lang="ja-JP" altLang="en-US" sz="1014" b="1" dirty="0">
                  <a:solidFill>
                    <a:schemeClr val="bg1"/>
                  </a:solidFill>
                </a:rPr>
                <a:t>実験②</a:t>
              </a:r>
            </a:p>
          </p:txBody>
        </p:sp>
      </p:grpSp>
      <p:grpSp>
        <p:nvGrpSpPr>
          <p:cNvPr id="9" name="グループ化 8"/>
          <p:cNvGrpSpPr/>
          <p:nvPr/>
        </p:nvGrpSpPr>
        <p:grpSpPr>
          <a:xfrm>
            <a:off x="2878706" y="4350252"/>
            <a:ext cx="4554488" cy="1122390"/>
            <a:chOff x="3709792" y="5572732"/>
            <a:chExt cx="5392640" cy="1328941"/>
          </a:xfrm>
        </p:grpSpPr>
        <p:sp>
          <p:nvSpPr>
            <p:cNvPr id="10" name="角丸四角形 9"/>
            <p:cNvSpPr/>
            <p:nvPr/>
          </p:nvSpPr>
          <p:spPr>
            <a:xfrm>
              <a:off x="3758899" y="5821673"/>
              <a:ext cx="5343533"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351" dirty="0">
                  <a:solidFill>
                    <a:srgbClr val="FF0000"/>
                  </a:solidFill>
                  <a:latin typeface="HGPｺﾞｼｯｸM" panose="020B0600000000000000" pitchFamily="50" charset="-128"/>
                  <a:ea typeface="HGPｺﾞｼｯｸM" panose="020B0600000000000000" pitchFamily="50" charset="-128"/>
                </a:rPr>
                <a:t>「ジャージャー」の音　＋　ヘビに似た動きをする木</a:t>
              </a:r>
              <a:endParaRPr lang="en-US" altLang="ja-JP" sz="1351" dirty="0">
                <a:solidFill>
                  <a:srgbClr val="FF0000"/>
                </a:solidFill>
                <a:latin typeface="HGPｺﾞｼｯｸM" panose="020B0600000000000000" pitchFamily="50" charset="-128"/>
                <a:ea typeface="HGPｺﾞｼｯｸM" panose="020B0600000000000000" pitchFamily="50" charset="-128"/>
              </a:endParaRPr>
            </a:p>
            <a:p>
              <a:r>
                <a:rPr lang="ja-JP" altLang="en-US" sz="1351" dirty="0">
                  <a:solidFill>
                    <a:srgbClr val="FF0000"/>
                  </a:solidFill>
                  <a:latin typeface="HGPｺﾞｼｯｸM" panose="020B0600000000000000" pitchFamily="50" charset="-128"/>
                  <a:ea typeface="HGPｺﾞｼｯｸM" panose="020B0600000000000000" pitchFamily="50" charset="-128"/>
                </a:rPr>
                <a:t>を見せると木の方へ動きを確認しに行った。</a:t>
              </a:r>
            </a:p>
          </p:txBody>
        </p:sp>
        <p:sp>
          <p:nvSpPr>
            <p:cNvPr id="31" name="テキスト ボックス 30"/>
            <p:cNvSpPr txBox="1"/>
            <p:nvPr/>
          </p:nvSpPr>
          <p:spPr>
            <a:xfrm>
              <a:off x="3709792" y="5572732"/>
              <a:ext cx="699057"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latin typeface="HGPｺﾞｼｯｸM" panose="020B0600000000000000" pitchFamily="50" charset="-128"/>
                  <a:ea typeface="HGPｺﾞｼｯｸM" panose="020B0600000000000000" pitchFamily="50" charset="-128"/>
                </a:rPr>
                <a:t>実験②の結果</a:t>
              </a:r>
            </a:p>
          </p:txBody>
        </p:sp>
      </p:grpSp>
      <p:grpSp>
        <p:nvGrpSpPr>
          <p:cNvPr id="11" name="グループ化 10"/>
          <p:cNvGrpSpPr/>
          <p:nvPr/>
        </p:nvGrpSpPr>
        <p:grpSpPr>
          <a:xfrm>
            <a:off x="2885443" y="5618311"/>
            <a:ext cx="4547752" cy="1107096"/>
            <a:chOff x="3717768" y="7017089"/>
            <a:chExt cx="5384665" cy="1310832"/>
          </a:xfrm>
        </p:grpSpPr>
        <p:sp>
          <p:nvSpPr>
            <p:cNvPr id="26" name="角丸四角形 25"/>
            <p:cNvSpPr/>
            <p:nvPr/>
          </p:nvSpPr>
          <p:spPr>
            <a:xfrm>
              <a:off x="3758899" y="7247921"/>
              <a:ext cx="5343534"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1" dirty="0">
                  <a:solidFill>
                    <a:srgbClr val="FF0000"/>
                  </a:solidFill>
                  <a:latin typeface="HGPｺﾞｼｯｸM" panose="020B0600000000000000" pitchFamily="50" charset="-128"/>
                  <a:ea typeface="HGPｺﾞｼｯｸM" panose="020B0600000000000000" pitchFamily="50" charset="-128"/>
                </a:rPr>
                <a:t>「ジャージャー」はヘビを意味する単語である。</a:t>
              </a:r>
            </a:p>
          </p:txBody>
        </p:sp>
        <p:sp>
          <p:nvSpPr>
            <p:cNvPr id="32" name="テキスト ボックス 31"/>
            <p:cNvSpPr txBox="1"/>
            <p:nvPr/>
          </p:nvSpPr>
          <p:spPr>
            <a:xfrm>
              <a:off x="3717768" y="7017089"/>
              <a:ext cx="694598"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結論（主張）</a:t>
              </a:r>
            </a:p>
          </p:txBody>
        </p:sp>
      </p:grpSp>
      <p:pic>
        <p:nvPicPr>
          <p:cNvPr id="13" name="図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7119" y="5687700"/>
            <a:ext cx="931132" cy="1126498"/>
          </a:xfrm>
          <a:prstGeom prst="rect">
            <a:avLst/>
          </a:prstGeom>
        </p:spPr>
      </p:pic>
      <p:pic>
        <p:nvPicPr>
          <p:cNvPr id="15" name="図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7211" y="4349188"/>
            <a:ext cx="803153" cy="822138"/>
          </a:xfrm>
          <a:prstGeom prst="rect">
            <a:avLst/>
          </a:prstGeom>
        </p:spPr>
      </p:pic>
      <p:grpSp>
        <p:nvGrpSpPr>
          <p:cNvPr id="4" name="グループ化 3"/>
          <p:cNvGrpSpPr/>
          <p:nvPr/>
        </p:nvGrpSpPr>
        <p:grpSpPr>
          <a:xfrm>
            <a:off x="2852015" y="404606"/>
            <a:ext cx="4590223" cy="994010"/>
            <a:chOff x="3670088" y="479064"/>
            <a:chExt cx="5434951" cy="1176935"/>
          </a:xfrm>
        </p:grpSpPr>
        <p:sp>
          <p:nvSpPr>
            <p:cNvPr id="35" name="角丸四角形 34"/>
            <p:cNvSpPr/>
            <p:nvPr/>
          </p:nvSpPr>
          <p:spPr>
            <a:xfrm>
              <a:off x="3761505" y="575999"/>
              <a:ext cx="5343534"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1" dirty="0">
                  <a:solidFill>
                    <a:srgbClr val="FF0000"/>
                  </a:solidFill>
                  <a:latin typeface="HGPｺﾞｼｯｸM" panose="020B0600000000000000" pitchFamily="50" charset="-128"/>
                  <a:ea typeface="HGPｺﾞｼｯｸM" panose="020B0600000000000000" pitchFamily="50" charset="-128"/>
                </a:rPr>
                <a:t>「ジャージャー」はヘビを意味する単語である。</a:t>
              </a:r>
            </a:p>
          </p:txBody>
        </p:sp>
        <p:sp>
          <p:nvSpPr>
            <p:cNvPr id="36" name="テキスト ボックス 35"/>
            <p:cNvSpPr txBox="1"/>
            <p:nvPr/>
          </p:nvSpPr>
          <p:spPr>
            <a:xfrm>
              <a:off x="3670088" y="479064"/>
              <a:ext cx="545483" cy="29411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latin typeface="HGPｺﾞｼｯｸM" panose="020B0600000000000000" pitchFamily="50" charset="-128"/>
                  <a:ea typeface="HGPｺﾞｼｯｸM" panose="020B0600000000000000" pitchFamily="50" charset="-128"/>
                </a:rPr>
                <a:t>仮説</a:t>
              </a:r>
            </a:p>
          </p:txBody>
        </p:sp>
      </p:grpSp>
      <p:sp>
        <p:nvSpPr>
          <p:cNvPr id="7" name="下矢印 6"/>
          <p:cNvSpPr/>
          <p:nvPr/>
        </p:nvSpPr>
        <p:spPr>
          <a:xfrm>
            <a:off x="4875136" y="2475260"/>
            <a:ext cx="579209" cy="6532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30" name="下矢印 29"/>
          <p:cNvSpPr/>
          <p:nvPr/>
        </p:nvSpPr>
        <p:spPr>
          <a:xfrm>
            <a:off x="4875136" y="1329720"/>
            <a:ext cx="579209" cy="5141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24" name="下矢印 23"/>
          <p:cNvSpPr/>
          <p:nvPr/>
        </p:nvSpPr>
        <p:spPr>
          <a:xfrm>
            <a:off x="4896126" y="4067402"/>
            <a:ext cx="579209" cy="5570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25" name="下矢印 24"/>
          <p:cNvSpPr/>
          <p:nvPr/>
        </p:nvSpPr>
        <p:spPr>
          <a:xfrm>
            <a:off x="4875136" y="5409241"/>
            <a:ext cx="579209" cy="5141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02250" y="126546"/>
            <a:ext cx="819499" cy="402260"/>
          </a:xfrm>
          <a:prstGeom prst="rect">
            <a:avLst/>
          </a:prstGeom>
        </p:spPr>
      </p:pic>
      <p:pic>
        <p:nvPicPr>
          <p:cNvPr id="14" name="図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3112" y="125606"/>
            <a:ext cx="821414" cy="403200"/>
          </a:xfrm>
          <a:prstGeom prst="rect">
            <a:avLst/>
          </a:prstGeom>
        </p:spPr>
      </p:pic>
      <p:grpSp>
        <p:nvGrpSpPr>
          <p:cNvPr id="19" name="グループ化 18"/>
          <p:cNvGrpSpPr/>
          <p:nvPr/>
        </p:nvGrpSpPr>
        <p:grpSpPr>
          <a:xfrm>
            <a:off x="8430239" y="125606"/>
            <a:ext cx="590860" cy="6576205"/>
            <a:chOff x="8430239" y="125606"/>
            <a:chExt cx="590860" cy="6576205"/>
          </a:xfrm>
        </p:grpSpPr>
        <p:pic>
          <p:nvPicPr>
            <p:cNvPr id="18" name="図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37" name="テキスト ボックス 36"/>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latin typeface="HGP創英角ｺﾞｼｯｸUB" panose="020B0900000000000000" pitchFamily="50" charset="-128"/>
                  <a:ea typeface="HGP創英角ｺﾞｼｯｸUB" panose="020B0900000000000000" pitchFamily="50" charset="-128"/>
                </a:rPr>
                <a:t>１年　「言葉」を持つ鳥、シジュウカラ</a:t>
              </a:r>
            </a:p>
          </p:txBody>
        </p:sp>
      </p:grpSp>
    </p:spTree>
    <p:extLst>
      <p:ext uri="{BB962C8B-B14F-4D97-AF65-F5344CB8AC3E}">
        <p14:creationId xmlns:p14="http://schemas.microsoft.com/office/powerpoint/2010/main" val="2661030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177</Words>
  <Application>Microsoft Office PowerPoint</Application>
  <PresentationFormat>画面に合わせる (4:3)</PresentationFormat>
  <Paragraphs>17</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HGPｺﾞｼｯｸM</vt:lpstr>
      <vt:lpstr>HGP創英角ｺﾞｼｯｸUB</vt:lpstr>
      <vt:lpstr>HGSｺﾞｼｯｸM</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7</cp:revision>
  <dcterms:created xsi:type="dcterms:W3CDTF">2022-03-03T00:26:27Z</dcterms:created>
  <dcterms:modified xsi:type="dcterms:W3CDTF">2022-04-08T02:12:05Z</dcterms:modified>
</cp:coreProperties>
</file>