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テキスト ボックス 40"/>
          <p:cNvSpPr txBox="1"/>
          <p:nvPr/>
        </p:nvSpPr>
        <p:spPr>
          <a:xfrm>
            <a:off x="7585563" y="640641"/>
            <a:ext cx="652871" cy="6068435"/>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自分の考えに説得力を持たせる方法について考えよう。</a:t>
            </a:r>
            <a:endParaRPr lang="en-US" altLang="ja-JP" sz="1014" dirty="0">
              <a:latin typeface="HGPｺﾞｼｯｸM" panose="020B0600000000000000" pitchFamily="50" charset="-128"/>
              <a:ea typeface="HGPｺﾞｼｯｸM" panose="020B0600000000000000" pitchFamily="50" charset="-128"/>
            </a:endParaRPr>
          </a:p>
          <a:p>
            <a:r>
              <a:rPr lang="ja-JP" altLang="en-US" sz="1014" dirty="0">
                <a:latin typeface="HGPｺﾞｼｯｸM" panose="020B0600000000000000" pitchFamily="50" charset="-128"/>
                <a:ea typeface="HGPｺﾞｼｯｸM" panose="020B0600000000000000" pitchFamily="50" charset="-128"/>
              </a:rPr>
              <a:t>　「</a:t>
            </a:r>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ジャージャー</a:t>
            </a:r>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がヘビを意味する単語である」という仮説を証明するために筆者が行った実験の内容をまとめよう。</a:t>
            </a:r>
          </a:p>
        </p:txBody>
      </p:sp>
      <p:sp>
        <p:nvSpPr>
          <p:cNvPr id="85" name="テキスト ボックス 84"/>
          <p:cNvSpPr txBox="1"/>
          <p:nvPr/>
        </p:nvSpPr>
        <p:spPr>
          <a:xfrm>
            <a:off x="2205861" y="640643"/>
            <a:ext cx="340734" cy="6068435"/>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ステップ１を踏まえ、文章を理解しやすくするための筆者の工夫についてあなたが考えたことを書こう。</a:t>
            </a:r>
          </a:p>
        </p:txBody>
      </p:sp>
      <p:sp>
        <p:nvSpPr>
          <p:cNvPr id="86" name="正方形/長方形 85"/>
          <p:cNvSpPr/>
          <p:nvPr/>
        </p:nvSpPr>
        <p:spPr>
          <a:xfrm>
            <a:off x="263277" y="640642"/>
            <a:ext cx="1588438" cy="6068435"/>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pPr algn="just"/>
            <a:endParaRPr lang="ja-JP" altLang="en-US" sz="1520" dirty="0">
              <a:solidFill>
                <a:srgbClr val="FF0000"/>
              </a:solidFill>
            </a:endParaRPr>
          </a:p>
        </p:txBody>
      </p:sp>
      <p:grpSp>
        <p:nvGrpSpPr>
          <p:cNvPr id="6" name="グループ化 5"/>
          <p:cNvGrpSpPr/>
          <p:nvPr/>
        </p:nvGrpSpPr>
        <p:grpSpPr>
          <a:xfrm>
            <a:off x="2892284" y="1516701"/>
            <a:ext cx="4554489" cy="1169350"/>
            <a:chOff x="3709791" y="1315400"/>
            <a:chExt cx="5392641" cy="1384543"/>
          </a:xfrm>
        </p:grpSpPr>
        <p:sp>
          <p:nvSpPr>
            <p:cNvPr id="5" name="角丸四角形 4"/>
            <p:cNvSpPr/>
            <p:nvPr/>
          </p:nvSpPr>
          <p:spPr>
            <a:xfrm>
              <a:off x="3761505" y="1619943"/>
              <a:ext cx="5340927"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351" dirty="0">
                  <a:solidFill>
                    <a:schemeClr val="tx1"/>
                  </a:solidFill>
                  <a:latin typeface="HGPｺﾞｼｯｸM" panose="020B0600000000000000" pitchFamily="50" charset="-128"/>
                  <a:ea typeface="HGPｺﾞｼｯｸM" panose="020B0600000000000000" pitchFamily="50" charset="-128"/>
                </a:rPr>
                <a:t>「ジャージャー」と聞いたシジュウカラは地面や巣箱を見た。</a:t>
              </a:r>
            </a:p>
          </p:txBody>
        </p:sp>
        <p:sp>
          <p:nvSpPr>
            <p:cNvPr id="27" name="テキスト ボックス 26"/>
            <p:cNvSpPr txBox="1"/>
            <p:nvPr/>
          </p:nvSpPr>
          <p:spPr>
            <a:xfrm>
              <a:off x="3709791" y="1315400"/>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実験①の結果</a:t>
              </a:r>
            </a:p>
          </p:txBody>
        </p:sp>
      </p:grpSp>
      <p:grpSp>
        <p:nvGrpSpPr>
          <p:cNvPr id="3" name="グループ化 2"/>
          <p:cNvGrpSpPr/>
          <p:nvPr/>
        </p:nvGrpSpPr>
        <p:grpSpPr>
          <a:xfrm>
            <a:off x="2852015" y="2803544"/>
            <a:ext cx="4581709" cy="1369737"/>
            <a:chOff x="3670088" y="2882566"/>
            <a:chExt cx="5424871" cy="1621807"/>
          </a:xfrm>
        </p:grpSpPr>
        <p:sp>
          <p:nvSpPr>
            <p:cNvPr id="12" name="角丸四角形 11"/>
            <p:cNvSpPr/>
            <p:nvPr/>
          </p:nvSpPr>
          <p:spPr>
            <a:xfrm>
              <a:off x="3754032" y="3145376"/>
              <a:ext cx="5340927" cy="135899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351" dirty="0">
                  <a:solidFill>
                    <a:schemeClr val="tx1"/>
                  </a:solidFill>
                  <a:latin typeface="HGPｺﾞｼｯｸM" panose="020B0600000000000000" pitchFamily="50" charset="-128"/>
                  <a:ea typeface="HGPｺﾞｼｯｸM" panose="020B0600000000000000" pitchFamily="50" charset="-128"/>
                </a:rPr>
                <a:t>「ジャージャー」が「</a:t>
              </a:r>
              <a:r>
                <a:rPr lang="ja-JP" altLang="en-US" sz="1351" b="1" dirty="0" smtClean="0">
                  <a:solidFill>
                    <a:schemeClr val="tx1"/>
                  </a:solidFill>
                  <a:latin typeface="HGPｺﾞｼｯｸM" panose="020B0600000000000000" pitchFamily="50" charset="-128"/>
                  <a:ea typeface="HGPｺﾞｼｯｸM" panose="020B0600000000000000" pitchFamily="50" charset="-128"/>
                </a:rPr>
                <a:t>（　　　　　　　　　　　　　　）</a:t>
              </a:r>
              <a:r>
                <a:rPr lang="ja-JP" altLang="en-US" sz="1351" dirty="0">
                  <a:solidFill>
                    <a:schemeClr val="tx1"/>
                  </a:solidFill>
                  <a:latin typeface="HGPｺﾞｼｯｸM" panose="020B0600000000000000" pitchFamily="50" charset="-128"/>
                  <a:ea typeface="HGPｺﾞｼｯｸM" panose="020B0600000000000000" pitchFamily="50" charset="-128"/>
                </a:rPr>
                <a:t>」という意味かもしれないので、シジュウカラが「ジャージャー」と聞いて</a:t>
              </a:r>
              <a:r>
                <a:rPr lang="ja-JP" altLang="en-US" sz="1351" b="1" dirty="0" smtClean="0">
                  <a:solidFill>
                    <a:schemeClr val="tx1"/>
                  </a:solidFill>
                  <a:latin typeface="HGPｺﾞｼｯｸM" panose="020B0600000000000000" pitchFamily="50" charset="-128"/>
                  <a:ea typeface="HGPｺﾞｼｯｸM" panose="020B0600000000000000" pitchFamily="50" charset="-128"/>
                </a:rPr>
                <a:t>（　　　　　　　　　　　　　　　　　　　　　　　　　　）</a:t>
              </a:r>
              <a:r>
                <a:rPr lang="ja-JP" altLang="en-US" sz="1351" dirty="0">
                  <a:solidFill>
                    <a:schemeClr val="tx1"/>
                  </a:solidFill>
                  <a:latin typeface="HGPｺﾞｼｯｸM" panose="020B0600000000000000" pitchFamily="50" charset="-128"/>
                  <a:ea typeface="HGPｺﾞｼｯｸM" panose="020B0600000000000000" pitchFamily="50" charset="-128"/>
                </a:rPr>
                <a:t>ために実験②を行った。</a:t>
              </a:r>
            </a:p>
          </p:txBody>
        </p:sp>
        <p:sp>
          <p:nvSpPr>
            <p:cNvPr id="28" name="テキスト ボックス 27"/>
            <p:cNvSpPr txBox="1"/>
            <p:nvPr/>
          </p:nvSpPr>
          <p:spPr>
            <a:xfrm>
              <a:off x="3670088" y="2882566"/>
              <a:ext cx="697889"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grpSp>
      <p:grpSp>
        <p:nvGrpSpPr>
          <p:cNvPr id="9" name="グループ化 8"/>
          <p:cNvGrpSpPr/>
          <p:nvPr/>
        </p:nvGrpSpPr>
        <p:grpSpPr>
          <a:xfrm>
            <a:off x="2878706" y="4350252"/>
            <a:ext cx="4554488" cy="1122390"/>
            <a:chOff x="3709792" y="5572732"/>
            <a:chExt cx="5392640" cy="1328941"/>
          </a:xfrm>
        </p:grpSpPr>
        <p:sp>
          <p:nvSpPr>
            <p:cNvPr id="10" name="角丸四角形 9"/>
            <p:cNvSpPr/>
            <p:nvPr/>
          </p:nvSpPr>
          <p:spPr>
            <a:xfrm>
              <a:off x="3758899" y="5821673"/>
              <a:ext cx="5343533"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endParaRPr lang="ja-JP" altLang="en-US" sz="1351" dirty="0">
                <a:solidFill>
                  <a:srgbClr val="FF0000"/>
                </a:solidFill>
              </a:endParaRPr>
            </a:p>
          </p:txBody>
        </p:sp>
        <p:sp>
          <p:nvSpPr>
            <p:cNvPr id="31" name="テキスト ボックス 30"/>
            <p:cNvSpPr txBox="1"/>
            <p:nvPr/>
          </p:nvSpPr>
          <p:spPr>
            <a:xfrm>
              <a:off x="3709792" y="5572732"/>
              <a:ext cx="699057"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実験②の結果</a:t>
              </a:r>
            </a:p>
          </p:txBody>
        </p:sp>
      </p:grpSp>
      <p:grpSp>
        <p:nvGrpSpPr>
          <p:cNvPr id="11" name="グループ化 10"/>
          <p:cNvGrpSpPr/>
          <p:nvPr/>
        </p:nvGrpSpPr>
        <p:grpSpPr>
          <a:xfrm>
            <a:off x="2885443" y="5618311"/>
            <a:ext cx="4547752" cy="1107096"/>
            <a:chOff x="3717768" y="7017089"/>
            <a:chExt cx="5384665" cy="1310832"/>
          </a:xfrm>
        </p:grpSpPr>
        <p:sp>
          <p:nvSpPr>
            <p:cNvPr id="26" name="角丸四角形 25"/>
            <p:cNvSpPr/>
            <p:nvPr/>
          </p:nvSpPr>
          <p:spPr>
            <a:xfrm>
              <a:off x="3758899" y="7247921"/>
              <a:ext cx="5343534"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351" dirty="0">
                <a:solidFill>
                  <a:srgbClr val="FF0000"/>
                </a:solidFill>
              </a:endParaRPr>
            </a:p>
          </p:txBody>
        </p:sp>
        <p:sp>
          <p:nvSpPr>
            <p:cNvPr id="32" name="テキスト ボックス 31"/>
            <p:cNvSpPr txBox="1"/>
            <p:nvPr/>
          </p:nvSpPr>
          <p:spPr>
            <a:xfrm>
              <a:off x="3717768" y="7017089"/>
              <a:ext cx="694598" cy="47890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結論（主張）</a:t>
              </a:r>
            </a:p>
          </p:txBody>
        </p:sp>
      </p:grpSp>
      <p:pic>
        <p:nvPicPr>
          <p:cNvPr id="13" name="図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119" y="5687700"/>
            <a:ext cx="931132" cy="1126498"/>
          </a:xfrm>
          <a:prstGeom prst="rect">
            <a:avLst/>
          </a:prstGeom>
        </p:spPr>
      </p:pic>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7211" y="4349188"/>
            <a:ext cx="803153" cy="822138"/>
          </a:xfrm>
          <a:prstGeom prst="rect">
            <a:avLst/>
          </a:prstGeom>
        </p:spPr>
      </p:pic>
      <p:grpSp>
        <p:nvGrpSpPr>
          <p:cNvPr id="4" name="グループ化 3"/>
          <p:cNvGrpSpPr/>
          <p:nvPr/>
        </p:nvGrpSpPr>
        <p:grpSpPr>
          <a:xfrm>
            <a:off x="2852015" y="404606"/>
            <a:ext cx="4590223" cy="994010"/>
            <a:chOff x="3670088" y="479064"/>
            <a:chExt cx="5434951" cy="1176935"/>
          </a:xfrm>
        </p:grpSpPr>
        <p:sp>
          <p:nvSpPr>
            <p:cNvPr id="35" name="角丸四角形 34"/>
            <p:cNvSpPr/>
            <p:nvPr/>
          </p:nvSpPr>
          <p:spPr>
            <a:xfrm>
              <a:off x="3761506" y="575999"/>
              <a:ext cx="5343533" cy="1080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351" dirty="0">
                <a:solidFill>
                  <a:srgbClr val="FF0000"/>
                </a:solidFill>
              </a:endParaRPr>
            </a:p>
          </p:txBody>
        </p:sp>
        <p:sp>
          <p:nvSpPr>
            <p:cNvPr id="36" name="テキスト ボックス 35"/>
            <p:cNvSpPr txBox="1"/>
            <p:nvPr/>
          </p:nvSpPr>
          <p:spPr>
            <a:xfrm>
              <a:off x="3670088" y="479064"/>
              <a:ext cx="545483" cy="294114"/>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仮説</a:t>
              </a:r>
            </a:p>
          </p:txBody>
        </p:sp>
      </p:grpSp>
      <p:sp>
        <p:nvSpPr>
          <p:cNvPr id="7" name="下矢印 6"/>
          <p:cNvSpPr/>
          <p:nvPr/>
        </p:nvSpPr>
        <p:spPr>
          <a:xfrm>
            <a:off x="4875136" y="2475260"/>
            <a:ext cx="579209" cy="653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30" name="下矢印 29"/>
          <p:cNvSpPr/>
          <p:nvPr/>
        </p:nvSpPr>
        <p:spPr>
          <a:xfrm>
            <a:off x="4875136" y="1329720"/>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4" name="下矢印 23"/>
          <p:cNvSpPr/>
          <p:nvPr/>
        </p:nvSpPr>
        <p:spPr>
          <a:xfrm>
            <a:off x="4896126" y="4067402"/>
            <a:ext cx="579209" cy="5570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25" name="下矢印 24"/>
          <p:cNvSpPr/>
          <p:nvPr/>
        </p:nvSpPr>
        <p:spPr>
          <a:xfrm>
            <a:off x="4875136" y="5409241"/>
            <a:ext cx="579209" cy="514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2250" y="126546"/>
            <a:ext cx="819499" cy="402260"/>
          </a:xfrm>
          <a:prstGeom prst="rect">
            <a:avLst/>
          </a:prstGeom>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3112" y="125606"/>
            <a:ext cx="821414" cy="403200"/>
          </a:xfrm>
          <a:prstGeom prst="rect">
            <a:avLst/>
          </a:prstGeom>
        </p:spPr>
      </p:pic>
      <p:grpSp>
        <p:nvGrpSpPr>
          <p:cNvPr id="19" name="グループ化 18"/>
          <p:cNvGrpSpPr/>
          <p:nvPr/>
        </p:nvGrpSpPr>
        <p:grpSpPr>
          <a:xfrm>
            <a:off x="8430239" y="125606"/>
            <a:ext cx="590860" cy="6576205"/>
            <a:chOff x="8430239" y="125606"/>
            <a:chExt cx="590860" cy="6576205"/>
          </a:xfrm>
        </p:grpSpPr>
        <p:pic>
          <p:nvPicPr>
            <p:cNvPr id="18" name="図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37" name="テキスト ボックス 36"/>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latin typeface="HGPｺﾞｼｯｸE" panose="020B0900000000000000" pitchFamily="50" charset="-128"/>
                  <a:ea typeface="HGPｺﾞｼｯｸE" panose="020B0900000000000000" pitchFamily="50" charset="-128"/>
                </a:rPr>
                <a:t>１年　「言葉」を持つ鳥、シジュウカラ</a:t>
              </a:r>
            </a:p>
          </p:txBody>
        </p:sp>
      </p:grpSp>
      <p:sp>
        <p:nvSpPr>
          <p:cNvPr id="17" name="テキスト ボックス 16"/>
          <p:cNvSpPr txBox="1"/>
          <p:nvPr/>
        </p:nvSpPr>
        <p:spPr>
          <a:xfrm>
            <a:off x="8488534" y="5040307"/>
            <a:ext cx="461665" cy="1560478"/>
          </a:xfrm>
          <a:prstGeom prst="rect">
            <a:avLst/>
          </a:prstGeom>
          <a:noFill/>
        </p:spPr>
        <p:txBody>
          <a:bodyPr vert="eaVert" wrap="square" rtlCol="0">
            <a:noAutofit/>
          </a:bodyPr>
          <a:lstStyle/>
          <a:p>
            <a:endParaRPr kumimoji="1" lang="ja-JP" altLang="en-US" dirty="0"/>
          </a:p>
        </p:txBody>
      </p:sp>
      <p:sp>
        <p:nvSpPr>
          <p:cNvPr id="38" name="テキスト ボックス 37"/>
          <p:cNvSpPr txBox="1"/>
          <p:nvPr/>
        </p:nvSpPr>
        <p:spPr>
          <a:xfrm>
            <a:off x="8481769" y="4265319"/>
            <a:ext cx="461665" cy="285146"/>
          </a:xfrm>
          <a:prstGeom prst="rect">
            <a:avLst/>
          </a:prstGeom>
          <a:noFill/>
        </p:spPr>
        <p:txBody>
          <a:bodyPr vert="horz" wrap="square" rtlCol="0">
            <a:noAutofit/>
          </a:bodyPr>
          <a:lstStyle/>
          <a:p>
            <a:endParaRPr kumimoji="1" lang="ja-JP" altLang="en-US" dirty="0"/>
          </a:p>
        </p:txBody>
      </p:sp>
      <p:sp>
        <p:nvSpPr>
          <p:cNvPr id="39" name="テキスト ボックス 38"/>
          <p:cNvSpPr txBox="1"/>
          <p:nvPr/>
        </p:nvSpPr>
        <p:spPr>
          <a:xfrm>
            <a:off x="8474926" y="3888135"/>
            <a:ext cx="461665" cy="285146"/>
          </a:xfrm>
          <a:prstGeom prst="rect">
            <a:avLst/>
          </a:prstGeom>
          <a:noFill/>
        </p:spPr>
        <p:txBody>
          <a:bodyPr vert="horz" wrap="square" rtlCol="0">
            <a:noAutofit/>
          </a:bodyPr>
          <a:lstStyle/>
          <a:p>
            <a:endParaRPr kumimoji="1" lang="ja-JP" altLang="en-US" dirty="0"/>
          </a:p>
        </p:txBody>
      </p:sp>
    </p:spTree>
    <p:extLst>
      <p:ext uri="{BB962C8B-B14F-4D97-AF65-F5344CB8AC3E}">
        <p14:creationId xmlns:p14="http://schemas.microsoft.com/office/powerpoint/2010/main" val="3850606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TotalTime>
  <Words>73</Words>
  <Application>Microsoft Office PowerPoint</Application>
  <PresentationFormat>画面に合わせる (4:3)</PresentationFormat>
  <Paragraphs>12</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HGPｺﾞｼｯｸE</vt:lpstr>
      <vt:lpstr>HGPｺﾞｼｯｸM</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8</cp:revision>
  <dcterms:created xsi:type="dcterms:W3CDTF">2022-03-03T00:26:27Z</dcterms:created>
  <dcterms:modified xsi:type="dcterms:W3CDTF">2022-04-08T02:13:37Z</dcterms:modified>
</cp:coreProperties>
</file>