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7585563" y="640641"/>
            <a:ext cx="652871" cy="6068435"/>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自分の考えに説得力を持たせる方法について考えよう。</a:t>
            </a:r>
            <a:endParaRPr lang="en-US" altLang="ja-JP" sz="1014" dirty="0">
              <a:latin typeface="HGPｺﾞｼｯｸM" panose="020B0600000000000000" pitchFamily="50" charset="-128"/>
              <a:ea typeface="HGPｺﾞｼｯｸM" panose="020B0600000000000000" pitchFamily="50" charset="-128"/>
            </a:endParaRPr>
          </a:p>
          <a:p>
            <a:r>
              <a:rPr lang="ja-JP" altLang="en-US" sz="1014" dirty="0">
                <a:latin typeface="HGPｺﾞｼｯｸM" panose="020B0600000000000000" pitchFamily="50" charset="-128"/>
                <a:ea typeface="HGPｺﾞｼｯｸM" panose="020B0600000000000000" pitchFamily="50" charset="-128"/>
              </a:rPr>
              <a:t>　「</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ジャージャー</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がヘビを意味する単語である」という仮説を証明するために筆者が行った実験の内容をまとめよう。</a:t>
            </a:r>
          </a:p>
        </p:txBody>
      </p:sp>
      <p:sp>
        <p:nvSpPr>
          <p:cNvPr id="85" name="テキスト ボックス 84"/>
          <p:cNvSpPr txBox="1"/>
          <p:nvPr/>
        </p:nvSpPr>
        <p:spPr>
          <a:xfrm>
            <a:off x="2205861" y="640643"/>
            <a:ext cx="340734" cy="6068435"/>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ステップ１を踏まえ、文章を理解しやすくするための筆者の工夫についてあなたが考えたことを書こう。</a:t>
            </a:r>
          </a:p>
        </p:txBody>
      </p:sp>
      <p:sp>
        <p:nvSpPr>
          <p:cNvPr id="86" name="正方形/長方形 85"/>
          <p:cNvSpPr/>
          <p:nvPr/>
        </p:nvSpPr>
        <p:spPr>
          <a:xfrm>
            <a:off x="263277" y="640642"/>
            <a:ext cx="1588438" cy="6068435"/>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just"/>
            <a:endParaRPr lang="ja-JP" altLang="en-US" sz="1520" dirty="0">
              <a:solidFill>
                <a:srgbClr val="FF0000"/>
              </a:solidFill>
            </a:endParaRPr>
          </a:p>
        </p:txBody>
      </p:sp>
      <p:grpSp>
        <p:nvGrpSpPr>
          <p:cNvPr id="6" name="グループ化 5"/>
          <p:cNvGrpSpPr/>
          <p:nvPr/>
        </p:nvGrpSpPr>
        <p:grpSpPr>
          <a:xfrm>
            <a:off x="2892284" y="1516701"/>
            <a:ext cx="4554489" cy="1169350"/>
            <a:chOff x="3709791" y="1315400"/>
            <a:chExt cx="5392641" cy="1384543"/>
          </a:xfrm>
        </p:grpSpPr>
        <p:sp>
          <p:nvSpPr>
            <p:cNvPr id="5" name="角丸四角形 4"/>
            <p:cNvSpPr/>
            <p:nvPr/>
          </p:nvSpPr>
          <p:spPr>
            <a:xfrm>
              <a:off x="3761505" y="1619943"/>
              <a:ext cx="5340927"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「ジャージャー」と聞いたシジュウカラは地面や巣箱を見た。</a:t>
              </a:r>
            </a:p>
          </p:txBody>
        </p:sp>
        <p:sp>
          <p:nvSpPr>
            <p:cNvPr id="27" name="テキスト ボックス 26"/>
            <p:cNvSpPr txBox="1"/>
            <p:nvPr/>
          </p:nvSpPr>
          <p:spPr>
            <a:xfrm>
              <a:off x="3709791" y="1315400"/>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実験①の結果</a:t>
              </a:r>
            </a:p>
          </p:txBody>
        </p:sp>
      </p:grpSp>
      <p:grpSp>
        <p:nvGrpSpPr>
          <p:cNvPr id="3" name="グループ化 2"/>
          <p:cNvGrpSpPr/>
          <p:nvPr/>
        </p:nvGrpSpPr>
        <p:grpSpPr>
          <a:xfrm>
            <a:off x="2852015" y="2803544"/>
            <a:ext cx="4581709" cy="1369737"/>
            <a:chOff x="3670088" y="2882566"/>
            <a:chExt cx="5424871" cy="1621807"/>
          </a:xfrm>
        </p:grpSpPr>
        <p:sp>
          <p:nvSpPr>
            <p:cNvPr id="12" name="角丸四角形 11"/>
            <p:cNvSpPr/>
            <p:nvPr/>
          </p:nvSpPr>
          <p:spPr>
            <a:xfrm>
              <a:off x="3754032" y="3145376"/>
              <a:ext cx="5340927" cy="13589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「ジャージャー」が「</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　　　　　　　　　　　　　　）</a:t>
              </a:r>
              <a:r>
                <a:rPr lang="ja-JP" altLang="en-US" sz="1351" dirty="0">
                  <a:solidFill>
                    <a:schemeClr val="tx1"/>
                  </a:solidFill>
                  <a:latin typeface="HGPｺﾞｼｯｸM" panose="020B0600000000000000" pitchFamily="50" charset="-128"/>
                  <a:ea typeface="HGPｺﾞｼｯｸM" panose="020B0600000000000000" pitchFamily="50" charset="-128"/>
                </a:rPr>
                <a:t>」という意味かもしれないので、シジュウカラが「ジャージャー」と聞いて</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　　　　　　　　　　　　　　　　　　　　　　　　　　）</a:t>
              </a:r>
              <a:r>
                <a:rPr lang="ja-JP" altLang="en-US" sz="1351" dirty="0">
                  <a:solidFill>
                    <a:schemeClr val="tx1"/>
                  </a:solidFill>
                  <a:latin typeface="HGPｺﾞｼｯｸM" panose="020B0600000000000000" pitchFamily="50" charset="-128"/>
                  <a:ea typeface="HGPｺﾞｼｯｸM" panose="020B0600000000000000" pitchFamily="50" charset="-128"/>
                </a:rPr>
                <a:t>ために実験②を行った。</a:t>
              </a:r>
            </a:p>
          </p:txBody>
        </p:sp>
        <p:sp>
          <p:nvSpPr>
            <p:cNvPr id="28" name="テキスト ボックス 27"/>
            <p:cNvSpPr txBox="1"/>
            <p:nvPr/>
          </p:nvSpPr>
          <p:spPr>
            <a:xfrm>
              <a:off x="3670088" y="2882566"/>
              <a:ext cx="697889"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grpSp>
      <p:grpSp>
        <p:nvGrpSpPr>
          <p:cNvPr id="9" name="グループ化 8"/>
          <p:cNvGrpSpPr/>
          <p:nvPr/>
        </p:nvGrpSpPr>
        <p:grpSpPr>
          <a:xfrm>
            <a:off x="2878706" y="4350252"/>
            <a:ext cx="4554488" cy="1122390"/>
            <a:chOff x="3709792" y="5572732"/>
            <a:chExt cx="5392640" cy="1328941"/>
          </a:xfrm>
        </p:grpSpPr>
        <p:sp>
          <p:nvSpPr>
            <p:cNvPr id="10" name="角丸四角形 9"/>
            <p:cNvSpPr/>
            <p:nvPr/>
          </p:nvSpPr>
          <p:spPr>
            <a:xfrm>
              <a:off x="3758899" y="5821673"/>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351" dirty="0">
                <a:solidFill>
                  <a:srgbClr val="FF0000"/>
                </a:solidFill>
              </a:endParaRPr>
            </a:p>
          </p:txBody>
        </p:sp>
        <p:sp>
          <p:nvSpPr>
            <p:cNvPr id="31" name="テキスト ボックス 30"/>
            <p:cNvSpPr txBox="1"/>
            <p:nvPr/>
          </p:nvSpPr>
          <p:spPr>
            <a:xfrm>
              <a:off x="3709792" y="5572732"/>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実験②の結果</a:t>
              </a:r>
            </a:p>
          </p:txBody>
        </p:sp>
      </p:grpSp>
      <p:grpSp>
        <p:nvGrpSpPr>
          <p:cNvPr id="11" name="グループ化 10"/>
          <p:cNvGrpSpPr/>
          <p:nvPr/>
        </p:nvGrpSpPr>
        <p:grpSpPr>
          <a:xfrm>
            <a:off x="2885443" y="5618311"/>
            <a:ext cx="4547752" cy="1107096"/>
            <a:chOff x="3717768" y="7017089"/>
            <a:chExt cx="5384665" cy="1310832"/>
          </a:xfrm>
        </p:grpSpPr>
        <p:sp>
          <p:nvSpPr>
            <p:cNvPr id="26" name="角丸四角形 25"/>
            <p:cNvSpPr/>
            <p:nvPr/>
          </p:nvSpPr>
          <p:spPr>
            <a:xfrm>
              <a:off x="3758899" y="7247921"/>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351" dirty="0">
                <a:solidFill>
                  <a:srgbClr val="FF0000"/>
                </a:solidFill>
              </a:endParaRPr>
            </a:p>
          </p:txBody>
        </p:sp>
        <p:sp>
          <p:nvSpPr>
            <p:cNvPr id="32" name="テキスト ボックス 31"/>
            <p:cNvSpPr txBox="1"/>
            <p:nvPr/>
          </p:nvSpPr>
          <p:spPr>
            <a:xfrm>
              <a:off x="3717768" y="7017089"/>
              <a:ext cx="694598"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結論（主張）</a:t>
              </a:r>
            </a:p>
          </p:txBody>
        </p:sp>
      </p:gr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7119" y="5687700"/>
            <a:ext cx="931132" cy="1126498"/>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7211" y="4349188"/>
            <a:ext cx="803153" cy="822138"/>
          </a:xfrm>
          <a:prstGeom prst="rect">
            <a:avLst/>
          </a:prstGeom>
        </p:spPr>
      </p:pic>
      <p:grpSp>
        <p:nvGrpSpPr>
          <p:cNvPr id="4" name="グループ化 3"/>
          <p:cNvGrpSpPr/>
          <p:nvPr/>
        </p:nvGrpSpPr>
        <p:grpSpPr>
          <a:xfrm>
            <a:off x="2852015" y="404606"/>
            <a:ext cx="4590223" cy="994010"/>
            <a:chOff x="3670088" y="479064"/>
            <a:chExt cx="5434951" cy="1176935"/>
          </a:xfrm>
        </p:grpSpPr>
        <p:sp>
          <p:nvSpPr>
            <p:cNvPr id="35" name="角丸四角形 34"/>
            <p:cNvSpPr/>
            <p:nvPr/>
          </p:nvSpPr>
          <p:spPr>
            <a:xfrm>
              <a:off x="3761506" y="575999"/>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351" dirty="0">
                <a:solidFill>
                  <a:srgbClr val="FF0000"/>
                </a:solidFill>
              </a:endParaRPr>
            </a:p>
          </p:txBody>
        </p:sp>
        <p:sp>
          <p:nvSpPr>
            <p:cNvPr id="36" name="テキスト ボックス 35"/>
            <p:cNvSpPr txBox="1"/>
            <p:nvPr/>
          </p:nvSpPr>
          <p:spPr>
            <a:xfrm>
              <a:off x="3670088" y="479064"/>
              <a:ext cx="545483" cy="29411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仮説</a:t>
              </a:r>
            </a:p>
          </p:txBody>
        </p:sp>
      </p:grpSp>
      <p:sp>
        <p:nvSpPr>
          <p:cNvPr id="7" name="下矢印 6"/>
          <p:cNvSpPr/>
          <p:nvPr/>
        </p:nvSpPr>
        <p:spPr>
          <a:xfrm>
            <a:off x="4875136" y="2475260"/>
            <a:ext cx="579209" cy="653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30" name="下矢印 29"/>
          <p:cNvSpPr/>
          <p:nvPr/>
        </p:nvSpPr>
        <p:spPr>
          <a:xfrm>
            <a:off x="4875136" y="1329720"/>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4" name="下矢印 23"/>
          <p:cNvSpPr/>
          <p:nvPr/>
        </p:nvSpPr>
        <p:spPr>
          <a:xfrm>
            <a:off x="4896126" y="4067402"/>
            <a:ext cx="579209" cy="557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5" name="下矢印 24"/>
          <p:cNvSpPr/>
          <p:nvPr/>
        </p:nvSpPr>
        <p:spPr>
          <a:xfrm>
            <a:off x="4875136" y="5409241"/>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2250" y="126546"/>
            <a:ext cx="819499" cy="402260"/>
          </a:xfrm>
          <a:prstGeom prst="rect">
            <a:avLst/>
          </a:prstGeom>
        </p:spPr>
      </p:pic>
      <p:pic>
        <p:nvPicPr>
          <p:cNvPr id="14" name="図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3112" y="125606"/>
            <a:ext cx="821414" cy="403200"/>
          </a:xfrm>
          <a:prstGeom prst="rect">
            <a:avLst/>
          </a:prstGeom>
        </p:spPr>
      </p:pic>
      <p:grpSp>
        <p:nvGrpSpPr>
          <p:cNvPr id="19" name="グループ化 18"/>
          <p:cNvGrpSpPr/>
          <p:nvPr/>
        </p:nvGrpSpPr>
        <p:grpSpPr>
          <a:xfrm>
            <a:off x="8430239" y="125606"/>
            <a:ext cx="590860" cy="6576205"/>
            <a:chOff x="8430239" y="125606"/>
            <a:chExt cx="590860" cy="6576205"/>
          </a:xfrm>
        </p:grpSpPr>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7" name="テキスト ボックス 3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ｺﾞｼｯｸE" panose="020B0900000000000000" pitchFamily="50" charset="-128"/>
                  <a:ea typeface="HGPｺﾞｼｯｸE" panose="020B0900000000000000" pitchFamily="50" charset="-128"/>
                </a:rPr>
                <a:t>１年　「言葉」を持つ鳥、シジュウカラ</a:t>
              </a:r>
            </a:p>
          </p:txBody>
        </p:sp>
      </p:grpSp>
      <p:sp>
        <p:nvSpPr>
          <p:cNvPr id="17" name="テキスト ボックス 16"/>
          <p:cNvSpPr txBox="1"/>
          <p:nvPr/>
        </p:nvSpPr>
        <p:spPr>
          <a:xfrm>
            <a:off x="8488534" y="5040307"/>
            <a:ext cx="461665" cy="1560478"/>
          </a:xfrm>
          <a:prstGeom prst="rect">
            <a:avLst/>
          </a:prstGeom>
          <a:noFill/>
        </p:spPr>
        <p:txBody>
          <a:bodyPr vert="eaVert" wrap="square" rtlCol="0">
            <a:noAutofit/>
          </a:bodyPr>
          <a:lstStyle/>
          <a:p>
            <a:endParaRPr kumimoji="1" lang="ja-JP" altLang="en-US" dirty="0"/>
          </a:p>
        </p:txBody>
      </p:sp>
      <p:sp>
        <p:nvSpPr>
          <p:cNvPr id="38" name="テキスト ボックス 37"/>
          <p:cNvSpPr txBox="1"/>
          <p:nvPr/>
        </p:nvSpPr>
        <p:spPr>
          <a:xfrm>
            <a:off x="8481769" y="4265319"/>
            <a:ext cx="461665" cy="285146"/>
          </a:xfrm>
          <a:prstGeom prst="rect">
            <a:avLst/>
          </a:prstGeom>
          <a:noFill/>
        </p:spPr>
        <p:txBody>
          <a:bodyPr vert="horz" wrap="square" rtlCol="0">
            <a:noAutofit/>
          </a:bodyPr>
          <a:lstStyle/>
          <a:p>
            <a:endParaRPr kumimoji="1" lang="ja-JP" altLang="en-US" dirty="0"/>
          </a:p>
        </p:txBody>
      </p:sp>
      <p:sp>
        <p:nvSpPr>
          <p:cNvPr id="39" name="テキスト ボックス 38"/>
          <p:cNvSpPr txBox="1"/>
          <p:nvPr/>
        </p:nvSpPr>
        <p:spPr>
          <a:xfrm>
            <a:off x="8474926" y="3888135"/>
            <a:ext cx="461665" cy="285146"/>
          </a:xfrm>
          <a:prstGeom prst="rect">
            <a:avLst/>
          </a:prstGeom>
          <a:noFill/>
        </p:spPr>
        <p:txBody>
          <a:bodyPr vert="horz" wrap="square" rtlCol="0">
            <a:noAutofit/>
          </a:bodyPr>
          <a:lstStyle/>
          <a:p>
            <a:endParaRPr kumimoji="1" lang="ja-JP" altLang="en-US" dirty="0"/>
          </a:p>
        </p:txBody>
      </p:sp>
    </p:spTree>
    <p:extLst>
      <p:ext uri="{BB962C8B-B14F-4D97-AF65-F5344CB8AC3E}">
        <p14:creationId xmlns:p14="http://schemas.microsoft.com/office/powerpoint/2010/main" val="3850606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TotalTime>
  <Words>73</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8</cp:revision>
  <dcterms:created xsi:type="dcterms:W3CDTF">2022-03-03T00:26:27Z</dcterms:created>
  <dcterms:modified xsi:type="dcterms:W3CDTF">2022-04-08T02:13:37Z</dcterms:modified>
</cp:coreProperties>
</file>