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01" d="100"/>
          <a:sy n="101" d="100"/>
        </p:scale>
        <p:origin x="126"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007593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936528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652303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035835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4048161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697070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28884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96902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681065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218347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231377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41504629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角丸四角形 17"/>
          <p:cNvSpPr/>
          <p:nvPr/>
        </p:nvSpPr>
        <p:spPr>
          <a:xfrm rot="16200000">
            <a:off x="1523766" y="2172030"/>
            <a:ext cx="3830480" cy="1915442"/>
          </a:xfrm>
          <a:prstGeom prst="roundRect">
            <a:avLst>
              <a:gd name="adj" fmla="val 6933"/>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17" name="角丸四角形 16"/>
          <p:cNvSpPr/>
          <p:nvPr/>
        </p:nvSpPr>
        <p:spPr>
          <a:xfrm rot="16200000">
            <a:off x="4695839" y="2187945"/>
            <a:ext cx="3830477" cy="1883610"/>
          </a:xfrm>
          <a:prstGeom prst="roundRect">
            <a:avLst>
              <a:gd name="adj" fmla="val 7338"/>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5" name="角丸四角形 4"/>
          <p:cNvSpPr/>
          <p:nvPr/>
        </p:nvSpPr>
        <p:spPr>
          <a:xfrm>
            <a:off x="6259170" y="1463570"/>
            <a:ext cx="831979" cy="3528000"/>
          </a:xfrm>
          <a:prstGeom prst="roundRect">
            <a:avLst>
              <a:gd name="adj" fmla="val 10046"/>
            </a:avLst>
          </a:prstGeom>
          <a:ln/>
        </p:spPr>
        <p:style>
          <a:lnRef idx="2">
            <a:schemeClr val="dk1"/>
          </a:lnRef>
          <a:fillRef idx="1">
            <a:schemeClr val="lt1"/>
          </a:fillRef>
          <a:effectRef idx="0">
            <a:schemeClr val="dk1"/>
          </a:effectRef>
          <a:fontRef idx="minor">
            <a:schemeClr val="dk1"/>
          </a:fontRef>
        </p:style>
        <p:txBody>
          <a:bodyPr vert="eaVert" rtlCol="0" anchor="t" anchorCtr="0"/>
          <a:lstStyle/>
          <a:p>
            <a:pPr marL="268290" indent="-268290"/>
            <a:r>
              <a:rPr lang="ja-JP" altLang="en-US" sz="1351" dirty="0">
                <a:solidFill>
                  <a:schemeClr val="tx1"/>
                </a:solidFill>
                <a:latin typeface="HGPｺﾞｼｯｸM" panose="020B0600000000000000" pitchFamily="50" charset="-128"/>
                <a:ea typeface="HGPｺﾞｼｯｸM" panose="020B0600000000000000" pitchFamily="50" charset="-128"/>
              </a:rPr>
              <a:t>結果</a:t>
            </a:r>
            <a:r>
              <a:rPr lang="ja-JP" altLang="en-US" sz="1351" dirty="0">
                <a:solidFill>
                  <a:srgbClr val="FF0000"/>
                </a:solidFill>
                <a:latin typeface="HGPｺﾞｼｯｸM" panose="020B0600000000000000" pitchFamily="50" charset="-128"/>
                <a:ea typeface="HGPｺﾞｼｯｸM" panose="020B0600000000000000" pitchFamily="50" charset="-128"/>
              </a:rPr>
              <a:t>　「ジャージャー」と聞いたシジュウカラは地面や巣箱を見た。</a:t>
            </a:r>
          </a:p>
        </p:txBody>
      </p:sp>
      <p:sp>
        <p:nvSpPr>
          <p:cNvPr id="12" name="角丸四角形 11"/>
          <p:cNvSpPr/>
          <p:nvPr/>
        </p:nvSpPr>
        <p:spPr>
          <a:xfrm>
            <a:off x="4340444" y="2501123"/>
            <a:ext cx="1385113" cy="4207953"/>
          </a:xfrm>
          <a:prstGeom prst="roundRect">
            <a:avLst/>
          </a:prstGeom>
        </p:spPr>
        <p:style>
          <a:lnRef idx="2">
            <a:schemeClr val="dk1"/>
          </a:lnRef>
          <a:fillRef idx="1">
            <a:schemeClr val="lt1"/>
          </a:fillRef>
          <a:effectRef idx="0">
            <a:schemeClr val="dk1"/>
          </a:effectRef>
          <a:fontRef idx="minor">
            <a:schemeClr val="dk1"/>
          </a:fontRef>
        </p:style>
        <p:txBody>
          <a:bodyPr vert="eaVert" rtlCol="0" anchor="t" anchorCtr="0"/>
          <a:lstStyle/>
          <a:p>
            <a:r>
              <a:rPr lang="ja-JP" altLang="en-US" sz="1351" dirty="0">
                <a:solidFill>
                  <a:schemeClr val="tx1"/>
                </a:solidFill>
                <a:latin typeface="HGPｺﾞｼｯｸM" panose="020B0600000000000000" pitchFamily="50" charset="-128"/>
                <a:ea typeface="HGPｺﾞｼｯｸM" panose="020B0600000000000000" pitchFamily="50" charset="-128"/>
              </a:rPr>
              <a:t>「ジャージャー」が「</a:t>
            </a:r>
            <a:r>
              <a:rPr lang="ja-JP" altLang="en-US" sz="1351" b="1" dirty="0" smtClean="0">
                <a:solidFill>
                  <a:schemeClr val="tx1"/>
                </a:solidFill>
                <a:latin typeface="HGPｺﾞｼｯｸM" panose="020B0600000000000000" pitchFamily="50" charset="-128"/>
                <a:ea typeface="HGPｺﾞｼｯｸM" panose="020B0600000000000000" pitchFamily="50" charset="-128"/>
              </a:rPr>
              <a:t>（</a:t>
            </a:r>
            <a:r>
              <a:rPr lang="ja-JP" altLang="en-US" sz="1351" dirty="0" smtClean="0">
                <a:solidFill>
                  <a:srgbClr val="FF0000"/>
                </a:solidFill>
                <a:latin typeface="HGPｺﾞｼｯｸM" panose="020B0600000000000000" pitchFamily="50" charset="-128"/>
                <a:ea typeface="HGPｺﾞｼｯｸM" panose="020B0600000000000000" pitchFamily="50" charset="-128"/>
              </a:rPr>
              <a:t>地面</a:t>
            </a:r>
            <a:r>
              <a:rPr lang="ja-JP" altLang="en-US" sz="1351" dirty="0">
                <a:solidFill>
                  <a:srgbClr val="FF0000"/>
                </a:solidFill>
                <a:latin typeface="HGPｺﾞｼｯｸM" panose="020B0600000000000000" pitchFamily="50" charset="-128"/>
                <a:ea typeface="HGPｺﾞｼｯｸM" panose="020B0600000000000000" pitchFamily="50" charset="-128"/>
              </a:rPr>
              <a:t>や巣箱を見に行け</a:t>
            </a:r>
            <a:r>
              <a:rPr lang="ja-JP" altLang="en-US" sz="1351" b="1" dirty="0">
                <a:solidFill>
                  <a:schemeClr val="tx1"/>
                </a:solidFill>
                <a:latin typeface="HGPｺﾞｼｯｸM" panose="020B0600000000000000" pitchFamily="50" charset="-128"/>
                <a:ea typeface="HGPｺﾞｼｯｸM" panose="020B0600000000000000" pitchFamily="50" charset="-128"/>
              </a:rPr>
              <a:t>）</a:t>
            </a:r>
            <a:r>
              <a:rPr lang="ja-JP" altLang="en-US" sz="1351" dirty="0">
                <a:solidFill>
                  <a:schemeClr val="tx1"/>
                </a:solidFill>
                <a:latin typeface="HGPｺﾞｼｯｸM" panose="020B0600000000000000" pitchFamily="50" charset="-128"/>
                <a:ea typeface="HGPｺﾞｼｯｸM" panose="020B0600000000000000" pitchFamily="50" charset="-128"/>
              </a:rPr>
              <a:t>」という意味かもしれないので、シジュウカラが「ジャージャー」と聞いて</a:t>
            </a:r>
            <a:r>
              <a:rPr lang="ja-JP" altLang="en-US" sz="1351" b="1" dirty="0" smtClean="0">
                <a:solidFill>
                  <a:schemeClr val="tx1"/>
                </a:solidFill>
                <a:latin typeface="HGPｺﾞｼｯｸM" panose="020B0600000000000000" pitchFamily="50" charset="-128"/>
                <a:ea typeface="HGPｺﾞｼｯｸM" panose="020B0600000000000000" pitchFamily="50" charset="-128"/>
              </a:rPr>
              <a:t>（</a:t>
            </a:r>
            <a:r>
              <a:rPr lang="ja-JP" altLang="en-US" sz="1351" dirty="0" smtClean="0">
                <a:solidFill>
                  <a:srgbClr val="FF0000"/>
                </a:solidFill>
                <a:latin typeface="HGPｺﾞｼｯｸM" panose="020B0600000000000000" pitchFamily="50" charset="-128"/>
                <a:ea typeface="HGPｺﾞｼｯｸM" panose="020B0600000000000000" pitchFamily="50" charset="-128"/>
              </a:rPr>
              <a:t>「</a:t>
            </a:r>
            <a:r>
              <a:rPr lang="ja-JP" altLang="en-US" sz="1351" dirty="0">
                <a:solidFill>
                  <a:srgbClr val="FF0000"/>
                </a:solidFill>
                <a:latin typeface="HGPｺﾞｼｯｸM" panose="020B0600000000000000" pitchFamily="50" charset="-128"/>
                <a:ea typeface="HGPｺﾞｼｯｸM" panose="020B0600000000000000" pitchFamily="50" charset="-128"/>
              </a:rPr>
              <a:t>ヘビ」をイメージしているのかを確認する</a:t>
            </a:r>
            <a:r>
              <a:rPr lang="ja-JP" altLang="en-US" sz="1351" b="1" dirty="0">
                <a:solidFill>
                  <a:schemeClr val="tx1"/>
                </a:solidFill>
                <a:latin typeface="HGPｺﾞｼｯｸM" panose="020B0600000000000000" pitchFamily="50" charset="-128"/>
                <a:ea typeface="HGPｺﾞｼｯｸM" panose="020B0600000000000000" pitchFamily="50" charset="-128"/>
              </a:rPr>
              <a:t>）</a:t>
            </a:r>
            <a:r>
              <a:rPr lang="ja-JP" altLang="en-US" sz="1351" dirty="0">
                <a:solidFill>
                  <a:schemeClr val="tx1"/>
                </a:solidFill>
                <a:latin typeface="HGPｺﾞｼｯｸM" panose="020B0600000000000000" pitchFamily="50" charset="-128"/>
                <a:ea typeface="HGPｺﾞｼｯｸM" panose="020B0600000000000000" pitchFamily="50" charset="-128"/>
              </a:rPr>
              <a:t>ために実験②を行った。</a:t>
            </a:r>
          </a:p>
        </p:txBody>
      </p:sp>
      <p:sp>
        <p:nvSpPr>
          <p:cNvPr id="41" name="テキスト ボックス 40"/>
          <p:cNvSpPr txBox="1"/>
          <p:nvPr/>
        </p:nvSpPr>
        <p:spPr>
          <a:xfrm>
            <a:off x="7766545" y="593568"/>
            <a:ext cx="496803" cy="6115508"/>
          </a:xfrm>
          <a:prstGeom prst="rect">
            <a:avLst/>
          </a:prstGeom>
          <a:ln w="76200">
            <a:solidFill>
              <a:schemeClr val="accent4"/>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a:latin typeface="HGPｺﾞｼｯｸM" panose="020B0600000000000000" pitchFamily="50" charset="-128"/>
                <a:ea typeface="HGPｺﾞｼｯｸM" panose="020B0600000000000000" pitchFamily="50" charset="-128"/>
              </a:rPr>
              <a:t>　「</a:t>
            </a:r>
            <a:r>
              <a:rPr lang="en-US" altLang="ja-JP" sz="1014" dirty="0">
                <a:latin typeface="HGPｺﾞｼｯｸM" panose="020B0600000000000000" pitchFamily="50" charset="-128"/>
                <a:ea typeface="HGPｺﾞｼｯｸM" panose="020B0600000000000000" pitchFamily="50" charset="-128"/>
              </a:rPr>
              <a:t>『</a:t>
            </a:r>
            <a:r>
              <a:rPr lang="ja-JP" altLang="en-US" sz="1014" dirty="0">
                <a:latin typeface="HGPｺﾞｼｯｸM" panose="020B0600000000000000" pitchFamily="50" charset="-128"/>
                <a:ea typeface="HGPｺﾞｼｯｸM" panose="020B0600000000000000" pitchFamily="50" charset="-128"/>
              </a:rPr>
              <a:t>ジャージャー</a:t>
            </a:r>
            <a:r>
              <a:rPr lang="en-US" altLang="ja-JP" sz="1014" dirty="0">
                <a:latin typeface="HGPｺﾞｼｯｸM" panose="020B0600000000000000" pitchFamily="50" charset="-128"/>
                <a:ea typeface="HGPｺﾞｼｯｸM" panose="020B0600000000000000" pitchFamily="50" charset="-128"/>
              </a:rPr>
              <a:t>』</a:t>
            </a:r>
            <a:r>
              <a:rPr lang="ja-JP" altLang="en-US" sz="1014" dirty="0">
                <a:latin typeface="HGPｺﾞｼｯｸM" panose="020B0600000000000000" pitchFamily="50" charset="-128"/>
                <a:ea typeface="HGPｺﾞｼｯｸM" panose="020B0600000000000000" pitchFamily="50" charset="-128"/>
              </a:rPr>
              <a:t>がヘビを意味する単語である」という仮説を証明するために筆者が行った実験の内容をまとめよう。</a:t>
            </a:r>
          </a:p>
        </p:txBody>
      </p:sp>
      <p:sp>
        <p:nvSpPr>
          <p:cNvPr id="85" name="テキスト ボックス 84"/>
          <p:cNvSpPr txBox="1"/>
          <p:nvPr/>
        </p:nvSpPr>
        <p:spPr>
          <a:xfrm>
            <a:off x="1952064" y="593568"/>
            <a:ext cx="340734" cy="6115508"/>
          </a:xfrm>
          <a:prstGeom prst="rect">
            <a:avLst/>
          </a:prstGeom>
          <a:ln w="76200">
            <a:solidFill>
              <a:schemeClr val="accent2"/>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a:latin typeface="HGPｺﾞｼｯｸM" panose="020B0600000000000000" pitchFamily="50" charset="-128"/>
                <a:ea typeface="HGPｺﾞｼｯｸM" panose="020B0600000000000000" pitchFamily="50" charset="-128"/>
              </a:rPr>
              <a:t>ステップ１を踏まえ、</a:t>
            </a:r>
            <a:r>
              <a:rPr lang="ja-JP" altLang="en-US" sz="1014">
                <a:latin typeface="HGPｺﾞｼｯｸM" panose="020B0600000000000000" pitchFamily="50" charset="-128"/>
                <a:ea typeface="HGPｺﾞｼｯｸM" panose="020B0600000000000000" pitchFamily="50" charset="-128"/>
              </a:rPr>
              <a:t>仮説</a:t>
            </a:r>
            <a:r>
              <a:rPr lang="ja-JP" altLang="en-US" sz="1014" smtClean="0">
                <a:latin typeface="HGPｺﾞｼｯｸM" panose="020B0600000000000000" pitchFamily="50" charset="-128"/>
                <a:ea typeface="HGPｺﾞｼｯｸM" panose="020B0600000000000000" pitchFamily="50" charset="-128"/>
              </a:rPr>
              <a:t>を</a:t>
            </a:r>
            <a:r>
              <a:rPr lang="ja-JP" altLang="en-US" sz="1014">
                <a:latin typeface="HGPｺﾞｼｯｸM" panose="020B0600000000000000" pitchFamily="50" charset="-128"/>
                <a:ea typeface="HGPｺﾞｼｯｸM" panose="020B0600000000000000" pitchFamily="50" charset="-128"/>
              </a:rPr>
              <a:t>立証</a:t>
            </a:r>
            <a:r>
              <a:rPr lang="ja-JP" altLang="en-US" sz="1014" smtClean="0">
                <a:latin typeface="HGPｺﾞｼｯｸM" panose="020B0600000000000000" pitchFamily="50" charset="-128"/>
                <a:ea typeface="HGPｺﾞｼｯｸM" panose="020B0600000000000000" pitchFamily="50" charset="-128"/>
              </a:rPr>
              <a:t>する</a:t>
            </a:r>
            <a:r>
              <a:rPr lang="ja-JP" altLang="en-US" sz="1014" dirty="0">
                <a:latin typeface="HGPｺﾞｼｯｸM" panose="020B0600000000000000" pitchFamily="50" charset="-128"/>
                <a:ea typeface="HGPｺﾞｼｯｸM" panose="020B0600000000000000" pitchFamily="50" charset="-128"/>
              </a:rPr>
              <a:t>ための筆者の工夫について、あなたが考えたことを書こう。</a:t>
            </a:r>
          </a:p>
        </p:txBody>
      </p:sp>
      <p:sp>
        <p:nvSpPr>
          <p:cNvPr id="86" name="正方形/長方形 85"/>
          <p:cNvSpPr/>
          <p:nvPr/>
        </p:nvSpPr>
        <p:spPr>
          <a:xfrm>
            <a:off x="139452" y="593567"/>
            <a:ext cx="1588438" cy="6115509"/>
          </a:xfrm>
          <a:prstGeom prst="rect">
            <a:avLst/>
          </a:prstGeom>
        </p:spPr>
        <p:style>
          <a:lnRef idx="2">
            <a:schemeClr val="dk1"/>
          </a:lnRef>
          <a:fillRef idx="1">
            <a:schemeClr val="lt1"/>
          </a:fillRef>
          <a:effectRef idx="0">
            <a:schemeClr val="dk1"/>
          </a:effectRef>
          <a:fontRef idx="minor">
            <a:schemeClr val="dk1"/>
          </a:fontRef>
        </p:style>
        <p:txBody>
          <a:bodyPr vert="eaVert" rtlCol="0" anchor="ctr" anchorCtr="0"/>
          <a:lstStyle/>
          <a:p>
            <a:pPr algn="just"/>
            <a:r>
              <a:rPr lang="ja-JP" altLang="en-US" sz="1520" dirty="0">
                <a:solidFill>
                  <a:srgbClr val="FF0000"/>
                </a:solidFill>
                <a:latin typeface="HGPｺﾞｼｯｸM" panose="020B0600000000000000" pitchFamily="50" charset="-128"/>
                <a:ea typeface="HGPｺﾞｼｯｸM" panose="020B0600000000000000" pitchFamily="50" charset="-128"/>
              </a:rPr>
              <a:t>一つ目の実験で得た結果を考察し、まだ明らかになっていない点を挙げ、それを明らかにするために二つ目の実験を行い、仮説を完全に立証しているところが筆者の工夫だと考える。</a:t>
            </a:r>
          </a:p>
        </p:txBody>
      </p:sp>
      <p:sp>
        <p:nvSpPr>
          <p:cNvPr id="31" name="テキスト ボックス 30"/>
          <p:cNvSpPr txBox="1"/>
          <p:nvPr/>
        </p:nvSpPr>
        <p:spPr>
          <a:xfrm>
            <a:off x="5912051" y="1030605"/>
            <a:ext cx="1433022" cy="338554"/>
          </a:xfrm>
          <a:prstGeom prst="rect">
            <a:avLst/>
          </a:prstGeom>
          <a:solidFill>
            <a:schemeClr val="accent6">
              <a:lumMod val="75000"/>
            </a:schemeClr>
          </a:solidFill>
          <a:ln>
            <a:solidFill>
              <a:srgbClr val="0070C0"/>
            </a:solidFill>
          </a:ln>
        </p:spPr>
        <p:txBody>
          <a:bodyPr vert="horz" wrap="square" rtlCol="0">
            <a:spAutoFit/>
          </a:bodyPr>
          <a:lstStyle/>
          <a:p>
            <a:pPr algn="ctr"/>
            <a:r>
              <a:rPr lang="ja-JP" altLang="en-US" sz="1600" dirty="0">
                <a:solidFill>
                  <a:schemeClr val="bg1"/>
                </a:solidFill>
              </a:rPr>
              <a:t>実験①の結果</a:t>
            </a:r>
          </a:p>
        </p:txBody>
      </p:sp>
      <p:sp>
        <p:nvSpPr>
          <p:cNvPr id="32" name="テキスト ボックス 31"/>
          <p:cNvSpPr txBox="1"/>
          <p:nvPr/>
        </p:nvSpPr>
        <p:spPr>
          <a:xfrm>
            <a:off x="2735659" y="1030604"/>
            <a:ext cx="1406693" cy="338554"/>
          </a:xfrm>
          <a:prstGeom prst="rect">
            <a:avLst/>
          </a:prstGeom>
          <a:solidFill>
            <a:schemeClr val="accent4">
              <a:lumMod val="75000"/>
            </a:schemeClr>
          </a:solidFill>
          <a:ln>
            <a:solidFill>
              <a:srgbClr val="0070C0"/>
            </a:solidFill>
          </a:ln>
        </p:spPr>
        <p:txBody>
          <a:bodyPr vert="horz" wrap="square" rtlCol="0">
            <a:spAutoFit/>
          </a:bodyPr>
          <a:lstStyle/>
          <a:p>
            <a:pPr algn="ctr"/>
            <a:r>
              <a:rPr lang="ja-JP" altLang="en-US" sz="1600" dirty="0">
                <a:solidFill>
                  <a:schemeClr val="bg1"/>
                </a:solidFill>
              </a:rPr>
              <a:t>実験②の結果</a:t>
            </a:r>
          </a:p>
        </p:txBody>
      </p:sp>
      <p:sp>
        <p:nvSpPr>
          <p:cNvPr id="36" name="角丸四角形 35"/>
          <p:cNvSpPr/>
          <p:nvPr/>
        </p:nvSpPr>
        <p:spPr>
          <a:xfrm>
            <a:off x="2901382" y="1435881"/>
            <a:ext cx="1097848" cy="3528000"/>
          </a:xfrm>
          <a:prstGeom prst="roundRect">
            <a:avLst/>
          </a:prstGeom>
          <a:ln/>
        </p:spPr>
        <p:style>
          <a:lnRef idx="2">
            <a:schemeClr val="dk1"/>
          </a:lnRef>
          <a:fillRef idx="1">
            <a:schemeClr val="lt1"/>
          </a:fillRef>
          <a:effectRef idx="0">
            <a:schemeClr val="dk1"/>
          </a:effectRef>
          <a:fontRef idx="minor">
            <a:schemeClr val="dk1"/>
          </a:fontRef>
        </p:style>
        <p:txBody>
          <a:bodyPr vert="eaVert" rtlCol="0" anchor="t" anchorCtr="0"/>
          <a:lstStyle/>
          <a:p>
            <a:r>
              <a:rPr lang="ja-JP" altLang="en-US" sz="1351" dirty="0">
                <a:solidFill>
                  <a:schemeClr val="tx1"/>
                </a:solidFill>
                <a:latin typeface="HGPｺﾞｼｯｸM" panose="020B0600000000000000" pitchFamily="50" charset="-128"/>
                <a:ea typeface="HGPｺﾞｼｯｸM" panose="020B0600000000000000" pitchFamily="50" charset="-128"/>
              </a:rPr>
              <a:t>結果</a:t>
            </a:r>
            <a:r>
              <a:rPr lang="ja-JP" altLang="en-US" sz="1351" dirty="0">
                <a:solidFill>
                  <a:srgbClr val="FF0000"/>
                </a:solidFill>
                <a:latin typeface="HGPｺﾞｼｯｸM" panose="020B0600000000000000" pitchFamily="50" charset="-128"/>
                <a:ea typeface="HGPｺﾞｼｯｸM" panose="020B0600000000000000" pitchFamily="50" charset="-128"/>
              </a:rPr>
              <a:t>　</a:t>
            </a:r>
            <a:r>
              <a:rPr lang="ja-JP" altLang="en-US" sz="1351" dirty="0" smtClean="0">
                <a:solidFill>
                  <a:srgbClr val="FF0000"/>
                </a:solidFill>
                <a:latin typeface="HGPｺﾞｼｯｸM" panose="020B0600000000000000" pitchFamily="50" charset="-128"/>
                <a:ea typeface="HGPｺﾞｼｯｸM" panose="020B0600000000000000" pitchFamily="50" charset="-128"/>
              </a:rPr>
              <a:t>「</a:t>
            </a:r>
            <a:r>
              <a:rPr lang="ja-JP" altLang="en-US" sz="1351" dirty="0">
                <a:solidFill>
                  <a:srgbClr val="FF0000"/>
                </a:solidFill>
                <a:latin typeface="HGPｺﾞｼｯｸM" panose="020B0600000000000000" pitchFamily="50" charset="-128"/>
                <a:ea typeface="HGPｺﾞｼｯｸM" panose="020B0600000000000000" pitchFamily="50" charset="-128"/>
              </a:rPr>
              <a:t>ジャージャー」の音　＋　ヘビに似た動きを</a:t>
            </a:r>
            <a:r>
              <a:rPr lang="ja-JP" altLang="en-US" sz="1351">
                <a:solidFill>
                  <a:srgbClr val="FF0000"/>
                </a:solidFill>
                <a:latin typeface="HGPｺﾞｼｯｸM" panose="020B0600000000000000" pitchFamily="50" charset="-128"/>
                <a:ea typeface="HGPｺﾞｼｯｸM" panose="020B0600000000000000" pitchFamily="50" charset="-128"/>
              </a:rPr>
              <a:t>する</a:t>
            </a:r>
            <a:r>
              <a:rPr lang="ja-JP" altLang="en-US" sz="1351" smtClean="0">
                <a:solidFill>
                  <a:srgbClr val="FF0000"/>
                </a:solidFill>
                <a:latin typeface="HGPｺﾞｼｯｸM" panose="020B0600000000000000" pitchFamily="50" charset="-128"/>
                <a:ea typeface="HGPｺﾞｼｯｸM" panose="020B0600000000000000" pitchFamily="50" charset="-128"/>
              </a:rPr>
              <a:t>木</a:t>
            </a:r>
            <a:r>
              <a:rPr lang="ja-JP" altLang="en-US" sz="1351" dirty="0">
                <a:solidFill>
                  <a:srgbClr val="FF0000"/>
                </a:solidFill>
                <a:latin typeface="HGPｺﾞｼｯｸM" panose="020B0600000000000000" pitchFamily="50" charset="-128"/>
                <a:ea typeface="HGPｺﾞｼｯｸM" panose="020B0600000000000000" pitchFamily="50" charset="-128"/>
              </a:rPr>
              <a:t>　</a:t>
            </a:r>
            <a:r>
              <a:rPr lang="ja-JP" altLang="en-US" sz="1351" smtClean="0">
                <a:solidFill>
                  <a:srgbClr val="FF0000"/>
                </a:solidFill>
                <a:latin typeface="HGPｺﾞｼｯｸM" panose="020B0600000000000000" pitchFamily="50" charset="-128"/>
                <a:ea typeface="HGPｺﾞｼｯｸM" panose="020B0600000000000000" pitchFamily="50" charset="-128"/>
              </a:rPr>
              <a:t>を</a:t>
            </a:r>
            <a:r>
              <a:rPr lang="ja-JP" altLang="en-US" sz="1351" dirty="0">
                <a:solidFill>
                  <a:srgbClr val="FF0000"/>
                </a:solidFill>
                <a:latin typeface="HGPｺﾞｼｯｸM" panose="020B0600000000000000" pitchFamily="50" charset="-128"/>
                <a:ea typeface="HGPｺﾞｼｯｸM" panose="020B0600000000000000" pitchFamily="50" charset="-128"/>
              </a:rPr>
              <a:t>見せると木の方へ動きを確認しに行った。</a:t>
            </a:r>
          </a:p>
        </p:txBody>
      </p:sp>
      <p:cxnSp>
        <p:nvCxnSpPr>
          <p:cNvPr id="16" name="直線矢印コネクタ 15"/>
          <p:cNvCxnSpPr/>
          <p:nvPr/>
        </p:nvCxnSpPr>
        <p:spPr>
          <a:xfrm flipH="1" flipV="1">
            <a:off x="4396728" y="1921281"/>
            <a:ext cx="1281660" cy="2059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6" name="テキスト ボックス 25"/>
          <p:cNvSpPr txBox="1"/>
          <p:nvPr/>
        </p:nvSpPr>
        <p:spPr>
          <a:xfrm>
            <a:off x="2615504" y="505361"/>
            <a:ext cx="4937377" cy="307777"/>
          </a:xfrm>
          <a:prstGeom prst="rect">
            <a:avLst/>
          </a:prstGeom>
          <a:solidFill>
            <a:schemeClr val="accent6"/>
          </a:solidFill>
          <a:ln>
            <a:solidFill>
              <a:schemeClr val="accent6"/>
            </a:solidFill>
          </a:ln>
        </p:spPr>
        <p:txBody>
          <a:bodyPr vert="horz" wrap="square" rtlCol="0">
            <a:spAutoFit/>
          </a:bodyPr>
          <a:lstStyle/>
          <a:p>
            <a:r>
              <a:rPr lang="ja-JP" altLang="en-US" sz="1400" b="1" dirty="0">
                <a:solidFill>
                  <a:schemeClr val="bg1"/>
                </a:solidFill>
                <a:latin typeface="HGPｺﾞｼｯｸM" panose="020B0600000000000000" pitchFamily="50" charset="-128"/>
                <a:ea typeface="HGPｺﾞｼｯｸM" panose="020B0600000000000000" pitchFamily="50" charset="-128"/>
              </a:rPr>
              <a:t>仮説</a:t>
            </a:r>
            <a:r>
              <a:rPr lang="ja-JP" altLang="en-US" sz="1400" dirty="0">
                <a:solidFill>
                  <a:schemeClr val="bg1"/>
                </a:solidFill>
                <a:latin typeface="HGPｺﾞｼｯｸM" panose="020B0600000000000000" pitchFamily="50" charset="-128"/>
                <a:ea typeface="HGPｺﾞｼｯｸM" panose="020B0600000000000000" pitchFamily="50" charset="-128"/>
              </a:rPr>
              <a:t>　「ジャージャー」は「ヘビ」を意味する単語である。　</a:t>
            </a:r>
          </a:p>
        </p:txBody>
      </p:sp>
      <p:sp>
        <p:nvSpPr>
          <p:cNvPr id="28" name="テキスト ボックス 27"/>
          <p:cNvSpPr txBox="1"/>
          <p:nvPr/>
        </p:nvSpPr>
        <p:spPr>
          <a:xfrm>
            <a:off x="4730801" y="2111213"/>
            <a:ext cx="589419" cy="404470"/>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rPr>
              <a:t>疑問と</a:t>
            </a:r>
            <a:endParaRPr lang="en-US" altLang="ja-JP" sz="1014" b="1" dirty="0">
              <a:solidFill>
                <a:schemeClr val="bg1"/>
              </a:solidFill>
            </a:endParaRPr>
          </a:p>
          <a:p>
            <a:r>
              <a:rPr lang="ja-JP" altLang="en-US" sz="1014" b="1" dirty="0">
                <a:solidFill>
                  <a:schemeClr val="bg1"/>
                </a:solidFill>
              </a:rPr>
              <a:t>実験②</a:t>
            </a:r>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04241" y="109477"/>
            <a:ext cx="821413" cy="403200"/>
          </a:xfrm>
          <a:prstGeom prst="rect">
            <a:avLst/>
          </a:prstGeom>
        </p:spPr>
      </p:pic>
      <p:pic>
        <p:nvPicPr>
          <p:cNvPr id="3" name="図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7783" y="102161"/>
            <a:ext cx="821413" cy="403200"/>
          </a:xfrm>
          <a:prstGeom prst="rect">
            <a:avLst/>
          </a:prstGeom>
        </p:spPr>
      </p:pic>
      <p:grpSp>
        <p:nvGrpSpPr>
          <p:cNvPr id="20" name="グループ化 19"/>
          <p:cNvGrpSpPr/>
          <p:nvPr/>
        </p:nvGrpSpPr>
        <p:grpSpPr>
          <a:xfrm>
            <a:off x="8468339" y="125606"/>
            <a:ext cx="590860" cy="6576205"/>
            <a:chOff x="8430239" y="125606"/>
            <a:chExt cx="590860" cy="6576205"/>
          </a:xfrm>
        </p:grpSpPr>
        <p:pic>
          <p:nvPicPr>
            <p:cNvPr id="24" name="図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430239" y="125606"/>
              <a:ext cx="590860" cy="6576205"/>
            </a:xfrm>
            <a:prstGeom prst="rect">
              <a:avLst/>
            </a:prstGeom>
          </p:spPr>
        </p:pic>
        <p:sp>
          <p:nvSpPr>
            <p:cNvPr id="25" name="テキスト ボックス 24"/>
            <p:cNvSpPr txBox="1"/>
            <p:nvPr/>
          </p:nvSpPr>
          <p:spPr>
            <a:xfrm>
              <a:off x="8505590" y="241791"/>
              <a:ext cx="444609" cy="34896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spAutoFit/>
            </a:bodyPr>
            <a:lstStyle/>
            <a:p>
              <a:r>
                <a:rPr lang="ja-JP" altLang="en-US" sz="1689" dirty="0">
                  <a:latin typeface="HGPｺﾞｼｯｸE" panose="020B0900000000000000" pitchFamily="50" charset="-128"/>
                  <a:ea typeface="HGPｺﾞｼｯｸE" panose="020B0900000000000000" pitchFamily="50" charset="-128"/>
                </a:rPr>
                <a:t>１年　「言葉」を持つ鳥、シジュウカラ</a:t>
              </a:r>
            </a:p>
          </p:txBody>
        </p:sp>
      </p:grpSp>
    </p:spTree>
    <p:extLst>
      <p:ext uri="{BB962C8B-B14F-4D97-AF65-F5344CB8AC3E}">
        <p14:creationId xmlns:p14="http://schemas.microsoft.com/office/powerpoint/2010/main" val="31601148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TotalTime>
  <Words>138</Words>
  <Application>Microsoft Office PowerPoint</Application>
  <PresentationFormat>画面に合わせる (4:3)</PresentationFormat>
  <Paragraphs>12</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HGPｺﾞｼｯｸE</vt:lpstr>
      <vt:lpstr>HGPｺﾞｼｯｸM</vt: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oishi-m</dc:creator>
  <cp:lastModifiedBy>oishi-m</cp:lastModifiedBy>
  <cp:revision>8</cp:revision>
  <dcterms:created xsi:type="dcterms:W3CDTF">2022-03-03T00:26:27Z</dcterms:created>
  <dcterms:modified xsi:type="dcterms:W3CDTF">2022-04-08T02:15:47Z</dcterms:modified>
</cp:coreProperties>
</file>