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rot="16200000">
            <a:off x="1523766" y="2172030"/>
            <a:ext cx="3830480" cy="1915442"/>
          </a:xfrm>
          <a:prstGeom prst="roundRect">
            <a:avLst>
              <a:gd name="adj" fmla="val 6933"/>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rot="16200000">
            <a:off x="4695839" y="2187945"/>
            <a:ext cx="3830477" cy="1883610"/>
          </a:xfrm>
          <a:prstGeom prst="roundRect">
            <a:avLst>
              <a:gd name="adj" fmla="val 733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5" name="角丸四角形 4"/>
          <p:cNvSpPr/>
          <p:nvPr/>
        </p:nvSpPr>
        <p:spPr>
          <a:xfrm>
            <a:off x="6259170" y="1463570"/>
            <a:ext cx="831979" cy="3528000"/>
          </a:xfrm>
          <a:prstGeom prst="roundRect">
            <a:avLst>
              <a:gd name="adj" fmla="val 10046"/>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268290" indent="-268290"/>
            <a:r>
              <a:rPr lang="ja-JP" altLang="en-US" sz="1351" dirty="0">
                <a:solidFill>
                  <a:schemeClr val="tx1"/>
                </a:solidFill>
              </a:rPr>
              <a:t>結果</a:t>
            </a:r>
            <a:r>
              <a:rPr lang="ja-JP" altLang="en-US" sz="1351" dirty="0">
                <a:solidFill>
                  <a:srgbClr val="FF0000"/>
                </a:solidFill>
              </a:rPr>
              <a:t>　</a:t>
            </a:r>
          </a:p>
        </p:txBody>
      </p:sp>
      <p:sp>
        <p:nvSpPr>
          <p:cNvPr id="12" name="角丸四角形 11"/>
          <p:cNvSpPr/>
          <p:nvPr/>
        </p:nvSpPr>
        <p:spPr>
          <a:xfrm>
            <a:off x="4340444" y="2501123"/>
            <a:ext cx="1385113" cy="4207953"/>
          </a:xfrm>
          <a:prstGeom prst="roundRect">
            <a:avLst/>
          </a:prstGeom>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latin typeface="HGPｺﾞｼｯｸM" panose="020B0600000000000000" pitchFamily="50" charset="-128"/>
                <a:ea typeface="HGPｺﾞｼｯｸM" panose="020B0600000000000000" pitchFamily="50" charset="-128"/>
              </a:rPr>
              <a:t>「ジャージャー」が「</a:t>
            </a:r>
            <a:r>
              <a:rPr lang="ja-JP" altLang="en-US" sz="1351" b="1" dirty="0">
                <a:solidFill>
                  <a:schemeClr val="tx1"/>
                </a:solidFill>
                <a:latin typeface="HGPｺﾞｼｯｸM" panose="020B0600000000000000" pitchFamily="50" charset="-128"/>
                <a:ea typeface="HGPｺﾞｼｯｸM" panose="020B0600000000000000" pitchFamily="50" charset="-128"/>
              </a:rPr>
              <a:t>（　</a:t>
            </a:r>
            <a:r>
              <a:rPr lang="ja-JP" altLang="en-US" sz="1351" b="1" dirty="0" smtClean="0">
                <a:solidFill>
                  <a:schemeClr val="tx1"/>
                </a:solidFill>
                <a:latin typeface="HGPｺﾞｼｯｸM" panose="020B0600000000000000" pitchFamily="50" charset="-128"/>
                <a:ea typeface="HGPｺﾞｼｯｸM" panose="020B0600000000000000" pitchFamily="50" charset="-128"/>
              </a:rPr>
              <a:t>　　　　　　　　　　　　　　）</a:t>
            </a:r>
            <a:r>
              <a:rPr lang="ja-JP" altLang="en-US" sz="1351" dirty="0">
                <a:solidFill>
                  <a:schemeClr val="tx1"/>
                </a:solidFill>
                <a:latin typeface="HGPｺﾞｼｯｸM" panose="020B0600000000000000" pitchFamily="50" charset="-128"/>
                <a:ea typeface="HGPｺﾞｼｯｸM" panose="020B0600000000000000" pitchFamily="50" charset="-128"/>
              </a:rPr>
              <a:t>」という意味かもしれないので、シジュウカラが「ジャージャー」と聞いて</a:t>
            </a:r>
            <a:r>
              <a:rPr lang="ja-JP" altLang="en-US" sz="1351" b="1" dirty="0" smtClean="0">
                <a:solidFill>
                  <a:schemeClr val="tx1"/>
                </a:solidFill>
                <a:latin typeface="HGPｺﾞｼｯｸM" panose="020B0600000000000000" pitchFamily="50" charset="-128"/>
                <a:ea typeface="HGPｺﾞｼｯｸM" panose="020B0600000000000000" pitchFamily="50" charset="-128"/>
              </a:rPr>
              <a:t>（</a:t>
            </a:r>
            <a:r>
              <a:rPr lang="ja-JP" altLang="en-US" sz="1351" b="1" dirty="0" smtClean="0">
                <a:solidFill>
                  <a:schemeClr val="tx1"/>
                </a:solidFill>
                <a:latin typeface="HGPｺﾞｼｯｸM" panose="020B0600000000000000" pitchFamily="50" charset="-128"/>
                <a:ea typeface="HGPｺﾞｼｯｸM" panose="020B0600000000000000" pitchFamily="50" charset="-128"/>
              </a:rPr>
              <a:t>　　　　　　　　　　　　　　　　　　　　　　　　　　）</a:t>
            </a:r>
            <a:r>
              <a:rPr lang="ja-JP" altLang="en-US" sz="1351" dirty="0">
                <a:solidFill>
                  <a:schemeClr val="tx1"/>
                </a:solidFill>
                <a:latin typeface="HGPｺﾞｼｯｸM" panose="020B0600000000000000" pitchFamily="50" charset="-128"/>
                <a:ea typeface="HGPｺﾞｼｯｸM" panose="020B0600000000000000" pitchFamily="50" charset="-128"/>
              </a:rPr>
              <a:t>ために実験②を行った。</a:t>
            </a:r>
          </a:p>
        </p:txBody>
      </p:sp>
      <p:sp>
        <p:nvSpPr>
          <p:cNvPr id="41" name="テキスト ボックス 40"/>
          <p:cNvSpPr txBox="1"/>
          <p:nvPr/>
        </p:nvSpPr>
        <p:spPr>
          <a:xfrm>
            <a:off x="7766545" y="593568"/>
            <a:ext cx="496803" cy="6115508"/>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　「</a:t>
            </a:r>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ジャージャー</a:t>
            </a:r>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がヘビを意味する単語である」という仮説を証明するために筆者が行った実験の内容をまとめよう。</a:t>
            </a:r>
          </a:p>
        </p:txBody>
      </p:sp>
      <p:sp>
        <p:nvSpPr>
          <p:cNvPr id="85" name="テキスト ボックス 84"/>
          <p:cNvSpPr txBox="1"/>
          <p:nvPr/>
        </p:nvSpPr>
        <p:spPr>
          <a:xfrm>
            <a:off x="1952064" y="593568"/>
            <a:ext cx="340734" cy="6115508"/>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ステップ１を踏まえ、</a:t>
            </a:r>
            <a:r>
              <a:rPr lang="ja-JP" altLang="en-US" sz="1014">
                <a:latin typeface="HGPｺﾞｼｯｸM" panose="020B0600000000000000" pitchFamily="50" charset="-128"/>
                <a:ea typeface="HGPｺﾞｼｯｸM" panose="020B0600000000000000" pitchFamily="50" charset="-128"/>
              </a:rPr>
              <a:t>仮説</a:t>
            </a:r>
            <a:r>
              <a:rPr lang="ja-JP" altLang="en-US" sz="1014" smtClean="0">
                <a:latin typeface="HGPｺﾞｼｯｸM" panose="020B0600000000000000" pitchFamily="50" charset="-128"/>
                <a:ea typeface="HGPｺﾞｼｯｸM" panose="020B0600000000000000" pitchFamily="50" charset="-128"/>
              </a:rPr>
              <a:t>を</a:t>
            </a:r>
            <a:r>
              <a:rPr lang="ja-JP" altLang="en-US" sz="1014">
                <a:latin typeface="HGPｺﾞｼｯｸM" panose="020B0600000000000000" pitchFamily="50" charset="-128"/>
                <a:ea typeface="HGPｺﾞｼｯｸM" panose="020B0600000000000000" pitchFamily="50" charset="-128"/>
              </a:rPr>
              <a:t>立証</a:t>
            </a:r>
            <a:r>
              <a:rPr lang="ja-JP" altLang="en-US" sz="1014" smtClean="0">
                <a:latin typeface="HGPｺﾞｼｯｸM" panose="020B0600000000000000" pitchFamily="50" charset="-128"/>
                <a:ea typeface="HGPｺﾞｼｯｸM" panose="020B0600000000000000" pitchFamily="50" charset="-128"/>
              </a:rPr>
              <a:t>する</a:t>
            </a:r>
            <a:r>
              <a:rPr lang="ja-JP" altLang="en-US" sz="1014" dirty="0">
                <a:latin typeface="HGPｺﾞｼｯｸM" panose="020B0600000000000000" pitchFamily="50" charset="-128"/>
                <a:ea typeface="HGPｺﾞｼｯｸM" panose="020B0600000000000000" pitchFamily="50" charset="-128"/>
              </a:rPr>
              <a:t>ための筆者の工夫について、あなたが考えたことを書こう。</a:t>
            </a:r>
          </a:p>
        </p:txBody>
      </p:sp>
      <p:sp>
        <p:nvSpPr>
          <p:cNvPr id="86" name="正方形/長方形 85"/>
          <p:cNvSpPr/>
          <p:nvPr/>
        </p:nvSpPr>
        <p:spPr>
          <a:xfrm>
            <a:off x="139452" y="593567"/>
            <a:ext cx="1588438" cy="6115509"/>
          </a:xfrm>
          <a:prstGeom prst="rect">
            <a:avLst/>
          </a:prstGeom>
        </p:spPr>
        <p:style>
          <a:lnRef idx="2">
            <a:schemeClr val="dk1"/>
          </a:lnRef>
          <a:fillRef idx="1">
            <a:schemeClr val="lt1"/>
          </a:fillRef>
          <a:effectRef idx="0">
            <a:schemeClr val="dk1"/>
          </a:effectRef>
          <a:fontRef idx="minor">
            <a:schemeClr val="dk1"/>
          </a:fontRef>
        </p:style>
        <p:txBody>
          <a:bodyPr vert="eaVert" rtlCol="0" anchor="ctr" anchorCtr="0"/>
          <a:lstStyle/>
          <a:p>
            <a:pPr algn="just"/>
            <a:endParaRPr lang="ja-JP" altLang="en-US" sz="1520" dirty="0">
              <a:solidFill>
                <a:srgbClr val="FF0000"/>
              </a:solidFill>
            </a:endParaRPr>
          </a:p>
        </p:txBody>
      </p:sp>
      <p:sp>
        <p:nvSpPr>
          <p:cNvPr id="31" name="テキスト ボックス 30"/>
          <p:cNvSpPr txBox="1"/>
          <p:nvPr/>
        </p:nvSpPr>
        <p:spPr>
          <a:xfrm>
            <a:off x="5912051" y="1030605"/>
            <a:ext cx="1433022" cy="338554"/>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実験①の結果</a:t>
            </a:r>
          </a:p>
        </p:txBody>
      </p:sp>
      <p:sp>
        <p:nvSpPr>
          <p:cNvPr id="32" name="テキスト ボックス 31"/>
          <p:cNvSpPr txBox="1"/>
          <p:nvPr/>
        </p:nvSpPr>
        <p:spPr>
          <a:xfrm>
            <a:off x="2735659" y="1030604"/>
            <a:ext cx="1406693" cy="338554"/>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実験②の結果</a:t>
            </a:r>
          </a:p>
        </p:txBody>
      </p:sp>
      <p:sp>
        <p:nvSpPr>
          <p:cNvPr id="36" name="角丸四角形 35"/>
          <p:cNvSpPr/>
          <p:nvPr/>
        </p:nvSpPr>
        <p:spPr>
          <a:xfrm>
            <a:off x="2901382" y="1435881"/>
            <a:ext cx="1097848"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smtClean="0">
                <a:solidFill>
                  <a:schemeClr val="tx1"/>
                </a:solidFill>
              </a:rPr>
              <a:t>結果</a:t>
            </a:r>
            <a:endParaRPr lang="ja-JP" altLang="en-US" sz="1351" dirty="0">
              <a:solidFill>
                <a:srgbClr val="FF0000"/>
              </a:solidFill>
            </a:endParaRPr>
          </a:p>
        </p:txBody>
      </p:sp>
      <p:cxnSp>
        <p:nvCxnSpPr>
          <p:cNvPr id="16" name="直線矢印コネクタ 15"/>
          <p:cNvCxnSpPr/>
          <p:nvPr/>
        </p:nvCxnSpPr>
        <p:spPr>
          <a:xfrm flipH="1" flipV="1">
            <a:off x="4396728" y="1921281"/>
            <a:ext cx="1281660" cy="205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テキスト ボックス 25"/>
          <p:cNvSpPr txBox="1"/>
          <p:nvPr/>
        </p:nvSpPr>
        <p:spPr>
          <a:xfrm>
            <a:off x="2615504" y="505361"/>
            <a:ext cx="4937377" cy="307777"/>
          </a:xfrm>
          <a:prstGeom prst="rect">
            <a:avLst/>
          </a:prstGeom>
          <a:solidFill>
            <a:schemeClr val="accent6"/>
          </a:solidFill>
          <a:ln>
            <a:solidFill>
              <a:schemeClr val="accent6"/>
            </a:solidFill>
          </a:ln>
        </p:spPr>
        <p:txBody>
          <a:bodyPr vert="horz" wrap="square" rtlCol="0">
            <a:spAutoFit/>
          </a:bodyPr>
          <a:lstStyle/>
          <a:p>
            <a:r>
              <a:rPr lang="ja-JP" altLang="en-US" sz="1400" b="1" dirty="0">
                <a:solidFill>
                  <a:schemeClr val="bg1"/>
                </a:solidFill>
              </a:rPr>
              <a:t>仮説</a:t>
            </a:r>
            <a:r>
              <a:rPr lang="ja-JP" altLang="en-US" sz="1400" dirty="0">
                <a:solidFill>
                  <a:schemeClr val="bg1"/>
                </a:solidFill>
              </a:rPr>
              <a:t>　「ジャージャー」は「ヘビ」を意味する単語である。　</a:t>
            </a:r>
          </a:p>
        </p:txBody>
      </p:sp>
      <p:sp>
        <p:nvSpPr>
          <p:cNvPr id="28" name="テキスト ボックス 27"/>
          <p:cNvSpPr txBox="1"/>
          <p:nvPr/>
        </p:nvSpPr>
        <p:spPr>
          <a:xfrm>
            <a:off x="4730801" y="2111213"/>
            <a:ext cx="589419" cy="404470"/>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04241" y="109477"/>
            <a:ext cx="821413" cy="403200"/>
          </a:xfrm>
          <a:prstGeom prst="rect">
            <a:avLst/>
          </a:prstGeom>
        </p:spPr>
      </p:pic>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7783" y="102161"/>
            <a:ext cx="821413" cy="403200"/>
          </a:xfrm>
          <a:prstGeom prst="rect">
            <a:avLst/>
          </a:prstGeom>
        </p:spPr>
      </p:pic>
      <p:grpSp>
        <p:nvGrpSpPr>
          <p:cNvPr id="20" name="グループ化 19"/>
          <p:cNvGrpSpPr/>
          <p:nvPr/>
        </p:nvGrpSpPr>
        <p:grpSpPr>
          <a:xfrm>
            <a:off x="8468339" y="125606"/>
            <a:ext cx="590860" cy="6576205"/>
            <a:chOff x="8430239" y="125606"/>
            <a:chExt cx="590860" cy="6576205"/>
          </a:xfrm>
        </p:grpSpPr>
        <p:pic>
          <p:nvPicPr>
            <p:cNvPr id="24" name="図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25" name="テキスト ボックス 24"/>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latin typeface="HGPｺﾞｼｯｸE" panose="020B0900000000000000" pitchFamily="50" charset="-128"/>
                  <a:ea typeface="HGPｺﾞｼｯｸE" panose="020B0900000000000000" pitchFamily="50" charset="-128"/>
                </a:rPr>
                <a:t>１年　「言葉」を持つ鳥、シジュウカラ</a:t>
              </a:r>
            </a:p>
          </p:txBody>
        </p:sp>
      </p:grpSp>
      <p:sp>
        <p:nvSpPr>
          <p:cNvPr id="21" name="テキスト ボックス 16"/>
          <p:cNvSpPr txBox="1"/>
          <p:nvPr/>
        </p:nvSpPr>
        <p:spPr>
          <a:xfrm>
            <a:off x="8531306" y="5040081"/>
            <a:ext cx="461665" cy="1560478"/>
          </a:xfrm>
          <a:prstGeom prst="rect">
            <a:avLst/>
          </a:prstGeom>
          <a:noFill/>
        </p:spPr>
        <p:txBody>
          <a:bodyPr vert="eaVert"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dirty="0"/>
          </a:p>
        </p:txBody>
      </p:sp>
      <p:sp>
        <p:nvSpPr>
          <p:cNvPr id="22" name="テキスト ボックス 37"/>
          <p:cNvSpPr txBox="1"/>
          <p:nvPr/>
        </p:nvSpPr>
        <p:spPr>
          <a:xfrm>
            <a:off x="8524541" y="4265093"/>
            <a:ext cx="461665" cy="285146"/>
          </a:xfrm>
          <a:prstGeom prst="rect">
            <a:avLst/>
          </a:prstGeom>
          <a:noFill/>
        </p:spPr>
        <p:txBody>
          <a:bodyPr vert="horz"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dirty="0"/>
          </a:p>
        </p:txBody>
      </p:sp>
      <p:sp>
        <p:nvSpPr>
          <p:cNvPr id="23" name="テキスト ボックス 38"/>
          <p:cNvSpPr txBox="1"/>
          <p:nvPr/>
        </p:nvSpPr>
        <p:spPr>
          <a:xfrm>
            <a:off x="8517698" y="3887909"/>
            <a:ext cx="461665" cy="285146"/>
          </a:xfrm>
          <a:prstGeom prst="rect">
            <a:avLst/>
          </a:prstGeom>
          <a:noFill/>
        </p:spPr>
        <p:txBody>
          <a:bodyPr vert="horz"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dirty="0"/>
          </a:p>
        </p:txBody>
      </p:sp>
    </p:spTree>
    <p:extLst>
      <p:ext uri="{BB962C8B-B14F-4D97-AF65-F5344CB8AC3E}">
        <p14:creationId xmlns:p14="http://schemas.microsoft.com/office/powerpoint/2010/main" val="9743795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46</Words>
  <Application>Microsoft Office PowerPoint</Application>
  <PresentationFormat>画面に合わせる (4:3)</PresentationFormat>
  <Paragraphs>11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HGPｺﾞｼｯｸM</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8</cp:revision>
  <dcterms:created xsi:type="dcterms:W3CDTF">2022-03-03T00:26:27Z</dcterms:created>
  <dcterms:modified xsi:type="dcterms:W3CDTF">2022-04-08T02:17:05Z</dcterms:modified>
</cp:coreProperties>
</file>