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7919779" y="586239"/>
            <a:ext cx="496803" cy="6122836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夏実と戸部君に対する「私」の行動や様子とそのときの心情を、空欄をうめてまとめよう。また、場面ごとの「私」の心情の変化を線で書き表してみよう。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308574"/>
              </p:ext>
            </p:extLst>
          </p:nvPr>
        </p:nvGraphicFramePr>
        <p:xfrm>
          <a:off x="1711487" y="228048"/>
          <a:ext cx="6131879" cy="65137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56270"/>
                <a:gridCol w="375609"/>
              </a:tblGrid>
              <a:tr h="360397"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　　　　　　　　　　　　　　放課後　　　　　　　　　　　　　　　　　　　　　　　昼休み　　　　　　　　　　　　　　　　回想　　　　　　　　　　　　　　　　　　　　　　　　　　　　　　　　　　　　　　　　　　　　　　　　　　　　　　</a:t>
                      </a:r>
                      <a:endParaRPr kumimoji="1" lang="en-US" altLang="ja-JP" sz="9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9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公園で　　　　　　　　　　　　校庭で　　　　　　　　　　　　　　　　廊下で　　　　　　　　　　教室の中で</a:t>
                      </a:r>
                      <a:endParaRPr kumimoji="1" lang="ja-JP" altLang="en-US" sz="9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671885">
                <a:tc>
                  <a:txBody>
                    <a:bodyPr/>
                    <a:lstStyle/>
                    <a:p>
                      <a:endParaRPr kumimoji="1" lang="ja-JP" altLang="en-US" sz="15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「私」の心情の変化</a:t>
                      </a:r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966333"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「私」の行動や様子</a:t>
                      </a:r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515126"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「私」の心情</a:t>
                      </a:r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直線コネクタ 5"/>
          <p:cNvCxnSpPr/>
          <p:nvPr/>
        </p:nvCxnSpPr>
        <p:spPr>
          <a:xfrm>
            <a:off x="6873825" y="222555"/>
            <a:ext cx="0" cy="6476199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4469993" y="238128"/>
            <a:ext cx="0" cy="6476199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2610616" y="265590"/>
            <a:ext cx="0" cy="6476199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6111776" y="631107"/>
            <a:ext cx="0" cy="6111343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 flipH="1">
            <a:off x="6854418" y="873720"/>
            <a:ext cx="620753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1138900" y="601372"/>
            <a:ext cx="340734" cy="6126958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戸部君との関わりによって、「私」の心情はどのように変化したのか、印象的な場面をあげてまとめよう。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7244261" y="597174"/>
            <a:ext cx="219398" cy="2737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20" dirty="0">
                <a:solidFill>
                  <a:schemeClr val="tx1"/>
                </a:solidFill>
              </a:rPr>
              <a:t>＋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7220639" y="1920702"/>
            <a:ext cx="219398" cy="2737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20" dirty="0">
                <a:solidFill>
                  <a:schemeClr val="tx1"/>
                </a:solidFill>
              </a:rPr>
              <a:t>－</a:t>
            </a:r>
          </a:p>
        </p:txBody>
      </p:sp>
      <p:cxnSp>
        <p:nvCxnSpPr>
          <p:cNvPr id="11" name="直線矢印コネクタ 10"/>
          <p:cNvCxnSpPr/>
          <p:nvPr/>
        </p:nvCxnSpPr>
        <p:spPr>
          <a:xfrm>
            <a:off x="1778162" y="1421400"/>
            <a:ext cx="5692618" cy="0"/>
          </a:xfrm>
          <a:prstGeom prst="straightConnector1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6943675" y="2337277"/>
            <a:ext cx="470642" cy="184433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・夏実と二人で木の真下に立ち、花が散るのを長いこと見上げていた。</a:t>
            </a:r>
          </a:p>
        </p:txBody>
      </p:sp>
      <p:grpSp>
        <p:nvGrpSpPr>
          <p:cNvPr id="16" name="グループ化 15"/>
          <p:cNvGrpSpPr/>
          <p:nvPr/>
        </p:nvGrpSpPr>
        <p:grpSpPr>
          <a:xfrm>
            <a:off x="55506" y="284582"/>
            <a:ext cx="906690" cy="6513741"/>
            <a:chOff x="198959" y="228048"/>
            <a:chExt cx="906690" cy="6513741"/>
          </a:xfrm>
        </p:grpSpPr>
        <p:sp>
          <p:nvSpPr>
            <p:cNvPr id="18" name="正方形/長方形 17"/>
            <p:cNvSpPr/>
            <p:nvPr/>
          </p:nvSpPr>
          <p:spPr>
            <a:xfrm>
              <a:off x="254192" y="228048"/>
              <a:ext cx="851457" cy="646931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198959" y="265590"/>
              <a:ext cx="886397" cy="647619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520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「私」は戸部君を繊細さのかけらもなく子供っぽいと思っていた。しかし、黙々とボールを磨く姿や落ち込んでいる「私」を冗談で元気づけてくれたことから戸部君に対する見方が変わり、私自身も前向きな気持ちになっている。</a:t>
              </a:r>
            </a:p>
          </p:txBody>
        </p:sp>
      </p:grpSp>
      <p:sp>
        <p:nvSpPr>
          <p:cNvPr id="31" name="テキスト ボックス 30"/>
          <p:cNvSpPr txBox="1"/>
          <p:nvPr/>
        </p:nvSpPr>
        <p:spPr>
          <a:xfrm>
            <a:off x="6185870" y="2302713"/>
            <a:ext cx="613630" cy="18788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・戸部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君をにらんだ。</a:t>
            </a:r>
            <a:endParaRPr lang="en-US" altLang="ja-JP" sz="92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929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・戸部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君を押しのけるようにして廊下に向かった。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125337" y="4285978"/>
            <a:ext cx="327654" cy="24023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ja-JP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ぼんやり思い出していた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043343" y="4261996"/>
            <a:ext cx="847668" cy="253632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▼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　</a:t>
            </a:r>
            <a:r>
              <a:rPr lang="ja-JP" altLang="en-US" sz="1689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わけがわ</a:t>
            </a:r>
            <a:r>
              <a:rPr lang="ja-JP" altLang="en-US" sz="1689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からない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）</a:t>
            </a:r>
            <a:endParaRPr lang="en-US" altLang="ja-JP" sz="168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▼今日こそは</a:t>
            </a:r>
            <a:r>
              <a:rPr lang="ja-JP" altLang="en-US" sz="169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1689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仲直りをする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）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と決めてきた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527445" y="2278828"/>
            <a:ext cx="1627561" cy="192663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ja-JP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夏実の姿が目に入った。</a:t>
            </a:r>
            <a:endParaRPr lang="en-US" altLang="ja-JP" sz="92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182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</a:t>
            </a:r>
            <a:r>
              <a:rPr lang="ja-JP" altLang="en-US" sz="169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1689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ぎこちなく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）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足をふみ出した。</a:t>
            </a:r>
            <a:endParaRPr lang="en-US" altLang="ja-JP" sz="1182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sz="1182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en-US" altLang="ja-JP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夏実は顔を背け、目の前を通り過ぎて行った。</a:t>
            </a:r>
            <a:endParaRPr lang="en-US" altLang="ja-JP" sz="92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929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・戸部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君がこちらを見ていることに気づいた。</a:t>
            </a:r>
            <a:endParaRPr lang="en-US" altLang="ja-JP" sz="92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929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・唇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がふるえ、目のふちが熱くなった。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771813" y="4261996"/>
            <a:ext cx="1315425" cy="2546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▼自分の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　</a:t>
            </a:r>
            <a:r>
              <a:rPr lang="ja-JP" altLang="en-US" sz="1689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心臓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）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がどこにあるのかがはっきりわかった</a:t>
            </a:r>
            <a:endParaRPr lang="en-US" altLang="ja-JP" sz="92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sz="1182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▼音の</a:t>
            </a:r>
            <a:r>
              <a:rPr lang="ja-JP" altLang="en-US" sz="929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ない</a:t>
            </a:r>
            <a:r>
              <a:rPr lang="ja-JP" altLang="en-US" sz="1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 </a:t>
            </a:r>
            <a:r>
              <a:rPr lang="ja-JP" altLang="en-US" sz="1689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コマ</a:t>
            </a:r>
            <a:r>
              <a:rPr lang="ja-JP" altLang="en-US" sz="1689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送りの映像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）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を見ているよう</a:t>
            </a:r>
            <a:endParaRPr lang="en-US" altLang="ja-JP" sz="92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▼きまりが悪くてその場を離れる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2987868" y="2268944"/>
            <a:ext cx="1433213" cy="20288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・戸部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君を探した。</a:t>
            </a:r>
            <a:endParaRPr lang="en-US" altLang="ja-JP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en-US" altLang="ja-JP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黙々とボール磨きをしている戸部君を見る。</a:t>
            </a:r>
            <a:endParaRPr lang="en-US" altLang="ja-JP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en-US" altLang="ja-JP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lang="en-US" altLang="ja-JP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――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あたかもしれない」</a:t>
            </a:r>
            <a:endParaRPr lang="en-US" altLang="ja-JP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　二人で顔を合わせてふき出した。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556843" y="4295047"/>
            <a:ext cx="1913729" cy="24023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▼</a:t>
            </a:r>
            <a:r>
              <a:rPr lang="ja-JP" altLang="en-US" sz="1182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 </a:t>
            </a:r>
            <a:r>
              <a:rPr lang="ja-JP" altLang="en-US" sz="169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ja-JP" altLang="en-US" sz="169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 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1689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繊細さ</a:t>
            </a:r>
            <a:r>
              <a:rPr lang="ja-JP" altLang="en-US" sz="1689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のかけら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）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もない戸部君のことが気がかりだった</a:t>
            </a:r>
            <a:endParaRPr lang="en-US" altLang="ja-JP" sz="92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▼憎らしくてしかたがなかった</a:t>
            </a:r>
            <a:endParaRPr lang="en-US" altLang="ja-JP" sz="92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▼自分の考えていたことがひどく</a:t>
            </a:r>
            <a:r>
              <a:rPr lang="ja-JP" altLang="en-US" sz="169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1689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小さく</a:t>
            </a:r>
            <a:r>
              <a:rPr lang="ja-JP" altLang="en-US" sz="1689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、くだらない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）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ことに思えてきた</a:t>
            </a:r>
            <a:endParaRPr lang="en-US" altLang="ja-JP" sz="92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▼やっぱり戸部君って、</a:t>
            </a:r>
            <a:r>
              <a:rPr lang="ja-JP" altLang="en-US" sz="169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1689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わけがわ</a:t>
            </a:r>
            <a:r>
              <a:rPr lang="ja-JP" altLang="en-US" sz="1689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からない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）</a:t>
            </a:r>
            <a:endParaRPr lang="en-US" altLang="ja-JP" sz="1182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721548" y="2249581"/>
            <a:ext cx="873701" cy="20288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ja-JP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銀木犀のある公園に立ち寄る。</a:t>
            </a:r>
            <a:endParaRPr lang="en-US" altLang="ja-JP" sz="92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en-US" altLang="ja-JP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夏実との思い出が詰まった袋の中の</a:t>
            </a:r>
            <a:r>
              <a:rPr lang="ja-JP" altLang="en-US" sz="169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1689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星形</a:t>
            </a:r>
            <a:r>
              <a:rPr lang="ja-JP" altLang="en-US" sz="1689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の花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）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を土の上にぱらぱらと落とした。</a:t>
            </a:r>
            <a:endParaRPr lang="ja-JP" altLang="en-US" sz="1182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1926168" y="4287333"/>
            <a:ext cx="587725" cy="24023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▼</a:t>
            </a:r>
            <a:r>
              <a:rPr lang="ja-JP" altLang="en-US" sz="169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1689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大丈夫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）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、きっとなんとかやっていける</a:t>
            </a:r>
            <a:endParaRPr lang="ja-JP" altLang="en-US" sz="1182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pSp>
        <p:nvGrpSpPr>
          <p:cNvPr id="36" name="グループ化 35"/>
          <p:cNvGrpSpPr/>
          <p:nvPr/>
        </p:nvGrpSpPr>
        <p:grpSpPr>
          <a:xfrm>
            <a:off x="1760129" y="870973"/>
            <a:ext cx="5103814" cy="1340721"/>
            <a:chOff x="2106597" y="1031256"/>
            <a:chExt cx="6043057" cy="1587451"/>
          </a:xfrm>
        </p:grpSpPr>
        <p:cxnSp>
          <p:nvCxnSpPr>
            <p:cNvPr id="15" name="直線コネクタ 14"/>
            <p:cNvCxnSpPr/>
            <p:nvPr/>
          </p:nvCxnSpPr>
          <p:spPr>
            <a:xfrm flipH="1">
              <a:off x="7750098" y="1031256"/>
              <a:ext cx="399556" cy="65172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7236512" y="1671826"/>
              <a:ext cx="524737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>
              <a:off x="6969512" y="1449659"/>
              <a:ext cx="261439" cy="23331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/>
            <p:cNvCxnSpPr/>
            <p:nvPr/>
          </p:nvCxnSpPr>
          <p:spPr>
            <a:xfrm flipV="1">
              <a:off x="6375282" y="1448876"/>
              <a:ext cx="634627" cy="116983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/>
            <p:cNvCxnSpPr/>
            <p:nvPr/>
          </p:nvCxnSpPr>
          <p:spPr>
            <a:xfrm>
              <a:off x="4973444" y="2598350"/>
              <a:ext cx="1401838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/>
            <p:cNvCxnSpPr/>
            <p:nvPr/>
          </p:nvCxnSpPr>
          <p:spPr>
            <a:xfrm>
              <a:off x="4379214" y="2274164"/>
              <a:ext cx="619873" cy="318682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/>
            <p:cNvCxnSpPr/>
            <p:nvPr/>
          </p:nvCxnSpPr>
          <p:spPr>
            <a:xfrm>
              <a:off x="3854477" y="2274164"/>
              <a:ext cx="524737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/>
            <p:cNvCxnSpPr/>
            <p:nvPr/>
          </p:nvCxnSpPr>
          <p:spPr>
            <a:xfrm>
              <a:off x="3090554" y="1852028"/>
              <a:ext cx="781476" cy="41888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>
            <a:xfrm>
              <a:off x="2802554" y="1852028"/>
              <a:ext cx="28800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>
            <a:xfrm>
              <a:off x="2106597" y="1357116"/>
              <a:ext cx="701252" cy="49575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2" name="図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207" y="221823"/>
            <a:ext cx="586724" cy="288000"/>
          </a:xfrm>
          <a:prstGeom prst="rect">
            <a:avLst/>
          </a:prstGeom>
        </p:spPr>
      </p:pic>
      <p:grpSp>
        <p:nvGrpSpPr>
          <p:cNvPr id="45" name="グループ化 44"/>
          <p:cNvGrpSpPr/>
          <p:nvPr/>
        </p:nvGrpSpPr>
        <p:grpSpPr>
          <a:xfrm>
            <a:off x="8505840" y="275915"/>
            <a:ext cx="576795" cy="6419665"/>
            <a:chOff x="8430239" y="282146"/>
            <a:chExt cx="576795" cy="6419665"/>
          </a:xfrm>
        </p:grpSpPr>
        <p:pic>
          <p:nvPicPr>
            <p:cNvPr id="51" name="図 5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282146"/>
              <a:ext cx="576795" cy="6419665"/>
            </a:xfrm>
            <a:prstGeom prst="rect">
              <a:avLst/>
            </a:prstGeom>
          </p:spPr>
        </p:pic>
        <p:sp>
          <p:nvSpPr>
            <p:cNvPr id="52" name="テキスト ボックス 51"/>
            <p:cNvSpPr txBox="1"/>
            <p:nvPr/>
          </p:nvSpPr>
          <p:spPr>
            <a:xfrm>
              <a:off x="8505590" y="403716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１年　星の花が降るころに</a:t>
              </a:r>
              <a:endParaRPr lang="ja-JP" altLang="en-US" sz="1689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pic>
        <p:nvPicPr>
          <p:cNvPr id="22" name="図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49" y="221823"/>
            <a:ext cx="586724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680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266</Words>
  <Application>Microsoft Office PowerPoint</Application>
  <PresentationFormat>画面に合わせる (4:3)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HGPｺﾞｼｯｸM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7</cp:revision>
  <dcterms:created xsi:type="dcterms:W3CDTF">2022-03-03T00:26:27Z</dcterms:created>
  <dcterms:modified xsi:type="dcterms:W3CDTF">2022-04-08T02:24:05Z</dcterms:modified>
</cp:coreProperties>
</file>