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7"/>
          <p:cNvSpPr>
            <a:spLocks noChangeArrowheads="1"/>
          </p:cNvSpPr>
          <p:nvPr/>
        </p:nvSpPr>
        <p:spPr bwMode="auto">
          <a:xfrm>
            <a:off x="236950" y="923491"/>
            <a:ext cx="156029" cy="311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7228" tIns="38614" rIns="77228" bIns="38614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52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839500" y="637595"/>
            <a:ext cx="496803" cy="6057045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本文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の流れに合うように空欄を埋めよう。また、主人公の「僕」の</a:t>
            </a:r>
            <a:r>
              <a:rPr lang="ja-JP" altLang="en-US" sz="1014" dirty="0" err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ぐうちゃんに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対する心情がどのように変化したか考えて、心情の変化を線で表そう。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655611" y="685790"/>
            <a:ext cx="340734" cy="6039906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場面と「僕」の心情の変化をふまえて、</a:t>
            </a:r>
            <a:r>
              <a:rPr lang="ja-JP" altLang="en-US" sz="1014" dirty="0" err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ぐうちゃんの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手紙に返事を書こう。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140187" y="416786"/>
            <a:ext cx="1228954" cy="63373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grpSp>
        <p:nvGrpSpPr>
          <p:cNvPr id="7" name="グループ化 6"/>
          <p:cNvGrpSpPr/>
          <p:nvPr/>
        </p:nvGrpSpPr>
        <p:grpSpPr>
          <a:xfrm>
            <a:off x="2351854" y="416787"/>
            <a:ext cx="5080707" cy="6357823"/>
            <a:chOff x="2351854" y="416787"/>
            <a:chExt cx="5080707" cy="6357823"/>
          </a:xfrm>
        </p:grpSpPr>
        <p:sp>
          <p:nvSpPr>
            <p:cNvPr id="4" name="フリーフォーム 3"/>
            <p:cNvSpPr/>
            <p:nvPr/>
          </p:nvSpPr>
          <p:spPr>
            <a:xfrm flipV="1">
              <a:off x="2966676" y="1564446"/>
              <a:ext cx="1774135" cy="1862744"/>
            </a:xfrm>
            <a:custGeom>
              <a:avLst/>
              <a:gdLst>
                <a:gd name="connsiteX0" fmla="*/ 1573823 w 1573823"/>
                <a:gd name="connsiteY0" fmla="*/ 791307 h 1324194"/>
                <a:gd name="connsiteX1" fmla="*/ 1195754 w 1573823"/>
                <a:gd name="connsiteY1" fmla="*/ 1310054 h 1324194"/>
                <a:gd name="connsiteX2" fmla="*/ 870438 w 1573823"/>
                <a:gd name="connsiteY2" fmla="*/ 290146 h 1324194"/>
                <a:gd name="connsiteX3" fmla="*/ 492369 w 1573823"/>
                <a:gd name="connsiteY3" fmla="*/ 1248507 h 1324194"/>
                <a:gd name="connsiteX4" fmla="*/ 0 w 1573823"/>
                <a:gd name="connsiteY4" fmla="*/ 0 h 1324194"/>
                <a:gd name="connsiteX0" fmla="*/ 1687028 w 1687028"/>
                <a:gd name="connsiteY0" fmla="*/ 0 h 1561410"/>
                <a:gd name="connsiteX1" fmla="*/ 1195754 w 1687028"/>
                <a:gd name="connsiteY1" fmla="*/ 1556240 h 1561410"/>
                <a:gd name="connsiteX2" fmla="*/ 870438 w 1687028"/>
                <a:gd name="connsiteY2" fmla="*/ 536332 h 1561410"/>
                <a:gd name="connsiteX3" fmla="*/ 492369 w 1687028"/>
                <a:gd name="connsiteY3" fmla="*/ 1494693 h 1561410"/>
                <a:gd name="connsiteX4" fmla="*/ 0 w 1687028"/>
                <a:gd name="connsiteY4" fmla="*/ 246186 h 1561410"/>
                <a:gd name="connsiteX0" fmla="*/ 1687028 w 1687028"/>
                <a:gd name="connsiteY0" fmla="*/ 0 h 1558576"/>
                <a:gd name="connsiteX1" fmla="*/ 1520994 w 1687028"/>
                <a:gd name="connsiteY1" fmla="*/ 791309 h 1558576"/>
                <a:gd name="connsiteX2" fmla="*/ 1195754 w 1687028"/>
                <a:gd name="connsiteY2" fmla="*/ 1556240 h 1558576"/>
                <a:gd name="connsiteX3" fmla="*/ 870438 w 1687028"/>
                <a:gd name="connsiteY3" fmla="*/ 536332 h 1558576"/>
                <a:gd name="connsiteX4" fmla="*/ 492369 w 1687028"/>
                <a:gd name="connsiteY4" fmla="*/ 1494693 h 1558576"/>
                <a:gd name="connsiteX5" fmla="*/ 0 w 1687028"/>
                <a:gd name="connsiteY5" fmla="*/ 246186 h 1558576"/>
                <a:gd name="connsiteX0" fmla="*/ 1770045 w 1770045"/>
                <a:gd name="connsiteY0" fmla="*/ 1081452 h 2640028"/>
                <a:gd name="connsiteX1" fmla="*/ 1604011 w 1770045"/>
                <a:gd name="connsiteY1" fmla="*/ 1872761 h 2640028"/>
                <a:gd name="connsiteX2" fmla="*/ 1278771 w 1770045"/>
                <a:gd name="connsiteY2" fmla="*/ 2637692 h 2640028"/>
                <a:gd name="connsiteX3" fmla="*/ 953455 w 1770045"/>
                <a:gd name="connsiteY3" fmla="*/ 1617784 h 2640028"/>
                <a:gd name="connsiteX4" fmla="*/ 575386 w 1770045"/>
                <a:gd name="connsiteY4" fmla="*/ 2576145 h 2640028"/>
                <a:gd name="connsiteX5" fmla="*/ 0 w 1770045"/>
                <a:gd name="connsiteY5" fmla="*/ 0 h 2640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70045" h="2640028">
                  <a:moveTo>
                    <a:pt x="1770045" y="1081452"/>
                  </a:moveTo>
                  <a:cubicBezTo>
                    <a:pt x="1733568" y="1201614"/>
                    <a:pt x="1685890" y="1613388"/>
                    <a:pt x="1604011" y="1872761"/>
                  </a:cubicBezTo>
                  <a:cubicBezTo>
                    <a:pt x="1522132" y="2132134"/>
                    <a:pt x="1387197" y="2680188"/>
                    <a:pt x="1278771" y="2637692"/>
                  </a:cubicBezTo>
                  <a:cubicBezTo>
                    <a:pt x="1170345" y="2595196"/>
                    <a:pt x="1070686" y="1628042"/>
                    <a:pt x="953455" y="1617784"/>
                  </a:cubicBezTo>
                  <a:cubicBezTo>
                    <a:pt x="836224" y="1607526"/>
                    <a:pt x="734295" y="2845776"/>
                    <a:pt x="575386" y="2576145"/>
                  </a:cubicBezTo>
                  <a:cubicBezTo>
                    <a:pt x="416477" y="2306514"/>
                    <a:pt x="173648" y="600074"/>
                    <a:pt x="0" y="0"/>
                  </a:cubicBezTo>
                </a:path>
              </a:pathLst>
            </a:custGeom>
            <a:noFill/>
            <a:ln w="5715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 sz="1520"/>
            </a:p>
          </p:txBody>
        </p:sp>
        <p:grpSp>
          <p:nvGrpSpPr>
            <p:cNvPr id="6" name="グループ化 5"/>
            <p:cNvGrpSpPr/>
            <p:nvPr/>
          </p:nvGrpSpPr>
          <p:grpSpPr>
            <a:xfrm>
              <a:off x="2351854" y="416787"/>
              <a:ext cx="5080707" cy="6357823"/>
              <a:chOff x="2351854" y="416787"/>
              <a:chExt cx="5080707" cy="6357823"/>
            </a:xfrm>
          </p:grpSpPr>
          <p:grpSp>
            <p:nvGrpSpPr>
              <p:cNvPr id="36" name="グループ化 35"/>
              <p:cNvGrpSpPr/>
              <p:nvPr/>
            </p:nvGrpSpPr>
            <p:grpSpPr>
              <a:xfrm>
                <a:off x="2351854" y="416787"/>
                <a:ext cx="5080707" cy="6357823"/>
                <a:chOff x="2257367" y="1065040"/>
                <a:chExt cx="6869892" cy="6503824"/>
              </a:xfrm>
            </p:grpSpPr>
            <p:cxnSp>
              <p:nvCxnSpPr>
                <p:cNvPr id="3" name="直線矢印コネクタ 2"/>
                <p:cNvCxnSpPr/>
                <p:nvPr/>
              </p:nvCxnSpPr>
              <p:spPr>
                <a:xfrm flipH="1" flipV="1">
                  <a:off x="2294443" y="1915551"/>
                  <a:ext cx="773380" cy="2201590"/>
                </a:xfrm>
                <a:prstGeom prst="straightConnector1">
                  <a:avLst/>
                </a:prstGeom>
                <a:ln w="5715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直線矢印コネクタ 10"/>
                <p:cNvCxnSpPr/>
                <p:nvPr/>
              </p:nvCxnSpPr>
              <p:spPr>
                <a:xfrm flipH="1">
                  <a:off x="2257368" y="2187337"/>
                  <a:ext cx="6869891" cy="0"/>
                </a:xfrm>
                <a:prstGeom prst="straightConnector1">
                  <a:avLst/>
                </a:prstGeom>
                <a:ln w="19050">
                  <a:solidFill>
                    <a:srgbClr val="000000"/>
                  </a:solidFill>
                  <a:prstDash val="sysDash"/>
                  <a:headEnd type="none" w="med" len="med"/>
                  <a:tailEnd type="none" w="med" len="med"/>
                </a:ln>
              </p:spPr>
              <p:style>
                <a:lnRef idx="1">
                  <a:schemeClr val="accent6"/>
                </a:lnRef>
                <a:fillRef idx="0">
                  <a:schemeClr val="accent6"/>
                </a:fillRef>
                <a:effectRef idx="0">
                  <a:schemeClr val="accent6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直線矢印コネクタ 11"/>
                <p:cNvCxnSpPr/>
                <p:nvPr/>
              </p:nvCxnSpPr>
              <p:spPr>
                <a:xfrm flipH="1">
                  <a:off x="8259850" y="1151282"/>
                  <a:ext cx="748665" cy="0"/>
                </a:xfrm>
                <a:prstGeom prst="straightConnector1">
                  <a:avLst/>
                </a:prstGeom>
                <a:ln w="57150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直線コネクタ 12"/>
                <p:cNvCxnSpPr/>
                <p:nvPr/>
              </p:nvCxnSpPr>
              <p:spPr>
                <a:xfrm>
                  <a:off x="5800029" y="1118165"/>
                  <a:ext cx="0" cy="6429789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直線コネクタ 13"/>
                <p:cNvCxnSpPr/>
                <p:nvPr/>
              </p:nvCxnSpPr>
              <p:spPr>
                <a:xfrm>
                  <a:off x="9127259" y="1065040"/>
                  <a:ext cx="0" cy="6445667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直線コネクタ 14"/>
                <p:cNvCxnSpPr/>
                <p:nvPr/>
              </p:nvCxnSpPr>
              <p:spPr>
                <a:xfrm>
                  <a:off x="8182501" y="1173423"/>
                  <a:ext cx="0" cy="6337283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直線コネクタ 15"/>
                <p:cNvCxnSpPr/>
                <p:nvPr/>
              </p:nvCxnSpPr>
              <p:spPr>
                <a:xfrm>
                  <a:off x="7047288" y="1173423"/>
                  <a:ext cx="0" cy="6337283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直線コネクタ 16"/>
                <p:cNvCxnSpPr/>
                <p:nvPr/>
              </p:nvCxnSpPr>
              <p:spPr>
                <a:xfrm>
                  <a:off x="3045007" y="1167376"/>
                  <a:ext cx="0" cy="6380578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直線コネクタ 17"/>
                <p:cNvCxnSpPr/>
                <p:nvPr/>
              </p:nvCxnSpPr>
              <p:spPr>
                <a:xfrm>
                  <a:off x="2257367" y="1230025"/>
                  <a:ext cx="0" cy="6317929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テキスト ボックス 14"/>
                <p:cNvSpPr txBox="1">
                  <a:spLocks noChangeArrowheads="1"/>
                </p:cNvSpPr>
                <p:nvPr/>
              </p:nvSpPr>
              <p:spPr bwMode="auto">
                <a:xfrm>
                  <a:off x="8246868" y="4117139"/>
                  <a:ext cx="843453" cy="33935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square" lIns="77228" tIns="38614" rIns="77228" bIns="38614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ずっと</a:t>
                  </a: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（　</a:t>
                  </a:r>
                  <a:r>
                    <a:rPr kumimoji="0" lang="ja-JP" altLang="ja-JP" sz="1520" dirty="0" err="1">
                      <a:solidFill>
                        <a:srgbClr val="FF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ぐうちゃんの</a:t>
                  </a:r>
                  <a:r>
                    <a:rPr kumimoji="0" lang="ja-JP" altLang="ja-JP" sz="1520" dirty="0">
                      <a:solidFill>
                        <a:srgbClr val="FF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話は文句なしにおもしろい</a:t>
                  </a:r>
                  <a:r>
                    <a:rPr kumimoji="0" lang="ja-JP" altLang="en-US" sz="1520" dirty="0">
                      <a:solidFill>
                        <a:srgbClr val="FF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　</a:t>
                  </a: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）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と無邪気に楽しんできた。</a:t>
                  </a:r>
                  <a:endParaRPr kumimoji="0" lang="ja-JP" altLang="ja-JP" sz="1520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endParaRPr>
                </a:p>
              </p:txBody>
            </p:sp>
            <p:cxnSp>
              <p:nvCxnSpPr>
                <p:cNvPr id="20" name="直線矢印コネクタ 19"/>
                <p:cNvCxnSpPr/>
                <p:nvPr/>
              </p:nvCxnSpPr>
              <p:spPr>
                <a:xfrm flipH="1">
                  <a:off x="5489005" y="1141538"/>
                  <a:ext cx="2797312" cy="2195032"/>
                </a:xfrm>
                <a:prstGeom prst="straightConnector1">
                  <a:avLst/>
                </a:prstGeom>
                <a:ln w="57150">
                  <a:solidFill>
                    <a:srgbClr val="FF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" name="テキスト ボックス 27"/>
                <p:cNvSpPr txBox="1">
                  <a:spLocks noChangeArrowheads="1"/>
                </p:cNvSpPr>
                <p:nvPr/>
              </p:nvSpPr>
              <p:spPr bwMode="auto">
                <a:xfrm>
                  <a:off x="7249914" y="4126213"/>
                  <a:ext cx="843453" cy="33844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square" lIns="77228" tIns="38614" rIns="77228" bIns="38614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ある日、あまりに現実離れした話に</a:t>
                  </a: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（　</a:t>
                  </a:r>
                  <a:r>
                    <a:rPr kumimoji="0" lang="ja-JP" altLang="ja-JP" sz="1520" dirty="0">
                      <a:solidFill>
                        <a:srgbClr val="FF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僕をからかって喜んでいる</a:t>
                  </a:r>
                  <a:r>
                    <a:rPr kumimoji="0" lang="ja-JP" altLang="en-US" sz="1520" dirty="0">
                      <a:solidFill>
                        <a:srgbClr val="FF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　</a:t>
                  </a: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）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と感じ、腹を立てる。</a:t>
                  </a:r>
                  <a:endParaRPr kumimoji="0" lang="ja-JP" altLang="ja-JP" sz="1520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endParaRPr>
                </a:p>
              </p:txBody>
            </p:sp>
            <p:sp>
              <p:nvSpPr>
                <p:cNvPr id="22" name="テキスト ボックス 31"/>
                <p:cNvSpPr txBox="1">
                  <a:spLocks noChangeArrowheads="1"/>
                </p:cNvSpPr>
                <p:nvPr/>
              </p:nvSpPr>
              <p:spPr bwMode="auto">
                <a:xfrm>
                  <a:off x="5856226" y="4205717"/>
                  <a:ext cx="1265508" cy="33631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square" lIns="77228" tIns="38614" rIns="77228" bIns="38614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友だちにも</a:t>
                  </a: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（　</a:t>
                  </a:r>
                  <a:r>
                    <a:rPr kumimoji="0" lang="ja-JP" altLang="ja-JP" sz="1520" dirty="0">
                      <a:solidFill>
                        <a:srgbClr val="FF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ほら話</a:t>
                  </a:r>
                  <a:r>
                    <a:rPr kumimoji="0" lang="ja-JP" altLang="en-US" sz="1520" dirty="0">
                      <a:solidFill>
                        <a:srgbClr val="FF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　</a:t>
                  </a: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）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だと馬鹿にされ、証拠を見せられない</a:t>
                  </a:r>
                  <a:r>
                    <a:rPr kumimoji="0" lang="ja-JP" altLang="ja-JP" sz="1014" dirty="0" err="1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ぐうちゃんに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強い不信感を抱く。</a:t>
                  </a:r>
                  <a:endParaRPr kumimoji="0" lang="en-US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endParaRPr>
                </a:p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（　</a:t>
                  </a:r>
                  <a:r>
                    <a:rPr kumimoji="0" lang="ja-JP" altLang="ja-JP" sz="1520" dirty="0">
                      <a:solidFill>
                        <a:srgbClr val="FF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人生が全面的にからかわれた感じ</a:t>
                  </a:r>
                  <a:r>
                    <a:rPr kumimoji="0" lang="ja-JP" altLang="en-US" sz="1520" dirty="0">
                      <a:solidFill>
                        <a:srgbClr val="FF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　</a:t>
                  </a: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）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を受けた。</a:t>
                  </a:r>
                  <a:endParaRPr kumimoji="0" lang="ja-JP" altLang="ja-JP" sz="1520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endParaRPr>
                </a:p>
              </p:txBody>
            </p:sp>
            <p:sp>
              <p:nvSpPr>
                <p:cNvPr id="23" name="テキスト ボックス 36"/>
                <p:cNvSpPr txBox="1">
                  <a:spLocks noChangeArrowheads="1"/>
                </p:cNvSpPr>
                <p:nvPr/>
              </p:nvSpPr>
              <p:spPr bwMode="auto">
                <a:xfrm>
                  <a:off x="3169555" y="4141423"/>
                  <a:ext cx="2617386" cy="34065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square" lIns="77228" tIns="38614" rIns="77228" bIns="38614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「僕」はぐ</a:t>
                  </a:r>
                  <a:r>
                    <a:rPr kumimoji="0" lang="ja-JP" altLang="ja-JP" sz="1014" dirty="0" err="1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う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ちゃんと距離を置く</a:t>
                  </a:r>
                  <a:r>
                    <a:rPr kumimoji="0" lang="ja-JP" altLang="en-US" sz="1014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。</a:t>
                  </a:r>
                  <a:endParaRPr kumimoji="0" lang="en-US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endParaRPr>
                </a:p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0" lang="en-US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endParaRPr>
                </a:p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0" lang="en-US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endParaRPr>
                </a:p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0" lang="ja-JP" altLang="en-US" sz="1014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やがて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「また、からかわれてもいい」から、</a:t>
                  </a: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（　</a:t>
                  </a:r>
                  <a:r>
                    <a:rPr kumimoji="0" lang="ja-JP" altLang="ja-JP" sz="1520" dirty="0" err="1">
                      <a:solidFill>
                        <a:srgbClr val="FF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ぐうちゃんの</a:t>
                  </a:r>
                  <a:r>
                    <a:rPr kumimoji="0" lang="ja-JP" altLang="ja-JP" sz="1520" dirty="0">
                      <a:solidFill>
                        <a:srgbClr val="FF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ほら話を聞きたい</a:t>
                  </a:r>
                  <a:r>
                    <a:rPr kumimoji="0" lang="ja-JP" altLang="en-US" sz="1520" dirty="0">
                      <a:solidFill>
                        <a:srgbClr val="FF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　</a:t>
                  </a: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）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と思う。</a:t>
                  </a:r>
                  <a:endParaRPr kumimoji="0" lang="en-US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endParaRPr>
                </a:p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0" lang="en-US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endParaRPr>
                </a:p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0" lang="en-US" altLang="ja-JP" sz="1014" dirty="0">
                    <a:solidFill>
                      <a:srgbClr val="00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Arial" panose="020B0604020202020204" pitchFamily="34" charset="0"/>
                  </a:endParaRPr>
                </a:p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0" lang="ja-JP" altLang="ja-JP" sz="1014" dirty="0" err="1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ぐうちゃんは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旅に出る。誰もいなくなった部屋の前で、「僕」は</a:t>
                  </a: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（　</a:t>
                  </a:r>
                  <a:r>
                    <a:rPr kumimoji="0" lang="ja-JP" altLang="ja-JP" sz="1520" dirty="0">
                      <a:solidFill>
                        <a:srgbClr val="FF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ほらばっかりだったじゃないか</a:t>
                  </a:r>
                  <a:r>
                    <a:rPr kumimoji="0" lang="ja-JP" altLang="en-US" sz="1520" dirty="0">
                      <a:solidFill>
                        <a:srgbClr val="FF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　</a:t>
                  </a:r>
                  <a:r>
                    <a:rPr kumimoji="0" lang="ja-JP" altLang="en-US" sz="1520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）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と思う。</a:t>
                  </a:r>
                  <a:endParaRPr kumimoji="0" lang="ja-JP" altLang="ja-JP" sz="1520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endParaRPr>
                </a:p>
              </p:txBody>
            </p:sp>
            <p:sp>
              <p:nvSpPr>
                <p:cNvPr id="24" name="テキスト ボックス 43"/>
                <p:cNvSpPr txBox="1">
                  <a:spLocks noChangeArrowheads="1"/>
                </p:cNvSpPr>
                <p:nvPr/>
              </p:nvSpPr>
              <p:spPr bwMode="auto">
                <a:xfrm>
                  <a:off x="2344270" y="4144574"/>
                  <a:ext cx="632944" cy="340338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square" lIns="77228" tIns="38614" rIns="77228" bIns="38614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defTabSz="772302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旅先から届いた</a:t>
                  </a:r>
                  <a:r>
                    <a:rPr kumimoji="0" lang="ja-JP" altLang="en-US" sz="1014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手紙の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写真を見て、</a:t>
                  </a:r>
                  <a:r>
                    <a:rPr kumimoji="0" lang="ja-JP" altLang="ja-JP" sz="1014" dirty="0" err="1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ぐうちゃんの</a:t>
                  </a:r>
                  <a:r>
                    <a:rPr kumimoji="0" lang="ja-JP" altLang="ja-JP" sz="1014" dirty="0">
                      <a:solidFill>
                        <a:srgbClr val="00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Arial" panose="020B0604020202020204" pitchFamily="34" charset="0"/>
                    </a:rPr>
                    <a:t>話が「ほら」ではなかったことに気付く。</a:t>
                  </a:r>
                  <a:endParaRPr kumimoji="0" lang="ja-JP" altLang="ja-JP" sz="1520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endParaRPr>
                </a:p>
              </p:txBody>
            </p:sp>
          </p:grpSp>
          <p:cxnSp>
            <p:nvCxnSpPr>
              <p:cNvPr id="8" name="直線コネクタ 7"/>
              <p:cNvCxnSpPr/>
              <p:nvPr/>
            </p:nvCxnSpPr>
            <p:spPr>
              <a:xfrm>
                <a:off x="2360224" y="3359490"/>
                <a:ext cx="5054895" cy="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8" name="テキスト ボックス 47"/>
          <p:cNvSpPr txBox="1"/>
          <p:nvPr/>
        </p:nvSpPr>
        <p:spPr>
          <a:xfrm>
            <a:off x="180218" y="738598"/>
            <a:ext cx="1120307" cy="574569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520" dirty="0" err="1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ぐうちゃん</a:t>
            </a:r>
            <a:r>
              <a:rPr lang="ja-JP" altLang="en-US" sz="1520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手紙をありがとう。写真を見て、世界には僕の知らない世界がたくさんあるとわかったよ。あのとき嘘をついていると思ってしまって、ごめんね。これからは、まだ知らないことを知っていけるように「不思議アタマ」になっていろんなことを吸収していくよ。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7416343" y="1294299"/>
            <a:ext cx="340734" cy="1099485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014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「僕」の心情の変化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7443901" y="4325197"/>
            <a:ext cx="340734" cy="1099485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eaVert" wrap="square" rtlCol="0">
            <a:spAutoFit/>
          </a:bodyPr>
          <a:lstStyle/>
          <a:p>
            <a:r>
              <a:rPr lang="ja-JP" altLang="en-US" sz="1014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本文の流れ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675338" y="150070"/>
            <a:ext cx="632255" cy="2737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20" dirty="0">
                <a:solidFill>
                  <a:schemeClr val="tx1"/>
                </a:solidFill>
              </a:rPr>
              <a:t>信頼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6742666" y="3065251"/>
            <a:ext cx="632255" cy="2737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20" dirty="0">
                <a:solidFill>
                  <a:schemeClr val="tx1"/>
                </a:solidFill>
              </a:rPr>
              <a:t>不信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5517" y="198857"/>
            <a:ext cx="733405" cy="360000"/>
          </a:xfrm>
          <a:prstGeom prst="rect">
            <a:avLst/>
          </a:prstGeom>
        </p:spPr>
      </p:pic>
      <p:grpSp>
        <p:nvGrpSpPr>
          <p:cNvPr id="39" name="グループ化 38"/>
          <p:cNvGrpSpPr/>
          <p:nvPr/>
        </p:nvGrpSpPr>
        <p:grpSpPr>
          <a:xfrm>
            <a:off x="8460525" y="198857"/>
            <a:ext cx="590860" cy="6576205"/>
            <a:chOff x="8430239" y="125606"/>
            <a:chExt cx="590860" cy="6576205"/>
          </a:xfrm>
        </p:grpSpPr>
        <p:pic>
          <p:nvPicPr>
            <p:cNvPr id="40" name="図 3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41" name="テキスト ボックス 40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２年　アイスプラネット</a:t>
              </a:r>
              <a:r>
                <a:rPr lang="ja-JP" altLang="en-US" sz="1689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</a:t>
              </a:r>
              <a:endParaRPr lang="ja-JP" altLang="en-US" sz="1689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pic>
        <p:nvPicPr>
          <p:cNvPr id="5" name="図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3134" y="236786"/>
            <a:ext cx="733404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87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192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HGPｺﾞｼｯｸM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10</cp:revision>
  <dcterms:created xsi:type="dcterms:W3CDTF">2022-03-03T00:26:27Z</dcterms:created>
  <dcterms:modified xsi:type="dcterms:W3CDTF">2022-04-08T02:32:51Z</dcterms:modified>
</cp:coreProperties>
</file>