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7"/>
          <p:cNvSpPr>
            <a:spLocks noChangeArrowheads="1"/>
          </p:cNvSpPr>
          <p:nvPr/>
        </p:nvSpPr>
        <p:spPr bwMode="auto">
          <a:xfrm>
            <a:off x="236950" y="923491"/>
            <a:ext cx="156029" cy="31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7228" tIns="38614" rIns="77228" bIns="3861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52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839500" y="637595"/>
            <a:ext cx="496803" cy="605704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本文の流れに合うように空欄を埋めよう。また、主人公の「僕」の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ぐうちゃんに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対する心情がどのように変化したか考えて、心情の変化を線で表そう。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55611" y="685790"/>
            <a:ext cx="340734" cy="6039906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場面と「僕」の心情の変化をふまえて、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ぐうちゃんの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手紙に返事を書こう。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40187" y="416786"/>
            <a:ext cx="1228954" cy="6337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6" name="グループ化 5"/>
          <p:cNvGrpSpPr/>
          <p:nvPr/>
        </p:nvGrpSpPr>
        <p:grpSpPr>
          <a:xfrm>
            <a:off x="2351854" y="416787"/>
            <a:ext cx="5080707" cy="6337382"/>
            <a:chOff x="2351854" y="416787"/>
            <a:chExt cx="5080707" cy="6337382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2351854" y="416787"/>
              <a:ext cx="5080707" cy="6337382"/>
              <a:chOff x="2257367" y="1065040"/>
              <a:chExt cx="6869892" cy="6482914"/>
            </a:xfrm>
          </p:grpSpPr>
          <p:cxnSp>
            <p:nvCxnSpPr>
              <p:cNvPr id="11" name="直線矢印コネクタ 10"/>
              <p:cNvCxnSpPr/>
              <p:nvPr/>
            </p:nvCxnSpPr>
            <p:spPr>
              <a:xfrm flipH="1">
                <a:off x="2257368" y="2187337"/>
                <a:ext cx="6869891" cy="0"/>
              </a:xfrm>
              <a:prstGeom prst="straightConnector1">
                <a:avLst/>
              </a:prstGeom>
              <a:ln w="19050">
                <a:solidFill>
                  <a:srgbClr val="000000"/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2" name="直線矢印コネクタ 11"/>
              <p:cNvCxnSpPr/>
              <p:nvPr/>
            </p:nvCxnSpPr>
            <p:spPr>
              <a:xfrm flipH="1">
                <a:off x="8259850" y="1151282"/>
                <a:ext cx="748665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/>
              <p:cNvCxnSpPr/>
              <p:nvPr/>
            </p:nvCxnSpPr>
            <p:spPr>
              <a:xfrm>
                <a:off x="5800029" y="1118165"/>
                <a:ext cx="0" cy="64297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9127259" y="1065040"/>
                <a:ext cx="0" cy="6445667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>
                <a:off x="8182501" y="1173423"/>
                <a:ext cx="0" cy="633728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7047288" y="1173423"/>
                <a:ext cx="0" cy="633728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3045007" y="1167376"/>
                <a:ext cx="0" cy="638057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2257367" y="1230025"/>
                <a:ext cx="0" cy="631792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テキスト ボックス 14"/>
              <p:cNvSpPr txBox="1">
                <a:spLocks noChangeArrowheads="1"/>
              </p:cNvSpPr>
              <p:nvPr/>
            </p:nvSpPr>
            <p:spPr bwMode="auto">
              <a:xfrm>
                <a:off x="8246868" y="4117139"/>
                <a:ext cx="843453" cy="33935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ずっと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と無邪気に楽しんできた。</a:t>
                </a:r>
                <a:endParaRPr kumimoji="0" lang="ja-JP" altLang="ja-JP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1" name="テキスト ボックス 27"/>
              <p:cNvSpPr txBox="1">
                <a:spLocks noChangeArrowheads="1"/>
              </p:cNvSpPr>
              <p:nvPr/>
            </p:nvSpPr>
            <p:spPr bwMode="auto">
              <a:xfrm>
                <a:off x="7249914" y="4126213"/>
                <a:ext cx="843453" cy="338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ある日、あまりに現実離れした話に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と感じ、腹を立てる。</a:t>
                </a:r>
                <a:endParaRPr kumimoji="0" lang="ja-JP" altLang="ja-JP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2" name="テキスト ボックス 31"/>
              <p:cNvSpPr txBox="1">
                <a:spLocks noChangeArrowheads="1"/>
              </p:cNvSpPr>
              <p:nvPr/>
            </p:nvSpPr>
            <p:spPr bwMode="auto">
              <a:xfrm>
                <a:off x="5750971" y="4205717"/>
                <a:ext cx="1370762" cy="3304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友だちにも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だと馬鹿にされ、証拠を見せられない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ぐうちゃんに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強い不信感を抱く。</a:t>
                </a: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を受けた。</a:t>
                </a:r>
                <a:endParaRPr kumimoji="0" lang="ja-JP" altLang="ja-JP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3" name="テキスト ボックス 36"/>
              <p:cNvSpPr txBox="1">
                <a:spLocks noChangeArrowheads="1"/>
              </p:cNvSpPr>
              <p:nvPr/>
            </p:nvSpPr>
            <p:spPr bwMode="auto">
              <a:xfrm>
                <a:off x="3169555" y="4141423"/>
                <a:ext cx="2617386" cy="3406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「僕」はぐ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う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ちゃんと距離を置く</a:t>
                </a:r>
                <a:r>
                  <a:rPr kumimoji="0" lang="ja-JP" altLang="en-US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。</a:t>
                </a: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やがて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「また、からかわれてもいい」から、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と思う。</a:t>
                </a: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 err="1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ぐうちゃんは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旅に出る。誰もいなくなった部屋の前で、「僕」は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と思う。</a:t>
                </a:r>
                <a:endParaRPr kumimoji="0" lang="ja-JP" altLang="ja-JP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24" name="テキスト ボックス 43"/>
              <p:cNvSpPr txBox="1">
                <a:spLocks noChangeArrowheads="1"/>
              </p:cNvSpPr>
              <p:nvPr/>
            </p:nvSpPr>
            <p:spPr bwMode="auto">
              <a:xfrm>
                <a:off x="2344270" y="4141423"/>
                <a:ext cx="632944" cy="3406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旅先から届いた</a:t>
                </a:r>
                <a:r>
                  <a:rPr kumimoji="0" lang="ja-JP" altLang="en-US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手紙の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写真を見て、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ぐうちゃんの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rPr>
                  <a:t>話が「ほら」ではなかったことに気付く。</a:t>
                </a:r>
                <a:endParaRPr kumimoji="0" lang="ja-JP" altLang="ja-JP" sz="152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cxnSp>
          <p:nvCxnSpPr>
            <p:cNvPr id="8" name="直線コネクタ 7"/>
            <p:cNvCxnSpPr/>
            <p:nvPr/>
          </p:nvCxnSpPr>
          <p:spPr>
            <a:xfrm>
              <a:off x="2360224" y="3359490"/>
              <a:ext cx="505489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7416343" y="1294299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「僕」の心情の変化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443901" y="4325197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本文の流れ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675338" y="150070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信頼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742666" y="3065251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不信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517" y="198857"/>
            <a:ext cx="733405" cy="360000"/>
          </a:xfrm>
          <a:prstGeom prst="rect">
            <a:avLst/>
          </a:prstGeom>
        </p:spPr>
      </p:pic>
      <p:grpSp>
        <p:nvGrpSpPr>
          <p:cNvPr id="39" name="グループ化 38"/>
          <p:cNvGrpSpPr/>
          <p:nvPr/>
        </p:nvGrpSpPr>
        <p:grpSpPr>
          <a:xfrm>
            <a:off x="8460525" y="198857"/>
            <a:ext cx="590860" cy="6576205"/>
            <a:chOff x="8430239" y="125606"/>
            <a:chExt cx="590860" cy="6576205"/>
          </a:xfrm>
        </p:grpSpPr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２年　アイスプラネット</a:t>
              </a:r>
              <a:r>
                <a:rPr lang="ja-JP" altLang="en-US" sz="1689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34" y="236786"/>
            <a:ext cx="733404" cy="360000"/>
          </a:xfrm>
          <a:prstGeom prst="rect">
            <a:avLst/>
          </a:prstGeom>
        </p:spPr>
      </p:pic>
      <p:sp>
        <p:nvSpPr>
          <p:cNvPr id="35" name="テキスト ボックス 16"/>
          <p:cNvSpPr txBox="1"/>
          <p:nvPr/>
        </p:nvSpPr>
        <p:spPr>
          <a:xfrm>
            <a:off x="8525598" y="5086537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2" name="テキスト ボックス 37"/>
          <p:cNvSpPr txBox="1"/>
          <p:nvPr/>
        </p:nvSpPr>
        <p:spPr>
          <a:xfrm>
            <a:off x="8518833" y="4311549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3" name="テキスト ボックス 38"/>
          <p:cNvSpPr txBox="1"/>
          <p:nvPr/>
        </p:nvSpPr>
        <p:spPr>
          <a:xfrm>
            <a:off x="8511990" y="3934365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32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91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10</cp:revision>
  <dcterms:created xsi:type="dcterms:W3CDTF">2022-03-03T00:26:27Z</dcterms:created>
  <dcterms:modified xsi:type="dcterms:W3CDTF">2022-04-08T02:33:00Z</dcterms:modified>
</cp:coreProperties>
</file>