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角丸四角形 12"/>
          <p:cNvSpPr/>
          <p:nvPr/>
        </p:nvSpPr>
        <p:spPr>
          <a:xfrm>
            <a:off x="461709" y="2113606"/>
            <a:ext cx="1204996" cy="449785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7016" y="2298536"/>
            <a:ext cx="965008" cy="40630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（例</a:t>
            </a:r>
            <a:r>
              <a:rPr lang="ja-JP" altLang="en-US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１）筆者は森の消滅や飢餓に注視するあまり、部族間の抗争について触れていない。抗争の結果</a:t>
            </a:r>
            <a:r>
              <a:rPr lang="ja-JP" altLang="en-US" sz="1014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島民</a:t>
            </a:r>
            <a:r>
              <a:rPr lang="ja-JP" altLang="en-US" sz="1014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</a:t>
            </a:r>
            <a:r>
              <a:rPr lang="ja-JP" altLang="en-US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消滅したとも考えられる。</a:t>
            </a:r>
            <a:endParaRPr lang="en-US" altLang="ja-JP" sz="1014" dirty="0">
              <a:solidFill>
                <a:srgbClr val="FF0000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（例</a:t>
            </a:r>
            <a:r>
              <a:rPr lang="ja-JP" altLang="en-US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２）人口は十一世紀から十六世紀まで増加し続けていた。森の減少</a:t>
            </a:r>
            <a:r>
              <a:rPr lang="ja-JP" altLang="en-US" sz="1014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が文明崩壊</a:t>
            </a:r>
            <a:r>
              <a:rPr lang="ja-JP" altLang="en-US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につながるのであれば、人口も同時に減っていなければならないはずである。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966388" y="552478"/>
            <a:ext cx="346249" cy="6188904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solidFill>
                  <a:sysClr val="windowText" lastClr="00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筆者の論理の展開を確認しよう。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90924" y="552478"/>
            <a:ext cx="338554" cy="615035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筆者の意見や論証にはどのように反論できるだろうか</a:t>
            </a:r>
            <a:r>
              <a:rPr lang="ja-JP" altLang="en-US" sz="10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。考えて</a:t>
            </a:r>
            <a:r>
              <a:rPr lang="ja-JP" altLang="en-US" sz="10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書いてみよう。</a:t>
            </a:r>
          </a:p>
        </p:txBody>
      </p:sp>
      <p:sp>
        <p:nvSpPr>
          <p:cNvPr id="46" name="円形吹き出し 45"/>
          <p:cNvSpPr/>
          <p:nvPr/>
        </p:nvSpPr>
        <p:spPr>
          <a:xfrm>
            <a:off x="146867" y="150777"/>
            <a:ext cx="1564076" cy="2012055"/>
          </a:xfrm>
          <a:prstGeom prst="wedgeEllipseCallout">
            <a:avLst>
              <a:gd name="adj1" fmla="val -18884"/>
              <a:gd name="adj2" fmla="val 5593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イースター島文明の崩壊に最も影響を及ぼしたのは森の消滅なのだろうか。また、森の消滅に他の要因があると考えられないだろうか。</a:t>
            </a:r>
            <a:endParaRPr lang="en-US" altLang="ja-JP" sz="887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887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ステップ１もふまえて、さまざまな目線から考えてみよう。</a:t>
            </a:r>
          </a:p>
        </p:txBody>
      </p:sp>
      <p:cxnSp>
        <p:nvCxnSpPr>
          <p:cNvPr id="9" name="直線コネクタ 8"/>
          <p:cNvCxnSpPr/>
          <p:nvPr/>
        </p:nvCxnSpPr>
        <p:spPr>
          <a:xfrm>
            <a:off x="5676184" y="446895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5676184" y="149009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5688986" y="2527357"/>
            <a:ext cx="0" cy="9038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5682954" y="4535223"/>
            <a:ext cx="0" cy="9121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グループ化 5"/>
          <p:cNvGrpSpPr/>
          <p:nvPr/>
        </p:nvGrpSpPr>
        <p:grpSpPr>
          <a:xfrm>
            <a:off x="2367266" y="150777"/>
            <a:ext cx="5361334" cy="6627405"/>
            <a:chOff x="2411842" y="140212"/>
            <a:chExt cx="5361334" cy="6627405"/>
          </a:xfrm>
        </p:grpSpPr>
        <p:sp>
          <p:nvSpPr>
            <p:cNvPr id="36" name="角丸四角形 35"/>
            <p:cNvSpPr/>
            <p:nvPr/>
          </p:nvSpPr>
          <p:spPr>
            <a:xfrm>
              <a:off x="2411842" y="280940"/>
              <a:ext cx="2590168" cy="6452958"/>
            </a:xfrm>
            <a:prstGeom prst="roundRect">
              <a:avLst>
                <a:gd name="adj" fmla="val 5032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5100090" y="280941"/>
              <a:ext cx="2667122" cy="6486676"/>
            </a:xfrm>
            <a:prstGeom prst="roundRect">
              <a:avLst>
                <a:gd name="adj" fmla="val 541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2561051" y="5532935"/>
              <a:ext cx="5130810" cy="91803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2553208" y="3064581"/>
              <a:ext cx="2330415" cy="149659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2553208" y="792283"/>
              <a:ext cx="2330415" cy="150625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74966" y="5302917"/>
              <a:ext cx="614548" cy="225811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事例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374967" y="541913"/>
              <a:ext cx="614548" cy="23156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考え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188090" y="2843968"/>
              <a:ext cx="988304" cy="203350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理由付け</a:t>
              </a:r>
              <a:endParaRPr lang="en-US" altLang="ja-JP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980429" y="5755456"/>
              <a:ext cx="4638492" cy="55399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孤島イースター島の文明は、人口増加で資源を消費しつくして崩壊した。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845288" y="1417134"/>
              <a:ext cx="2279544" cy="32316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地球の未来も危うい。</a:t>
              </a:r>
              <a:endParaRPr lang="en-US" altLang="ja-JP" sz="1500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850873" y="3196874"/>
              <a:ext cx="1982733" cy="124649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現在の地球も、イースター島と同じく、人口爆発状態で、かつ外から資源を持ち込めない状況である。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552359" y="140212"/>
              <a:ext cx="1821257" cy="248401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イースタ</a:t>
              </a:r>
              <a:r>
                <a:rPr lang="en-US" altLang="ja-JP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―</a:t>
              </a:r>
              <a:r>
                <a:rPr lang="ja-JP" altLang="en-US" sz="1014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島がたどった運命</a:t>
              </a: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5552359" y="3491915"/>
              <a:ext cx="2147793" cy="962993"/>
            </a:xfrm>
            <a:prstGeom prst="roundRect">
              <a:avLst>
                <a:gd name="adj" fmla="val 12841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594309" y="3600146"/>
              <a:ext cx="2088084" cy="78483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ja-JP" altLang="en-US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モアイの運搬や人間の生活のために木が伐採され、森が消滅する。</a:t>
              </a:r>
              <a:endPara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5143377" y="438568"/>
              <a:ext cx="2606464" cy="912141"/>
              <a:chOff x="6236513" y="519276"/>
              <a:chExt cx="3086126" cy="1080000"/>
            </a:xfrm>
          </p:grpSpPr>
          <p:sp>
            <p:nvSpPr>
              <p:cNvPr id="30" name="角丸四角形 29"/>
              <p:cNvSpPr/>
              <p:nvPr/>
            </p:nvSpPr>
            <p:spPr>
              <a:xfrm>
                <a:off x="6236513" y="529136"/>
                <a:ext cx="3027294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42" name="テキスト ボックス 41"/>
              <p:cNvSpPr txBox="1"/>
              <p:nvPr/>
            </p:nvSpPr>
            <p:spPr>
              <a:xfrm>
                <a:off x="6766493" y="730795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ポリネシア人がやってきたため人口が増える。</a:t>
                </a:r>
                <a:endParaRPr lang="en-US" altLang="ja-JP" sz="150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14" name="片側の 2 つの角を丸めた四角形 13"/>
              <p:cNvSpPr/>
              <p:nvPr/>
            </p:nvSpPr>
            <p:spPr>
              <a:xfrm rot="16200000">
                <a:off x="5938402" y="830247"/>
                <a:ext cx="1080000" cy="45805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五世紀頃</a:t>
                </a: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5169262" y="1490096"/>
              <a:ext cx="2603914" cy="897873"/>
              <a:chOff x="6267162" y="1764315"/>
              <a:chExt cx="3083106" cy="1063106"/>
            </a:xfrm>
          </p:grpSpPr>
          <p:sp>
            <p:nvSpPr>
              <p:cNvPr id="48" name="角丸四角形 47"/>
              <p:cNvSpPr/>
              <p:nvPr/>
            </p:nvSpPr>
            <p:spPr>
              <a:xfrm>
                <a:off x="6267162" y="1764316"/>
                <a:ext cx="2996645" cy="1063105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52" name="テキスト ボックス 51"/>
              <p:cNvSpPr txBox="1"/>
              <p:nvPr/>
            </p:nvSpPr>
            <p:spPr>
              <a:xfrm>
                <a:off x="6794122" y="1960774"/>
                <a:ext cx="2556146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ヤシが減り、代わりにイネやタデが栽培される。</a:t>
                </a:r>
                <a:endParaRPr lang="en-US" altLang="ja-JP" sz="1500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3" name="片側の 2 つの角を丸めた四角形 62"/>
              <p:cNvSpPr/>
              <p:nvPr/>
            </p:nvSpPr>
            <p:spPr>
              <a:xfrm rot="16200000">
                <a:off x="5956121" y="2076112"/>
                <a:ext cx="1063106" cy="439512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七世紀頃</a:t>
                </a:r>
              </a:p>
            </p:txBody>
          </p:sp>
        </p:grpSp>
        <p:grpSp>
          <p:nvGrpSpPr>
            <p:cNvPr id="20" name="グループ化 19"/>
            <p:cNvGrpSpPr/>
            <p:nvPr/>
          </p:nvGrpSpPr>
          <p:grpSpPr>
            <a:xfrm>
              <a:off x="5175850" y="2527357"/>
              <a:ext cx="2524303" cy="903814"/>
              <a:chOff x="6274962" y="2992460"/>
              <a:chExt cx="2988845" cy="1070141"/>
            </a:xfrm>
          </p:grpSpPr>
          <p:sp>
            <p:nvSpPr>
              <p:cNvPr id="49" name="角丸四角形 48"/>
              <p:cNvSpPr/>
              <p:nvPr/>
            </p:nvSpPr>
            <p:spPr>
              <a:xfrm>
                <a:off x="6274962" y="2992461"/>
                <a:ext cx="2988845" cy="107014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6819108" y="3186317"/>
                <a:ext cx="2346347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モアイの製造がはじまる。</a:t>
                </a:r>
                <a:endParaRPr lang="en-US" altLang="ja-JP" sz="150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4" name="片側の 2 つの角を丸めた四角形 63"/>
              <p:cNvSpPr/>
              <p:nvPr/>
            </p:nvSpPr>
            <p:spPr>
              <a:xfrm rot="16200000">
                <a:off x="5972361" y="3295061"/>
                <a:ext cx="1059017" cy="453815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十一世紀頃</a:t>
                </a:r>
              </a:p>
            </p:txBody>
          </p:sp>
        </p:grpSp>
        <p:grpSp>
          <p:nvGrpSpPr>
            <p:cNvPr id="21" name="グループ化 20"/>
            <p:cNvGrpSpPr/>
            <p:nvPr/>
          </p:nvGrpSpPr>
          <p:grpSpPr>
            <a:xfrm>
              <a:off x="5175850" y="4535223"/>
              <a:ext cx="2524303" cy="924975"/>
              <a:chOff x="6274962" y="5369830"/>
              <a:chExt cx="2988845" cy="1095196"/>
            </a:xfrm>
          </p:grpSpPr>
          <p:sp>
            <p:nvSpPr>
              <p:cNvPr id="50" name="角丸四角形 49"/>
              <p:cNvSpPr/>
              <p:nvPr/>
            </p:nvSpPr>
            <p:spPr>
              <a:xfrm>
                <a:off x="6274962" y="5369830"/>
                <a:ext cx="2988845" cy="1095196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54" name="テキスト ボックス 53"/>
              <p:cNvSpPr txBox="1"/>
              <p:nvPr/>
            </p:nvSpPr>
            <p:spPr>
              <a:xfrm>
                <a:off x="6808933" y="5590318"/>
                <a:ext cx="2332025" cy="655949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1500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人口が一万五千から二万に達する。</a:t>
                </a:r>
                <a:endParaRPr lang="en-US" altLang="ja-JP" sz="1500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65" name="片側の 2 つの角を丸めた四角形 64"/>
              <p:cNvSpPr/>
              <p:nvPr/>
            </p:nvSpPr>
            <p:spPr>
              <a:xfrm rot="16200000">
                <a:off x="5958794" y="5701194"/>
                <a:ext cx="1064804" cy="432467"/>
              </a:xfrm>
              <a:prstGeom prst="round2SameRect">
                <a:avLst>
                  <a:gd name="adj1" fmla="val 36547"/>
                  <a:gd name="adj2" fmla="val 0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eaVert" wrap="square" lIns="77228" tIns="38614" rIns="77228" bIns="3861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82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十六世紀頃</a:t>
                </a:r>
              </a:p>
            </p:txBody>
          </p:sp>
        </p:grpSp>
        <p:sp>
          <p:nvSpPr>
            <p:cNvPr id="59" name="上矢印 58"/>
            <p:cNvSpPr/>
            <p:nvPr/>
          </p:nvSpPr>
          <p:spPr>
            <a:xfrm rot="10800000">
              <a:off x="6291890" y="1226160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8" name="上矢印 57"/>
            <p:cNvSpPr/>
            <p:nvPr/>
          </p:nvSpPr>
          <p:spPr>
            <a:xfrm rot="10800000">
              <a:off x="6303786" y="2208744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55" name="上矢印 54"/>
            <p:cNvSpPr/>
            <p:nvPr/>
          </p:nvSpPr>
          <p:spPr>
            <a:xfrm rot="10800000">
              <a:off x="5243685" y="3489428"/>
              <a:ext cx="258322" cy="1032961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6" name="上矢印 65"/>
            <p:cNvSpPr/>
            <p:nvPr/>
          </p:nvSpPr>
          <p:spPr>
            <a:xfrm rot="10800000">
              <a:off x="6303786" y="5359725"/>
              <a:ext cx="258322" cy="40706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7" name="上矢印 66"/>
            <p:cNvSpPr/>
            <p:nvPr/>
          </p:nvSpPr>
          <p:spPr>
            <a:xfrm>
              <a:off x="3553079" y="4454908"/>
              <a:ext cx="258322" cy="70357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8" name="上矢印 67"/>
            <p:cNvSpPr/>
            <p:nvPr/>
          </p:nvSpPr>
          <p:spPr>
            <a:xfrm>
              <a:off x="3503343" y="1981104"/>
              <a:ext cx="258322" cy="80055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8506439" y="125606"/>
            <a:ext cx="590860" cy="6576205"/>
            <a:chOff x="8430239" y="125606"/>
            <a:chExt cx="590860" cy="6576205"/>
          </a:xfrm>
        </p:grpSpPr>
        <p:pic>
          <p:nvPicPr>
            <p:cNvPr id="69" name="図 6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70" name="テキスト ボックス 6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モアイは語る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736" y="125606"/>
            <a:ext cx="733405" cy="36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498" y="125606"/>
            <a:ext cx="73340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9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251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15</cp:revision>
  <dcterms:created xsi:type="dcterms:W3CDTF">2022-03-03T00:26:27Z</dcterms:created>
  <dcterms:modified xsi:type="dcterms:W3CDTF">2022-04-08T04:01:09Z</dcterms:modified>
</cp:coreProperties>
</file>