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2022/4/8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100508" y="480466"/>
            <a:ext cx="7457349" cy="3881158"/>
            <a:chOff x="1318161" y="605642"/>
            <a:chExt cx="8949480" cy="5549309"/>
          </a:xfrm>
        </p:grpSpPr>
        <p:grpSp>
          <p:nvGrpSpPr>
            <p:cNvPr id="5" name="グループ化 4"/>
            <p:cNvGrpSpPr/>
            <p:nvPr/>
          </p:nvGrpSpPr>
          <p:grpSpPr>
            <a:xfrm>
              <a:off x="1318161" y="814587"/>
              <a:ext cx="8949480" cy="5340364"/>
              <a:chOff x="1781299" y="1579418"/>
              <a:chExt cx="6885708" cy="4108863"/>
            </a:xfrm>
          </p:grpSpPr>
          <p:sp>
            <p:nvSpPr>
              <p:cNvPr id="3" name="円/楕円 2"/>
              <p:cNvSpPr/>
              <p:nvPr/>
            </p:nvSpPr>
            <p:spPr>
              <a:xfrm>
                <a:off x="1781299" y="1579418"/>
                <a:ext cx="4191989" cy="4108863"/>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98">
                  <a:latin typeface="HGPｺﾞｼｯｸM" panose="020B0600000000000000" pitchFamily="50" charset="-128"/>
                  <a:ea typeface="HGPｺﾞｼｯｸM" panose="020B0600000000000000" pitchFamily="50" charset="-128"/>
                </a:endParaRPr>
              </a:p>
            </p:txBody>
          </p:sp>
          <p:sp>
            <p:nvSpPr>
              <p:cNvPr id="4" name="円/楕円 3"/>
              <p:cNvSpPr/>
              <p:nvPr/>
            </p:nvSpPr>
            <p:spPr>
              <a:xfrm>
                <a:off x="4475018" y="1579418"/>
                <a:ext cx="4191989" cy="4108863"/>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98">
                  <a:latin typeface="HGPｺﾞｼｯｸM" panose="020B0600000000000000" pitchFamily="50" charset="-128"/>
                  <a:ea typeface="HGPｺﾞｼｯｸM" panose="020B0600000000000000" pitchFamily="50" charset="-128"/>
                </a:endParaRPr>
              </a:p>
            </p:txBody>
          </p:sp>
        </p:grpSp>
        <p:sp>
          <p:nvSpPr>
            <p:cNvPr id="6" name="正方形/長方形 5"/>
            <p:cNvSpPr/>
            <p:nvPr/>
          </p:nvSpPr>
          <p:spPr>
            <a:xfrm>
              <a:off x="6400800" y="605642"/>
              <a:ext cx="2232561" cy="617516"/>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98" dirty="0">
                  <a:latin typeface="HGPｺﾞｼｯｸM" panose="020B0600000000000000" pitchFamily="50" charset="-128"/>
                  <a:ea typeface="HGPｺﾞｼｯｸM" panose="020B0600000000000000" pitchFamily="50" charset="-128"/>
                </a:rPr>
                <a:t>前半の話</a:t>
              </a:r>
              <a:endParaRPr lang="en-US" altLang="ja-JP" sz="1598" dirty="0">
                <a:latin typeface="HGPｺﾞｼｯｸM" panose="020B0600000000000000" pitchFamily="50" charset="-128"/>
                <a:ea typeface="HGPｺﾞｼｯｸM" panose="020B0600000000000000" pitchFamily="50" charset="-128"/>
              </a:endParaRPr>
            </a:p>
          </p:txBody>
        </p:sp>
        <p:sp>
          <p:nvSpPr>
            <p:cNvPr id="7" name="正方形/長方形 6"/>
            <p:cNvSpPr/>
            <p:nvPr/>
          </p:nvSpPr>
          <p:spPr>
            <a:xfrm>
              <a:off x="2899852" y="605642"/>
              <a:ext cx="2232561" cy="617516"/>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98" dirty="0">
                  <a:latin typeface="HGPｺﾞｼｯｸM" panose="020B0600000000000000" pitchFamily="50" charset="-128"/>
                  <a:ea typeface="HGPｺﾞｼｯｸM" panose="020B0600000000000000" pitchFamily="50" charset="-128"/>
                </a:rPr>
                <a:t>後半の話</a:t>
              </a:r>
              <a:endParaRPr lang="en-US" altLang="ja-JP" sz="1598" dirty="0">
                <a:latin typeface="HGPｺﾞｼｯｸM" panose="020B0600000000000000" pitchFamily="50" charset="-128"/>
                <a:ea typeface="HGPｺﾞｼｯｸM" panose="020B0600000000000000" pitchFamily="50" charset="-128"/>
              </a:endParaRPr>
            </a:p>
          </p:txBody>
        </p:sp>
      </p:grpSp>
      <p:sp>
        <p:nvSpPr>
          <p:cNvPr id="9" name="テキスト ボックス 8"/>
          <p:cNvSpPr txBox="1"/>
          <p:nvPr/>
        </p:nvSpPr>
        <p:spPr>
          <a:xfrm>
            <a:off x="3253006" y="1554274"/>
            <a:ext cx="1224002" cy="523220"/>
          </a:xfrm>
          <a:prstGeom prst="rect">
            <a:avLst/>
          </a:prstGeom>
          <a:noFill/>
        </p:spPr>
        <p:txBody>
          <a:bodyPr wrap="square" rtlCol="0">
            <a:spAutoFit/>
          </a:bodyPr>
          <a:lstStyle/>
          <a:p>
            <a:r>
              <a:rPr lang="ja-JP" altLang="en-US" sz="1400" dirty="0">
                <a:latin typeface="HGPｺﾞｼｯｸM" panose="020B0600000000000000" pitchFamily="50" charset="-128"/>
                <a:ea typeface="HGPｺﾞｼｯｸM" panose="020B0600000000000000" pitchFamily="50" charset="-128"/>
              </a:rPr>
              <a:t>・父に関する思い出</a:t>
            </a:r>
          </a:p>
        </p:txBody>
      </p:sp>
      <p:sp>
        <p:nvSpPr>
          <p:cNvPr id="10" name="テキスト ボックス 9"/>
          <p:cNvSpPr txBox="1"/>
          <p:nvPr/>
        </p:nvSpPr>
        <p:spPr>
          <a:xfrm>
            <a:off x="4401937" y="3850912"/>
            <a:ext cx="2006371" cy="584134"/>
          </a:xfrm>
          <a:prstGeom prst="rect">
            <a:avLst/>
          </a:prstGeom>
          <a:solidFill>
            <a:schemeClr val="bg1"/>
          </a:solidFill>
          <a:ln>
            <a:solidFill>
              <a:schemeClr val="tx1"/>
            </a:solidFill>
          </a:ln>
        </p:spPr>
        <p:txBody>
          <a:bodyPr wrap="square" rtlCol="0">
            <a:spAutoFit/>
          </a:bodyPr>
          <a:lstStyle/>
          <a:p>
            <a:r>
              <a:rPr lang="ja-JP" altLang="en-US" sz="1598" dirty="0">
                <a:latin typeface="HGPｺﾞｼｯｸM" panose="020B0600000000000000" pitchFamily="50" charset="-128"/>
                <a:ea typeface="HGPｺﾞｼｯｸM" panose="020B0600000000000000" pitchFamily="50" charset="-128"/>
              </a:rPr>
              <a:t>父の人物像を直接的に説明</a:t>
            </a:r>
          </a:p>
        </p:txBody>
      </p:sp>
      <p:sp>
        <p:nvSpPr>
          <p:cNvPr id="11" name="テキスト ボックス 10"/>
          <p:cNvSpPr txBox="1"/>
          <p:nvPr/>
        </p:nvSpPr>
        <p:spPr>
          <a:xfrm>
            <a:off x="1161032" y="3849270"/>
            <a:ext cx="2260553" cy="584134"/>
          </a:xfrm>
          <a:prstGeom prst="rect">
            <a:avLst/>
          </a:prstGeom>
          <a:solidFill>
            <a:schemeClr val="bg1"/>
          </a:solidFill>
          <a:ln>
            <a:solidFill>
              <a:schemeClr val="tx1"/>
            </a:solidFill>
          </a:ln>
        </p:spPr>
        <p:txBody>
          <a:bodyPr wrap="square" rtlCol="0">
            <a:spAutoFit/>
          </a:bodyPr>
          <a:lstStyle/>
          <a:p>
            <a:r>
              <a:rPr lang="ja-JP" altLang="en-US" sz="1598" dirty="0">
                <a:latin typeface="HGPｺﾞｼｯｸM" panose="020B0600000000000000" pitchFamily="50" charset="-128"/>
                <a:ea typeface="HGPｺﾞｼｯｸM" panose="020B0600000000000000" pitchFamily="50" charset="-128"/>
              </a:rPr>
              <a:t>父の人物像は行動の描写でイメージさせる</a:t>
            </a:r>
          </a:p>
        </p:txBody>
      </p:sp>
      <p:sp>
        <p:nvSpPr>
          <p:cNvPr id="15" name="右矢印 14"/>
          <p:cNvSpPr/>
          <p:nvPr/>
        </p:nvSpPr>
        <p:spPr>
          <a:xfrm rot="16200000" flipH="1">
            <a:off x="3801630" y="4311677"/>
            <a:ext cx="414108" cy="5140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98"/>
          </a:p>
        </p:txBody>
      </p:sp>
      <p:sp>
        <p:nvSpPr>
          <p:cNvPr id="18" name="テキスト ボックス 17"/>
          <p:cNvSpPr txBox="1"/>
          <p:nvPr/>
        </p:nvSpPr>
        <p:spPr>
          <a:xfrm>
            <a:off x="7627233" y="569450"/>
            <a:ext cx="652871" cy="3806803"/>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字のない葉書</a:t>
            </a:r>
            <a:r>
              <a:rPr lang="en-US" altLang="ja-JP" sz="1014" dirty="0">
                <a:latin typeface="HGPｺﾞｼｯｸM" panose="020B0600000000000000" pitchFamily="50" charset="-128"/>
                <a:ea typeface="HGPｺﾞｼｯｸM" panose="020B0600000000000000" pitchFamily="50" charset="-128"/>
              </a:rPr>
              <a:t>』</a:t>
            </a:r>
            <a:r>
              <a:rPr lang="ja-JP" altLang="en-US" sz="1014" dirty="0">
                <a:latin typeface="HGPｺﾞｼｯｸM" panose="020B0600000000000000" pitchFamily="50" charset="-128"/>
                <a:ea typeface="HGPｺﾞｼｯｸM" panose="020B0600000000000000" pitchFamily="50" charset="-128"/>
              </a:rPr>
              <a:t>では、筆者の父に関する二つの思い出に触れている。この二つの話を比べて読み、父に関する描写の相違点や共通点を書き出そう。</a:t>
            </a:r>
          </a:p>
        </p:txBody>
      </p:sp>
      <p:sp>
        <p:nvSpPr>
          <p:cNvPr id="19" name="正方形/長方形 18"/>
          <p:cNvSpPr/>
          <p:nvPr/>
        </p:nvSpPr>
        <p:spPr>
          <a:xfrm>
            <a:off x="446857" y="4833205"/>
            <a:ext cx="6567355" cy="1845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520" dirty="0">
              <a:latin typeface="HGPｺﾞｼｯｸM" panose="020B0600000000000000" pitchFamily="50" charset="-128"/>
              <a:ea typeface="HGPｺﾞｼｯｸM" panose="020B0600000000000000" pitchFamily="50" charset="-128"/>
            </a:endParaRPr>
          </a:p>
        </p:txBody>
      </p:sp>
      <p:sp>
        <p:nvSpPr>
          <p:cNvPr id="20" name="テキスト ボックス 19"/>
          <p:cNvSpPr txBox="1"/>
          <p:nvPr/>
        </p:nvSpPr>
        <p:spPr>
          <a:xfrm>
            <a:off x="7326752" y="5041710"/>
            <a:ext cx="965008" cy="1601201"/>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latin typeface="HGPｺﾞｼｯｸM" panose="020B0600000000000000" pitchFamily="50" charset="-128"/>
                <a:ea typeface="HGPｺﾞｼｯｸM" panose="020B0600000000000000" pitchFamily="50" charset="-128"/>
              </a:rPr>
              <a:t>なぜ筆者は父に関する話を二つ提示したのだろうか。二つの話があることによって、どんな効果があるか、考えたことを書こう。</a:t>
            </a:r>
          </a:p>
        </p:txBody>
      </p:sp>
      <p:sp>
        <p:nvSpPr>
          <p:cNvPr id="22" name="テキスト ボックス 21"/>
          <p:cNvSpPr txBox="1"/>
          <p:nvPr/>
        </p:nvSpPr>
        <p:spPr>
          <a:xfrm>
            <a:off x="4660008" y="1141512"/>
            <a:ext cx="2316832" cy="307777"/>
          </a:xfrm>
          <a:prstGeom prst="rect">
            <a:avLst/>
          </a:prstGeom>
          <a:noFill/>
        </p:spPr>
        <p:txBody>
          <a:bodyPr wrap="square" rtlCol="0">
            <a:spAutoFit/>
          </a:bodyPr>
          <a:lstStyle/>
          <a:p>
            <a:r>
              <a:rPr lang="ja-JP" altLang="en-US" sz="1400" dirty="0">
                <a:latin typeface="HGPｺﾞｼｯｸM" panose="020B0600000000000000" pitchFamily="50" charset="-128"/>
                <a:ea typeface="HGPｺﾞｼｯｸM" panose="020B0600000000000000" pitchFamily="50" charset="-128"/>
              </a:rPr>
              <a:t>・父親が私に書いた手紙</a:t>
            </a:r>
          </a:p>
        </p:txBody>
      </p:sp>
      <p:sp>
        <p:nvSpPr>
          <p:cNvPr id="23" name="テキスト ボックス 22"/>
          <p:cNvSpPr txBox="1"/>
          <p:nvPr/>
        </p:nvSpPr>
        <p:spPr>
          <a:xfrm>
            <a:off x="1051125" y="1141511"/>
            <a:ext cx="2316832" cy="307777"/>
          </a:xfrm>
          <a:prstGeom prst="rect">
            <a:avLst/>
          </a:prstGeom>
          <a:noFill/>
        </p:spPr>
        <p:txBody>
          <a:bodyPr wrap="square" rtlCol="0">
            <a:spAutoFit/>
          </a:bodyPr>
          <a:lstStyle/>
          <a:p>
            <a:r>
              <a:rPr lang="ja-JP" altLang="en-US" sz="1400" dirty="0">
                <a:latin typeface="HGPｺﾞｼｯｸM" panose="020B0600000000000000" pitchFamily="50" charset="-128"/>
                <a:ea typeface="HGPｺﾞｼｯｸM" panose="020B0600000000000000" pitchFamily="50" charset="-128"/>
              </a:rPr>
              <a:t>・妹が家族に書いた葉書</a:t>
            </a:r>
          </a:p>
        </p:txBody>
      </p:sp>
      <p:sp>
        <p:nvSpPr>
          <p:cNvPr id="24" name="テキスト ボックス 23"/>
          <p:cNvSpPr txBox="1"/>
          <p:nvPr/>
        </p:nvSpPr>
        <p:spPr>
          <a:xfrm>
            <a:off x="4836634" y="1449595"/>
            <a:ext cx="2316832" cy="300210"/>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・罵声やげんこつは日常のもの</a:t>
            </a:r>
          </a:p>
        </p:txBody>
      </p:sp>
      <p:sp>
        <p:nvSpPr>
          <p:cNvPr id="25" name="テキスト ボックス 24"/>
          <p:cNvSpPr txBox="1"/>
          <p:nvPr/>
        </p:nvSpPr>
        <p:spPr>
          <a:xfrm>
            <a:off x="4942130" y="1997220"/>
            <a:ext cx="2316832" cy="715965"/>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・手紙では威厳と愛情にあふれた非の打ちどころのない父親</a:t>
            </a:r>
            <a:endParaRPr lang="en-US" altLang="ja-JP" sz="1351" dirty="0">
              <a:solidFill>
                <a:srgbClr val="FF0000"/>
              </a:solidFill>
              <a:latin typeface="HGPｺﾞｼｯｸM" panose="020B0600000000000000" pitchFamily="50" charset="-128"/>
              <a:ea typeface="HGPｺﾞｼｯｸM" panose="020B0600000000000000" pitchFamily="50" charset="-128"/>
            </a:endParaRPr>
          </a:p>
        </p:txBody>
      </p:sp>
      <p:sp>
        <p:nvSpPr>
          <p:cNvPr id="26" name="テキスト ボックス 25"/>
          <p:cNvSpPr txBox="1"/>
          <p:nvPr/>
        </p:nvSpPr>
        <p:spPr>
          <a:xfrm>
            <a:off x="722732" y="1544734"/>
            <a:ext cx="2316832" cy="508088"/>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・妹が帰ってきた時、声を上げて泣いた</a:t>
            </a:r>
            <a:endParaRPr lang="en-US" altLang="ja-JP" sz="1351" dirty="0">
              <a:solidFill>
                <a:srgbClr val="FF0000"/>
              </a:solidFill>
              <a:latin typeface="HGPｺﾞｼｯｸM" panose="020B0600000000000000" pitchFamily="50" charset="-128"/>
              <a:ea typeface="HGPｺﾞｼｯｸM" panose="020B0600000000000000" pitchFamily="50" charset="-128"/>
            </a:endParaRPr>
          </a:p>
        </p:txBody>
      </p:sp>
      <p:sp>
        <p:nvSpPr>
          <p:cNvPr id="27" name="テキスト ボックス 26"/>
          <p:cNvSpPr txBox="1"/>
          <p:nvPr/>
        </p:nvSpPr>
        <p:spPr>
          <a:xfrm>
            <a:off x="3215404" y="2113823"/>
            <a:ext cx="1054700" cy="508088"/>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・家族への深い愛情</a:t>
            </a:r>
          </a:p>
        </p:txBody>
      </p:sp>
      <p:sp>
        <p:nvSpPr>
          <p:cNvPr id="28" name="テキスト ボックス 27"/>
          <p:cNvSpPr txBox="1"/>
          <p:nvPr/>
        </p:nvSpPr>
        <p:spPr>
          <a:xfrm>
            <a:off x="3104734" y="2585800"/>
            <a:ext cx="1520545" cy="715965"/>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・手紙や葉書はどこかへ行ってしまった</a:t>
            </a:r>
            <a:endParaRPr lang="en-US" altLang="ja-JP" sz="1351" dirty="0">
              <a:solidFill>
                <a:srgbClr val="FF0000"/>
              </a:solidFill>
              <a:latin typeface="HGPｺﾞｼｯｸM" panose="020B0600000000000000" pitchFamily="50" charset="-128"/>
              <a:ea typeface="HGPｺﾞｼｯｸM" panose="020B0600000000000000" pitchFamily="50" charset="-128"/>
            </a:endParaRPr>
          </a:p>
        </p:txBody>
      </p:sp>
      <p:sp>
        <p:nvSpPr>
          <p:cNvPr id="30" name="テキスト ボックス 29"/>
          <p:cNvSpPr txBox="1"/>
          <p:nvPr/>
        </p:nvSpPr>
        <p:spPr>
          <a:xfrm>
            <a:off x="4925022" y="2793678"/>
            <a:ext cx="2316832" cy="300210"/>
          </a:xfrm>
          <a:prstGeom prst="rect">
            <a:avLst/>
          </a:prstGeom>
          <a:noFill/>
        </p:spPr>
        <p:txBody>
          <a:bodyPr wrap="square" rtlCol="0">
            <a:spAutoFit/>
          </a:bodyPr>
          <a:lstStyle/>
          <a:p>
            <a:r>
              <a:rPr lang="ja-JP" altLang="en-US" sz="1351" dirty="0">
                <a:solidFill>
                  <a:srgbClr val="FF0000"/>
                </a:solidFill>
                <a:latin typeface="HGPｺﾞｼｯｸM" panose="020B0600000000000000" pitchFamily="50" charset="-128"/>
                <a:ea typeface="HGPｺﾞｼｯｸM" panose="020B0600000000000000" pitchFamily="50" charset="-128"/>
              </a:rPr>
              <a:t>・筆まめ</a:t>
            </a:r>
            <a:endParaRPr lang="en-US" altLang="ja-JP" sz="1351" dirty="0">
              <a:solidFill>
                <a:srgbClr val="FF0000"/>
              </a:solidFill>
              <a:latin typeface="HGPｺﾞｼｯｸM" panose="020B0600000000000000" pitchFamily="50" charset="-128"/>
              <a:ea typeface="HGPｺﾞｼｯｸM" panose="020B0600000000000000" pitchFamily="50" charset="-128"/>
            </a:endParaRPr>
          </a:p>
        </p:txBody>
      </p:sp>
      <p:sp>
        <p:nvSpPr>
          <p:cNvPr id="32" name="テキスト ボックス 31"/>
          <p:cNvSpPr txBox="1"/>
          <p:nvPr/>
        </p:nvSpPr>
        <p:spPr>
          <a:xfrm>
            <a:off x="178825" y="4065358"/>
            <a:ext cx="1050143" cy="774892"/>
          </a:xfrm>
          <a:prstGeom prst="rect">
            <a:avLst/>
          </a:prstGeom>
          <a:noFill/>
        </p:spPr>
        <p:txBody>
          <a:bodyPr wrap="square" rtlCol="0">
            <a:spAutoFit/>
          </a:bodyPr>
          <a:lstStyle/>
          <a:p>
            <a:r>
              <a:rPr lang="en-US" altLang="ja-JP" sz="887" dirty="0">
                <a:solidFill>
                  <a:schemeClr val="accent2"/>
                </a:solidFill>
                <a:latin typeface="HGPｺﾞｼｯｸM" panose="020B0600000000000000" pitchFamily="50" charset="-128"/>
                <a:ea typeface="HGPｺﾞｼｯｸM" panose="020B0600000000000000" pitchFamily="50" charset="-128"/>
              </a:rPr>
              <a:t>※</a:t>
            </a:r>
            <a:r>
              <a:rPr lang="ja-JP" altLang="en-US" sz="887" dirty="0">
                <a:solidFill>
                  <a:schemeClr val="accent2"/>
                </a:solidFill>
                <a:latin typeface="HGPｺﾞｼｯｸM" panose="020B0600000000000000" pitchFamily="50" charset="-128"/>
                <a:ea typeface="HGPｺﾞｼｯｸM" panose="020B0600000000000000" pitchFamily="50" charset="-128"/>
              </a:rPr>
              <a:t>クラスの習熟度に応じて「表現のしかたの特徴」を空欄にし、考えさせてもよい。</a:t>
            </a:r>
            <a:endParaRPr lang="en-US" altLang="ja-JP" sz="887" dirty="0">
              <a:solidFill>
                <a:schemeClr val="accent2"/>
              </a:solidFill>
              <a:latin typeface="HGPｺﾞｼｯｸM" panose="020B0600000000000000" pitchFamily="50" charset="-128"/>
              <a:ea typeface="HGPｺﾞｼｯｸM" panose="020B0600000000000000" pitchFamily="50" charset="-128"/>
            </a:endParaRPr>
          </a:p>
        </p:txBody>
      </p:sp>
      <p:sp>
        <p:nvSpPr>
          <p:cNvPr id="2" name="円形吹き出し 1"/>
          <p:cNvSpPr/>
          <p:nvPr/>
        </p:nvSpPr>
        <p:spPr>
          <a:xfrm>
            <a:off x="5502836" y="4535227"/>
            <a:ext cx="1564076" cy="751365"/>
          </a:xfrm>
          <a:prstGeom prst="wedgeEllipse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887" dirty="0">
                <a:latin typeface="HGPｺﾞｼｯｸM" panose="020B0600000000000000" pitchFamily="50" charset="-128"/>
                <a:ea typeface="HGPｺﾞｼｯｸM" panose="020B0600000000000000" pitchFamily="50" charset="-128"/>
              </a:rPr>
              <a:t>もし二つの話のうちどちらかがなかったら</a:t>
            </a:r>
            <a:r>
              <a:rPr lang="ja-JP" altLang="en-US" sz="887" dirty="0" smtClean="0">
                <a:latin typeface="HGPｺﾞｼｯｸM" panose="020B0600000000000000" pitchFamily="50" charset="-128"/>
                <a:ea typeface="HGPｺﾞｼｯｸM" panose="020B0600000000000000" pitchFamily="50" charset="-128"/>
              </a:rPr>
              <a:t>、</a:t>
            </a:r>
            <a:r>
              <a:rPr lang="ja-JP" altLang="en-US" sz="887" dirty="0">
                <a:latin typeface="HGPｺﾞｼｯｸM" panose="020B0600000000000000" pitchFamily="50" charset="-128"/>
                <a:ea typeface="HGPｺﾞｼｯｸM" panose="020B0600000000000000" pitchFamily="50" charset="-128"/>
              </a:rPr>
              <a:t>印象</a:t>
            </a:r>
            <a:r>
              <a:rPr lang="ja-JP" altLang="en-US" sz="887" dirty="0" smtClean="0">
                <a:latin typeface="HGPｺﾞｼｯｸM" panose="020B0600000000000000" pitchFamily="50" charset="-128"/>
                <a:ea typeface="HGPｺﾞｼｯｸM" panose="020B0600000000000000" pitchFamily="50" charset="-128"/>
              </a:rPr>
              <a:t>は</a:t>
            </a:r>
            <a:r>
              <a:rPr lang="ja-JP" altLang="en-US" sz="887" dirty="0">
                <a:latin typeface="HGPｺﾞｼｯｸM" panose="020B0600000000000000" pitchFamily="50" charset="-128"/>
                <a:ea typeface="HGPｺﾞｼｯｸM" panose="020B0600000000000000" pitchFamily="50" charset="-128"/>
              </a:rPr>
              <a:t>どう変わるだろうか。</a:t>
            </a:r>
          </a:p>
        </p:txBody>
      </p:sp>
      <p:sp>
        <p:nvSpPr>
          <p:cNvPr id="33" name="テキスト ボックス 32"/>
          <p:cNvSpPr txBox="1"/>
          <p:nvPr/>
        </p:nvSpPr>
        <p:spPr>
          <a:xfrm>
            <a:off x="792414" y="5253807"/>
            <a:ext cx="5706033" cy="1027974"/>
          </a:xfrm>
          <a:prstGeom prst="rect">
            <a:avLst/>
          </a:prstGeom>
          <a:noFill/>
        </p:spPr>
        <p:txBody>
          <a:bodyPr vert="horz" wrap="square" rtlCol="0">
            <a:spAutoFit/>
          </a:bodyPr>
          <a:lstStyle/>
          <a:p>
            <a:r>
              <a:rPr lang="ja-JP" altLang="en-US" sz="1520" dirty="0">
                <a:solidFill>
                  <a:srgbClr val="FF0000"/>
                </a:solidFill>
                <a:latin typeface="HGPｺﾞｼｯｸM" panose="020B0600000000000000" pitchFamily="50" charset="-128"/>
                <a:ea typeface="HGPｺﾞｼｯｸM" panose="020B0600000000000000" pitchFamily="50" charset="-128"/>
              </a:rPr>
              <a:t>前半の話で父の人物像を直接的</a:t>
            </a:r>
            <a:r>
              <a:rPr lang="ja-JP" altLang="en-US" sz="1520" dirty="0" smtClean="0">
                <a:solidFill>
                  <a:srgbClr val="FF0000"/>
                </a:solidFill>
                <a:latin typeface="HGPｺﾞｼｯｸM" panose="020B0600000000000000" pitchFamily="50" charset="-128"/>
                <a:ea typeface="HGPｺﾞｼｯｸM" panose="020B0600000000000000" pitchFamily="50" charset="-128"/>
              </a:rPr>
              <a:t>に</a:t>
            </a:r>
            <a:r>
              <a:rPr lang="ja-JP" altLang="en-US" sz="1520" dirty="0">
                <a:solidFill>
                  <a:srgbClr val="FF0000"/>
                </a:solidFill>
                <a:latin typeface="HGPｺﾞｼｯｸM" panose="020B0600000000000000" pitchFamily="50" charset="-128"/>
                <a:ea typeface="HGPｺﾞｼｯｸM" panose="020B0600000000000000" pitchFamily="50" charset="-128"/>
              </a:rPr>
              <a:t>描</a:t>
            </a:r>
            <a:r>
              <a:rPr lang="ja-JP" altLang="en-US" sz="1520" dirty="0" smtClean="0">
                <a:solidFill>
                  <a:srgbClr val="FF0000"/>
                </a:solidFill>
                <a:latin typeface="HGPｺﾞｼｯｸM" panose="020B0600000000000000" pitchFamily="50" charset="-128"/>
                <a:ea typeface="HGPｺﾞｼｯｸM" panose="020B0600000000000000" pitchFamily="50" charset="-128"/>
              </a:rPr>
              <a:t>くこと</a:t>
            </a:r>
            <a:r>
              <a:rPr lang="ja-JP" altLang="en-US" sz="1520" dirty="0">
                <a:solidFill>
                  <a:srgbClr val="FF0000"/>
                </a:solidFill>
                <a:latin typeface="HGPｺﾞｼｯｸM" panose="020B0600000000000000" pitchFamily="50" charset="-128"/>
                <a:ea typeface="HGPｺﾞｼｯｸM" panose="020B0600000000000000" pitchFamily="50" charset="-128"/>
              </a:rPr>
              <a:t>で、</a:t>
            </a:r>
            <a:endParaRPr lang="en-US" altLang="ja-JP" sz="1520" dirty="0">
              <a:solidFill>
                <a:srgbClr val="FF0000"/>
              </a:solidFill>
              <a:latin typeface="HGPｺﾞｼｯｸM" panose="020B0600000000000000" pitchFamily="50" charset="-128"/>
              <a:ea typeface="HGPｺﾞｼｯｸM" panose="020B0600000000000000" pitchFamily="50" charset="-128"/>
            </a:endParaRPr>
          </a:p>
          <a:p>
            <a:r>
              <a:rPr lang="ja-JP" altLang="en-US" sz="1520" dirty="0">
                <a:solidFill>
                  <a:srgbClr val="FF0000"/>
                </a:solidFill>
                <a:latin typeface="HGPｺﾞｼｯｸM" panose="020B0600000000000000" pitchFamily="50" charset="-128"/>
                <a:ea typeface="HGPｺﾞｼｯｸM" panose="020B0600000000000000" pitchFamily="50" charset="-128"/>
              </a:rPr>
              <a:t>後半の話では直接的に人物像を説明しなくても、父の心情や人柄を読み取ることができる。また、後半の話があることで前半で筆者が述べた父の人柄に深みが出ている。</a:t>
            </a:r>
          </a:p>
        </p:txBody>
      </p:sp>
      <p:grpSp>
        <p:nvGrpSpPr>
          <p:cNvPr id="31" name="グループ化 30"/>
          <p:cNvGrpSpPr/>
          <p:nvPr/>
        </p:nvGrpSpPr>
        <p:grpSpPr>
          <a:xfrm>
            <a:off x="8430239" y="125606"/>
            <a:ext cx="590860" cy="6576205"/>
            <a:chOff x="8430239" y="125606"/>
            <a:chExt cx="590860" cy="6576205"/>
          </a:xfrm>
        </p:grpSpPr>
        <p:pic>
          <p:nvPicPr>
            <p:cNvPr id="34" name="図 3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35" name="テキスト ボックス 3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ｺﾞｼｯｸE" panose="020B0900000000000000" pitchFamily="50" charset="-128"/>
                  <a:ea typeface="HGPｺﾞｼｯｸE" panose="020B0900000000000000" pitchFamily="50" charset="-128"/>
                </a:rPr>
                <a:t>２</a:t>
              </a:r>
              <a:r>
                <a:rPr lang="ja-JP" altLang="en-US" sz="1689" smtClean="0">
                  <a:latin typeface="HGPｺﾞｼｯｸE" panose="020B0900000000000000" pitchFamily="50" charset="-128"/>
                  <a:ea typeface="HGPｺﾞｼｯｸE" panose="020B0900000000000000" pitchFamily="50" charset="-128"/>
                </a:rPr>
                <a:t>年</a:t>
              </a:r>
              <a:r>
                <a:rPr lang="ja-JP" altLang="en-US" sz="1689">
                  <a:latin typeface="HGPｺﾞｼｯｸE" panose="020B0900000000000000" pitchFamily="50" charset="-128"/>
                  <a:ea typeface="HGPｺﾞｼｯｸE" panose="020B0900000000000000" pitchFamily="50" charset="-128"/>
                </a:rPr>
                <a:t>　</a:t>
              </a:r>
              <a:r>
                <a:rPr lang="ja-JP" altLang="en-US" sz="1689" smtClean="0">
                  <a:latin typeface="HGPｺﾞｼｯｸE" panose="020B0900000000000000" pitchFamily="50" charset="-128"/>
                  <a:ea typeface="HGPｺﾞｼｯｸE" panose="020B0900000000000000" pitchFamily="50" charset="-128"/>
                </a:rPr>
                <a:t>字のない葉書</a:t>
              </a:r>
              <a:endParaRPr lang="ja-JP" altLang="en-US" sz="1689" dirty="0">
                <a:latin typeface="HGPｺﾞｼｯｸE" panose="020B0900000000000000" pitchFamily="50" charset="-128"/>
                <a:ea typeface="HGPｺﾞｼｯｸE" panose="020B0900000000000000" pitchFamily="50" charset="-128"/>
              </a:endParaRPr>
            </a:p>
          </p:txBody>
        </p:sp>
      </p:gr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30930" y="115238"/>
            <a:ext cx="821414" cy="403200"/>
          </a:xfrm>
          <a:prstGeom prst="rect">
            <a:avLst/>
          </a:prstGeom>
        </p:spPr>
      </p:pic>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30930" y="4574132"/>
            <a:ext cx="821413" cy="403200"/>
          </a:xfrm>
          <a:prstGeom prst="rect">
            <a:avLst/>
          </a:prstGeom>
        </p:spPr>
      </p:pic>
      <p:sp>
        <p:nvSpPr>
          <p:cNvPr id="14" name="ホームベース 13"/>
          <p:cNvSpPr/>
          <p:nvPr/>
        </p:nvSpPr>
        <p:spPr>
          <a:xfrm flipH="1">
            <a:off x="6440177" y="3861344"/>
            <a:ext cx="1090751" cy="564657"/>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latin typeface="HGPｺﾞｼｯｸM" panose="020B0600000000000000" pitchFamily="50" charset="-128"/>
                <a:ea typeface="HGPｺﾞｼｯｸM" panose="020B0600000000000000" pitchFamily="50" charset="-128"/>
              </a:rPr>
              <a:t>表現のしかたの特徴</a:t>
            </a:r>
            <a:endParaRPr kumimoji="1" lang="ja-JP" altLang="en-US" sz="9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3135080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TotalTime>
  <Words>273</Words>
  <Application>Microsoft Office PowerPoint</Application>
  <PresentationFormat>画面に合わせる (4:3)</PresentationFormat>
  <Paragraphs>21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14</cp:revision>
  <dcterms:created xsi:type="dcterms:W3CDTF">2022-03-03T00:26:27Z</dcterms:created>
  <dcterms:modified xsi:type="dcterms:W3CDTF">2022-04-08T02:35:30Z</dcterms:modified>
</cp:coreProperties>
</file>