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849996" y="640624"/>
            <a:ext cx="496803" cy="6068776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「勇者」とはどんな人をイメージするかを中心に書こう。</a:t>
            </a:r>
            <a:r>
              <a:rPr lang="en-US" altLang="ja-JP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『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走</a:t>
            </a:r>
            <a:r>
              <a:rPr lang="ja-JP" altLang="en-US" sz="1014" dirty="0" err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れ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メロス</a:t>
            </a:r>
            <a:r>
              <a:rPr lang="en-US" altLang="ja-JP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』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の本文の中で、中央に書いたキーワードと結びつく描写を探し、外側の枠に書こう。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06372" y="235969"/>
            <a:ext cx="340734" cy="10891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メロスは勇者だと</a:t>
            </a:r>
          </a:p>
        </p:txBody>
      </p:sp>
      <p:grpSp>
        <p:nvGrpSpPr>
          <p:cNvPr id="9" name="グループ化 8"/>
          <p:cNvGrpSpPr/>
          <p:nvPr/>
        </p:nvGrpSpPr>
        <p:grpSpPr>
          <a:xfrm>
            <a:off x="175751" y="1251839"/>
            <a:ext cx="1096913" cy="1054088"/>
            <a:chOff x="330266" y="1246122"/>
            <a:chExt cx="1096913" cy="1054088"/>
          </a:xfrm>
        </p:grpSpPr>
        <p:sp>
          <p:nvSpPr>
            <p:cNvPr id="6" name="テキスト ボックス 5"/>
            <p:cNvSpPr txBox="1"/>
            <p:nvPr/>
          </p:nvSpPr>
          <p:spPr>
            <a:xfrm>
              <a:off x="1008603" y="1246122"/>
              <a:ext cx="418576" cy="588965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52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思う</a:t>
              </a: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330266" y="1246122"/>
              <a:ext cx="418576" cy="1054088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52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思わない</a:t>
              </a:r>
            </a:p>
          </p:txBody>
        </p:sp>
      </p:grpSp>
      <p:sp>
        <p:nvSpPr>
          <p:cNvPr id="22" name="テキスト ボックス 21"/>
          <p:cNvSpPr txBox="1"/>
          <p:nvPr/>
        </p:nvSpPr>
        <p:spPr>
          <a:xfrm>
            <a:off x="1230754" y="202111"/>
            <a:ext cx="301621" cy="197555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76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自分はどちらの考えか、丸をつけよう。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734344" y="639450"/>
            <a:ext cx="340734" cy="6132334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ステップ１で挙げた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情報を基に、自分の考えを書こう。</a:t>
            </a:r>
          </a:p>
        </p:txBody>
      </p:sp>
      <p:sp>
        <p:nvSpPr>
          <p:cNvPr id="10" name="円/楕円 9"/>
          <p:cNvSpPr/>
          <p:nvPr/>
        </p:nvSpPr>
        <p:spPr>
          <a:xfrm>
            <a:off x="866491" y="1192819"/>
            <a:ext cx="393310" cy="130760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2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119032" y="2729519"/>
            <a:ext cx="1338049" cy="4050106"/>
            <a:chOff x="119032" y="2729519"/>
            <a:chExt cx="1338049" cy="4050106"/>
          </a:xfrm>
        </p:grpSpPr>
        <p:sp>
          <p:nvSpPr>
            <p:cNvPr id="26" name="正方形/長方形 25"/>
            <p:cNvSpPr/>
            <p:nvPr/>
          </p:nvSpPr>
          <p:spPr>
            <a:xfrm>
              <a:off x="119032" y="2729519"/>
              <a:ext cx="1338049" cy="405010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 sz="152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1142549" y="2849502"/>
              <a:ext cx="301621" cy="774614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76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理由</a:t>
              </a: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296946" y="2920691"/>
              <a:ext cx="886397" cy="3713252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520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メロスが、町の民を思い、誰も反発できなかった王にも恐れず挑んでいったことから、正義感や勇気を持った勇者だと考えたから。</a:t>
              </a:r>
            </a:p>
          </p:txBody>
        </p:sp>
      </p:grpSp>
      <p:grpSp>
        <p:nvGrpSpPr>
          <p:cNvPr id="14" name="グループ化 13"/>
          <p:cNvGrpSpPr/>
          <p:nvPr/>
        </p:nvGrpSpPr>
        <p:grpSpPr>
          <a:xfrm>
            <a:off x="2227052" y="657965"/>
            <a:ext cx="5518763" cy="6095304"/>
            <a:chOff x="2383516" y="455961"/>
            <a:chExt cx="5518763" cy="6095304"/>
          </a:xfrm>
        </p:grpSpPr>
        <p:sp>
          <p:nvSpPr>
            <p:cNvPr id="74" name="片側の 2 つの角を丸めた四角形 73"/>
            <p:cNvSpPr/>
            <p:nvPr/>
          </p:nvSpPr>
          <p:spPr>
            <a:xfrm rot="16200000">
              <a:off x="710174" y="2129303"/>
              <a:ext cx="6095304" cy="2748620"/>
            </a:xfrm>
            <a:prstGeom prst="round2SameRect">
              <a:avLst>
                <a:gd name="adj1" fmla="val 31058"/>
                <a:gd name="adj2" fmla="val 0"/>
              </a:avLst>
            </a:prstGeom>
            <a:solidFill>
              <a:schemeClr val="accent1">
                <a:alpha val="29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75" name="片側の 2 つの角を丸めた四角形 74"/>
            <p:cNvSpPr/>
            <p:nvPr/>
          </p:nvSpPr>
          <p:spPr>
            <a:xfrm rot="5400000" flipH="1">
              <a:off x="3470435" y="2119420"/>
              <a:ext cx="6094098" cy="2769591"/>
            </a:xfrm>
            <a:prstGeom prst="round2SameRect">
              <a:avLst>
                <a:gd name="adj1" fmla="val 32067"/>
                <a:gd name="adj2" fmla="val 0"/>
              </a:avLst>
            </a:prstGeom>
            <a:solidFill>
              <a:schemeClr val="accent2">
                <a:lumMod val="40000"/>
                <a:lumOff val="60000"/>
                <a:alpha val="29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76" name="角丸四角形 75"/>
            <p:cNvSpPr/>
            <p:nvPr/>
          </p:nvSpPr>
          <p:spPr>
            <a:xfrm>
              <a:off x="3662259" y="2351781"/>
              <a:ext cx="2954927" cy="2380882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lang="en-US" altLang="ja-JP" sz="152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77" name="正方形/長方形 76"/>
            <p:cNvSpPr/>
            <p:nvPr/>
          </p:nvSpPr>
          <p:spPr>
            <a:xfrm>
              <a:off x="4405205" y="2353866"/>
              <a:ext cx="1471526" cy="27602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014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勇者とはどんな人か</a:t>
              </a:r>
            </a:p>
          </p:txBody>
        </p:sp>
        <p:sp>
          <p:nvSpPr>
            <p:cNvPr id="78" name="テキスト ボックス 77"/>
            <p:cNvSpPr txBox="1"/>
            <p:nvPr/>
          </p:nvSpPr>
          <p:spPr>
            <a:xfrm>
              <a:off x="4477433" y="2860806"/>
              <a:ext cx="1324581" cy="641434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rtlCol="0">
              <a:spAutoFit/>
            </a:bodyPr>
            <a:lstStyle/>
            <a:p>
              <a:r>
                <a:rPr lang="ja-JP" altLang="en-US" sz="1182" b="1" dirty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人のための行いをする</a:t>
              </a:r>
            </a:p>
          </p:txBody>
        </p:sp>
        <p:sp>
          <p:nvSpPr>
            <p:cNvPr id="79" name="テキスト ボックス 78"/>
            <p:cNvSpPr txBox="1"/>
            <p:nvPr/>
          </p:nvSpPr>
          <p:spPr>
            <a:xfrm>
              <a:off x="5045247" y="4306452"/>
              <a:ext cx="1389208" cy="30021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351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強者も恐れない</a:t>
              </a:r>
            </a:p>
          </p:txBody>
        </p:sp>
        <p:sp>
          <p:nvSpPr>
            <p:cNvPr id="80" name="テキスト ボックス 79"/>
            <p:cNvSpPr txBox="1"/>
            <p:nvPr/>
          </p:nvSpPr>
          <p:spPr>
            <a:xfrm>
              <a:off x="5160369" y="5954779"/>
              <a:ext cx="1650772" cy="30021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351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王にも反論している。</a:t>
              </a:r>
            </a:p>
          </p:txBody>
        </p:sp>
        <p:sp>
          <p:nvSpPr>
            <p:cNvPr id="81" name="テキスト ボックス 80"/>
            <p:cNvSpPr txBox="1"/>
            <p:nvPr/>
          </p:nvSpPr>
          <p:spPr>
            <a:xfrm>
              <a:off x="5934559" y="4947973"/>
              <a:ext cx="1898265" cy="30021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351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王城に乗り込んでいく。</a:t>
              </a:r>
            </a:p>
          </p:txBody>
        </p:sp>
        <p:sp>
          <p:nvSpPr>
            <p:cNvPr id="82" name="テキスト ボックス 81"/>
            <p:cNvSpPr txBox="1"/>
            <p:nvPr/>
          </p:nvSpPr>
          <p:spPr>
            <a:xfrm>
              <a:off x="4826841" y="3593693"/>
              <a:ext cx="1139311" cy="641434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rtlCol="0">
              <a:spAutoFit/>
            </a:bodyPr>
            <a:lstStyle/>
            <a:p>
              <a:r>
                <a:rPr lang="ja-JP" altLang="en-US" sz="1182" b="1" dirty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正義感が強い</a:t>
              </a:r>
            </a:p>
          </p:txBody>
        </p:sp>
        <p:sp>
          <p:nvSpPr>
            <p:cNvPr id="83" name="テキスト ボックス 82"/>
            <p:cNvSpPr txBox="1"/>
            <p:nvPr/>
          </p:nvSpPr>
          <p:spPr>
            <a:xfrm>
              <a:off x="6780681" y="3084336"/>
              <a:ext cx="1052143" cy="1153031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rtlCol="0">
              <a:spAutoFit/>
            </a:bodyPr>
            <a:lstStyle/>
            <a:p>
              <a:r>
                <a:rPr lang="ja-JP" altLang="en-US" sz="1182" b="1" dirty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町を暴君の手から救うのだ。</a:t>
              </a:r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2724297" y="4708973"/>
              <a:ext cx="681732" cy="50808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351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友を助ける。</a:t>
              </a:r>
            </a:p>
          </p:txBody>
        </p:sp>
        <p:sp>
          <p:nvSpPr>
            <p:cNvPr id="85" name="テキスト ボックス 84"/>
            <p:cNvSpPr txBox="1"/>
            <p:nvPr/>
          </p:nvSpPr>
          <p:spPr>
            <a:xfrm>
              <a:off x="2702695" y="1875300"/>
              <a:ext cx="1338844" cy="30021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351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未練を振り切る。</a:t>
              </a:r>
            </a:p>
          </p:txBody>
        </p:sp>
        <p:sp>
          <p:nvSpPr>
            <p:cNvPr id="86" name="テキスト ボックス 85"/>
            <p:cNvSpPr txBox="1"/>
            <p:nvPr/>
          </p:nvSpPr>
          <p:spPr>
            <a:xfrm>
              <a:off x="3874800" y="3491523"/>
              <a:ext cx="878273" cy="30021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351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自己犠牲</a:t>
              </a:r>
            </a:p>
          </p:txBody>
        </p:sp>
        <p:sp>
          <p:nvSpPr>
            <p:cNvPr id="87" name="テキスト ボックス 86"/>
            <p:cNvSpPr txBox="1"/>
            <p:nvPr/>
          </p:nvSpPr>
          <p:spPr>
            <a:xfrm>
              <a:off x="3752443" y="3934533"/>
              <a:ext cx="1081093" cy="30021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351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約束を守る</a:t>
              </a:r>
            </a:p>
          </p:txBody>
        </p:sp>
        <p:sp>
          <p:nvSpPr>
            <p:cNvPr id="88" name="テキスト ボックス 87"/>
            <p:cNvSpPr txBox="1"/>
            <p:nvPr/>
          </p:nvSpPr>
          <p:spPr>
            <a:xfrm>
              <a:off x="5558605" y="1154137"/>
              <a:ext cx="1543192" cy="897233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rtlCol="0">
              <a:spAutoFit/>
            </a:bodyPr>
            <a:lstStyle/>
            <a:p>
              <a:r>
                <a:rPr lang="ja-JP" altLang="en-US" sz="1182" b="1" dirty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かの邪知暴虐の王を除かなければならぬ。</a:t>
              </a:r>
            </a:p>
          </p:txBody>
        </p:sp>
        <p:cxnSp>
          <p:nvCxnSpPr>
            <p:cNvPr id="89" name="直線コネクタ 88"/>
            <p:cNvCxnSpPr>
              <a:stCxn id="81" idx="0"/>
              <a:endCxn id="79" idx="2"/>
            </p:cNvCxnSpPr>
            <p:nvPr/>
          </p:nvCxnSpPr>
          <p:spPr>
            <a:xfrm flipH="1" flipV="1">
              <a:off x="5739851" y="4606662"/>
              <a:ext cx="1143841" cy="34131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0" name="直線コネクタ 89"/>
            <p:cNvCxnSpPr>
              <a:stCxn id="80" idx="0"/>
              <a:endCxn id="79" idx="2"/>
            </p:cNvCxnSpPr>
            <p:nvPr/>
          </p:nvCxnSpPr>
          <p:spPr>
            <a:xfrm flipH="1" flipV="1">
              <a:off x="5739851" y="4606662"/>
              <a:ext cx="245904" cy="134811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直線コネクタ 90"/>
            <p:cNvCxnSpPr>
              <a:stCxn id="82" idx="6"/>
              <a:endCxn id="83" idx="2"/>
            </p:cNvCxnSpPr>
            <p:nvPr/>
          </p:nvCxnSpPr>
          <p:spPr>
            <a:xfrm flipV="1">
              <a:off x="5966152" y="3660852"/>
              <a:ext cx="814529" cy="25355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直線コネクタ 91"/>
            <p:cNvCxnSpPr>
              <a:stCxn id="78" idx="6"/>
              <a:endCxn id="88" idx="4"/>
            </p:cNvCxnSpPr>
            <p:nvPr/>
          </p:nvCxnSpPr>
          <p:spPr>
            <a:xfrm flipV="1">
              <a:off x="5802014" y="2051370"/>
              <a:ext cx="528187" cy="1130153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直線コネクタ 92"/>
            <p:cNvCxnSpPr>
              <a:stCxn id="84" idx="0"/>
              <a:endCxn id="87" idx="2"/>
            </p:cNvCxnSpPr>
            <p:nvPr/>
          </p:nvCxnSpPr>
          <p:spPr>
            <a:xfrm flipV="1">
              <a:off x="3065163" y="4234743"/>
              <a:ext cx="1227827" cy="47423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直線コネクタ 93"/>
            <p:cNvCxnSpPr>
              <a:stCxn id="86" idx="0"/>
              <a:endCxn id="85" idx="2"/>
            </p:cNvCxnSpPr>
            <p:nvPr/>
          </p:nvCxnSpPr>
          <p:spPr>
            <a:xfrm flipH="1" flipV="1">
              <a:off x="3372117" y="2175510"/>
              <a:ext cx="941820" cy="1316013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5" name="テキスト ボックス 94"/>
            <p:cNvSpPr txBox="1"/>
            <p:nvPr/>
          </p:nvSpPr>
          <p:spPr>
            <a:xfrm>
              <a:off x="5528417" y="563906"/>
              <a:ext cx="1467672" cy="274242"/>
            </a:xfrm>
            <a:prstGeom prst="rect">
              <a:avLst/>
            </a:prstGeom>
            <a:solidFill>
              <a:schemeClr val="bg1"/>
            </a:solidFill>
          </p:spPr>
          <p:txBody>
            <a:bodyPr vert="horz" wrap="square" rtlCol="0">
              <a:spAutoFit/>
            </a:bodyPr>
            <a:lstStyle/>
            <a:p>
              <a:r>
                <a:rPr lang="ja-JP" altLang="en-US" sz="1182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他人や社会のため</a:t>
              </a:r>
            </a:p>
          </p:txBody>
        </p:sp>
        <p:sp>
          <p:nvSpPr>
            <p:cNvPr id="96" name="テキスト ボックス 95"/>
            <p:cNvSpPr txBox="1"/>
            <p:nvPr/>
          </p:nvSpPr>
          <p:spPr>
            <a:xfrm>
              <a:off x="3449468" y="573803"/>
              <a:ext cx="1485680" cy="274242"/>
            </a:xfrm>
            <a:prstGeom prst="rect">
              <a:avLst/>
            </a:prstGeom>
            <a:solidFill>
              <a:schemeClr val="bg1"/>
            </a:solidFill>
          </p:spPr>
          <p:txBody>
            <a:bodyPr vert="horz" wrap="square" rtlCol="0">
              <a:spAutoFit/>
            </a:bodyPr>
            <a:lstStyle/>
            <a:p>
              <a:r>
                <a:rPr lang="ja-JP" altLang="en-US" sz="1182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自分や身内のため</a:t>
              </a: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8485528" y="203420"/>
            <a:ext cx="590860" cy="6576205"/>
            <a:chOff x="8430239" y="125606"/>
            <a:chExt cx="590860" cy="6576205"/>
          </a:xfrm>
        </p:grpSpPr>
        <p:pic>
          <p:nvPicPr>
            <p:cNvPr id="42" name="図 4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43" name="テキスト ボックス 42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２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年</a:t>
              </a:r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走</a:t>
              </a:r>
              <a:r>
                <a:rPr lang="ja-JP" altLang="en-US" sz="1689" dirty="0" err="1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れ</a:t>
              </a:r>
              <a:r>
                <a:rPr lang="ja-JP" altLang="en-US" sz="1689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メロス</a:t>
              </a:r>
              <a:endParaRPr lang="ja-JP" altLang="en-US" sz="1689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pic>
        <p:nvPicPr>
          <p:cNvPr id="15" name="図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696" y="203420"/>
            <a:ext cx="733405" cy="360000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008" y="203420"/>
            <a:ext cx="733405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35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184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HGPｺﾞｼｯｸM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13</cp:revision>
  <dcterms:created xsi:type="dcterms:W3CDTF">2022-03-03T00:26:27Z</dcterms:created>
  <dcterms:modified xsi:type="dcterms:W3CDTF">2022-04-08T02:38:09Z</dcterms:modified>
</cp:coreProperties>
</file>