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7593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652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2303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835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8161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70704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884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02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1065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34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13779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81B18-05B3-4E5A-8E2B-A34E0D450CEA}" type="datetimeFigureOut">
              <a:rPr kumimoji="1" lang="ja-JP" altLang="en-US" smtClean="0"/>
              <a:t>2022/4/8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938427-11BB-4657-B519-93A4D7B6843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462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/>
          <p:cNvSpPr txBox="1"/>
          <p:nvPr/>
        </p:nvSpPr>
        <p:spPr>
          <a:xfrm>
            <a:off x="7637500" y="653709"/>
            <a:ext cx="652871" cy="2721501"/>
          </a:xfrm>
          <a:prstGeom prst="rect">
            <a:avLst/>
          </a:prstGeom>
          <a:ln w="76200">
            <a:solidFill>
              <a:schemeClr val="accent4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ルロイ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修道士と「わたし」の１回目の握手と３回目の握手について比較し、相違点と共通点をベン図の</a:t>
            </a:r>
            <a:r>
              <a:rPr lang="ja-JP" altLang="en-US" sz="1014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上部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にまとめよう。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7650909" y="4236527"/>
            <a:ext cx="652871" cy="2524975"/>
          </a:xfrm>
          <a:prstGeom prst="rect">
            <a:avLst/>
          </a:prstGeom>
          <a:ln w="76200"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/>
          <a:p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この「握手」が彼らにとってどんな意味を持つものだったか、彼らのどんな思いが込められていたかを考え、ベン図の</a:t>
            </a:r>
            <a:r>
              <a:rPr lang="ja-JP" altLang="en-US" sz="1014" b="1" u="sng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下部</a:t>
            </a:r>
            <a:r>
              <a:rPr lang="ja-JP" altLang="en-US" sz="1014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に書きこもう。</a:t>
            </a:r>
          </a:p>
        </p:txBody>
      </p:sp>
      <p:grpSp>
        <p:nvGrpSpPr>
          <p:cNvPr id="19" name="グループ化 18"/>
          <p:cNvGrpSpPr/>
          <p:nvPr/>
        </p:nvGrpSpPr>
        <p:grpSpPr>
          <a:xfrm>
            <a:off x="114300" y="561658"/>
            <a:ext cx="7344000" cy="5965043"/>
            <a:chOff x="219075" y="561658"/>
            <a:chExt cx="7344000" cy="5965043"/>
          </a:xfrm>
        </p:grpSpPr>
        <p:grpSp>
          <p:nvGrpSpPr>
            <p:cNvPr id="10" name="グループ化 9"/>
            <p:cNvGrpSpPr/>
            <p:nvPr/>
          </p:nvGrpSpPr>
          <p:grpSpPr>
            <a:xfrm>
              <a:off x="226119" y="561658"/>
              <a:ext cx="7333526" cy="5965043"/>
              <a:chOff x="1318161" y="605642"/>
              <a:chExt cx="8800879" cy="5549309"/>
            </a:xfrm>
          </p:grpSpPr>
          <p:grpSp>
            <p:nvGrpSpPr>
              <p:cNvPr id="11" name="グループ化 10"/>
              <p:cNvGrpSpPr/>
              <p:nvPr/>
            </p:nvGrpSpPr>
            <p:grpSpPr>
              <a:xfrm>
                <a:off x="1318161" y="814587"/>
                <a:ext cx="8800879" cy="5340364"/>
                <a:chOff x="1781299" y="1579418"/>
                <a:chExt cx="6771375" cy="4108863"/>
              </a:xfrm>
            </p:grpSpPr>
            <p:sp>
              <p:nvSpPr>
                <p:cNvPr id="14" name="円/楕円 13"/>
                <p:cNvSpPr/>
                <p:nvPr/>
              </p:nvSpPr>
              <p:spPr>
                <a:xfrm>
                  <a:off x="1781299" y="1579418"/>
                  <a:ext cx="4191989" cy="4108863"/>
                </a:xfrm>
                <a:prstGeom prst="ellipse">
                  <a:avLst/>
                </a:prstGeom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  <p:sp>
              <p:nvSpPr>
                <p:cNvPr id="15" name="円/楕円 14"/>
                <p:cNvSpPr/>
                <p:nvPr/>
              </p:nvSpPr>
              <p:spPr>
                <a:xfrm>
                  <a:off x="4360685" y="1579418"/>
                  <a:ext cx="4191989" cy="4108863"/>
                </a:xfrm>
                <a:prstGeom prst="ellipse">
                  <a:avLst/>
                </a:prstGeom>
                <a:noFill/>
                <a:ln/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endParaRPr lang="ja-JP" altLang="en-US" sz="1598">
                    <a:latin typeface="HGPｺﾞｼｯｸM" panose="020B0600000000000000" pitchFamily="50" charset="-128"/>
                    <a:ea typeface="HGPｺﾞｼｯｸM" panose="020B0600000000000000" pitchFamily="50" charset="-128"/>
                  </a:endParaRPr>
                </a:p>
              </p:txBody>
            </p:sp>
          </p:grpSp>
          <p:sp>
            <p:nvSpPr>
              <p:cNvPr id="12" name="正方形/長方形 11"/>
              <p:cNvSpPr/>
              <p:nvPr/>
            </p:nvSpPr>
            <p:spPr>
              <a:xfrm>
                <a:off x="6286492" y="605642"/>
                <a:ext cx="2232562" cy="617516"/>
              </a:xfrm>
              <a:prstGeom prst="rect">
                <a:avLst/>
              </a:prstGeom>
              <a:solidFill>
                <a:schemeClr val="accent5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１回目の握手</a:t>
                </a:r>
                <a:endParaRPr lang="en-US" altLang="ja-JP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  <p:sp>
            <p:nvSpPr>
              <p:cNvPr id="13" name="正方形/長方形 12"/>
              <p:cNvSpPr/>
              <p:nvPr/>
            </p:nvSpPr>
            <p:spPr>
              <a:xfrm>
                <a:off x="2899852" y="605642"/>
                <a:ext cx="2232561" cy="617516"/>
              </a:xfrm>
              <a:prstGeom prst="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ja-JP" altLang="en-US" sz="1598" dirty="0">
                    <a:latin typeface="HGPｺﾞｼｯｸM" panose="020B0600000000000000" pitchFamily="50" charset="-128"/>
                    <a:ea typeface="HGPｺﾞｼｯｸM" panose="020B0600000000000000" pitchFamily="50" charset="-128"/>
                  </a:rPr>
                  <a:t>３回目の握手</a:t>
                </a:r>
                <a:endParaRPr lang="en-US" altLang="ja-JP" sz="1598" dirty="0">
                  <a:latin typeface="HGPｺﾞｼｯｸM" panose="020B0600000000000000" pitchFamily="50" charset="-128"/>
                  <a:ea typeface="HGPｺﾞｼｯｸM" panose="020B0600000000000000" pitchFamily="50" charset="-128"/>
                </a:endParaRPr>
              </a:p>
            </p:txBody>
          </p:sp>
        </p:grpSp>
        <p:cxnSp>
          <p:nvCxnSpPr>
            <p:cNvPr id="17" name="直線コネクタ 16"/>
            <p:cNvCxnSpPr/>
            <p:nvPr/>
          </p:nvCxnSpPr>
          <p:spPr>
            <a:xfrm>
              <a:off x="219075" y="3676650"/>
              <a:ext cx="7344000" cy="0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テキスト ボックス 17"/>
          <p:cNvSpPr txBox="1"/>
          <p:nvPr/>
        </p:nvSpPr>
        <p:spPr>
          <a:xfrm>
            <a:off x="4955532" y="437252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・出会いの握手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4507938" y="1930940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・ルロイ修道士が万力より強く腕を上下に振った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1080853" y="1503491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・「わたし」からルロイ修道士への握手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4198819" y="1417555"/>
            <a:ext cx="26154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・ルロイ修道士が「わたし」を迎え入れる握手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765829" y="2042738"/>
            <a:ext cx="2496300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・「わたし」が強く腕を上下に振った</a:t>
            </a: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679423" y="4668739"/>
            <a:ext cx="2149311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・「わたし」を安心させる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74453" y="4948595"/>
            <a:ext cx="2127008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（「わたし」を勇気づける）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679393" y="5228452"/>
            <a:ext cx="1686096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（「わたし」を励ます）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185971" y="2202145"/>
            <a:ext cx="1199209" cy="508088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・上下に激しく振った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274781" y="276804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・力強い</a:t>
            </a:r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3274780" y="3075000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・しっかりと握る</a:t>
            </a:r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835038" y="4167956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・別れの握手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66864" y="4418834"/>
            <a:ext cx="2508952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・「ルロイ修道士」を安心させる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46202" y="4678367"/>
            <a:ext cx="2639769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（「ルロイ修道士」を勇気づける）</a:t>
            </a: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556309" y="4959471"/>
            <a:ext cx="2297471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（「ルロイ修道士」を励ます）</a:t>
            </a: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88569" y="5246328"/>
            <a:ext cx="2408446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・ルロイ修道士への感謝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3225248" y="3922669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・挨拶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222908" y="4238777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・親愛の証</a:t>
            </a:r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3224869" y="4547612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・友好</a:t>
            </a:r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3236198" y="4856746"/>
            <a:ext cx="1366135" cy="300210"/>
          </a:xfrm>
          <a:prstGeom prst="rect">
            <a:avLst/>
          </a:prstGeom>
          <a:noFill/>
          <a:ln>
            <a:noFill/>
          </a:ln>
        </p:spPr>
        <p:txBody>
          <a:bodyPr vert="horz" wrap="square" rtlCol="0">
            <a:spAutoFit/>
          </a:bodyPr>
          <a:lstStyle/>
          <a:p>
            <a:r>
              <a:rPr lang="ja-JP" altLang="en-US" sz="135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・約束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80556" y="258972"/>
            <a:ext cx="1050143" cy="1184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クラスの習熟度に応じて、本文中の「握手」に関する記述に線を引かせたり、ベン図の外枠にキーワードを書かせる活動を行ってもよい。</a:t>
            </a:r>
            <a:endParaRPr lang="en-US" altLang="ja-JP" sz="887" dirty="0">
              <a:solidFill>
                <a:schemeClr val="accent2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7498" y="5980293"/>
            <a:ext cx="1213201" cy="7748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※</a:t>
            </a:r>
            <a:r>
              <a:rPr lang="ja-JP" altLang="en-US" sz="887" dirty="0">
                <a:solidFill>
                  <a:schemeClr val="accent2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ルロイ修道士と「わたし」の役割が１回目の握手と３回目の握手で変わっていることに気づかせたい。</a:t>
            </a:r>
            <a:endParaRPr lang="en-US" altLang="ja-JP" sz="887" dirty="0">
              <a:solidFill>
                <a:schemeClr val="accent2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46" name="グループ化 45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47" name="図 46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48" name="テキスト ボックス 47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３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握手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pic>
        <p:nvPicPr>
          <p:cNvPr id="9" name="図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9645" y="165658"/>
            <a:ext cx="806746" cy="396000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5559" y="3743008"/>
            <a:ext cx="806746" cy="39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46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249</Words>
  <Application>Microsoft Office PowerPoint</Application>
  <PresentationFormat>画面に合わせる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HGPｺﾞｼｯｸE</vt:lpstr>
      <vt:lpstr>HGPｺﾞｼｯｸM</vt:lpstr>
      <vt:lpstr>ＭＳ Ｐゴシック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oishi-m</dc:creator>
  <cp:lastModifiedBy>oishi-m</cp:lastModifiedBy>
  <cp:revision>12</cp:revision>
  <dcterms:created xsi:type="dcterms:W3CDTF">2022-03-03T00:26:27Z</dcterms:created>
  <dcterms:modified xsi:type="dcterms:W3CDTF">2022-04-08T02:50:30Z</dcterms:modified>
</cp:coreProperties>
</file>