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1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29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00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88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82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08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01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44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76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857F-421C-44C9-B9BA-6A431EC860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AFE4-06E0-4C83-9623-0AEA6454B1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937930"/>
              </p:ext>
            </p:extLst>
          </p:nvPr>
        </p:nvGraphicFramePr>
        <p:xfrm>
          <a:off x="3472806" y="188071"/>
          <a:ext cx="4032244" cy="65058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5088">
                  <a:extLst>
                    <a:ext uri="{9D8B030D-6E8A-4147-A177-3AD203B41FA5}">
                      <a16:colId xmlns:a16="http://schemas.microsoft.com/office/drawing/2014/main" xmlns="" val="1343126029"/>
                    </a:ext>
                  </a:extLst>
                </a:gridCol>
                <a:gridCol w="1742153">
                  <a:extLst>
                    <a:ext uri="{9D8B030D-6E8A-4147-A177-3AD203B41FA5}">
                      <a16:colId xmlns:a16="http://schemas.microsoft.com/office/drawing/2014/main" xmlns="" val="3696478247"/>
                    </a:ext>
                  </a:extLst>
                </a:gridCol>
                <a:gridCol w="405003">
                  <a:extLst>
                    <a:ext uri="{9D8B030D-6E8A-4147-A177-3AD203B41FA5}">
                      <a16:colId xmlns:a16="http://schemas.microsoft.com/office/drawing/2014/main" xmlns="" val="2600951584"/>
                    </a:ext>
                  </a:extLst>
                </a:gridCol>
              </a:tblGrid>
              <a:tr h="349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根拠となる表現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「希望」の内容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687901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「私」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23219006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en-US" altLang="ja-JP" sz="1600" dirty="0" smtClean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 smtClean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ルントウ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6129632"/>
                  </a:ext>
                </a:extLst>
              </a:tr>
              <a:tr h="205200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FF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互いに交流してもっと仲良くなりたい。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ホンル</a:t>
                      </a:r>
                    </a:p>
                    <a:p>
                      <a:r>
                        <a:rPr kumimoji="1" lang="ja-JP" altLang="en-US" sz="1100" dirty="0" smtClean="0"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シュイション</a:t>
                      </a:r>
                      <a:endParaRPr kumimoji="1" lang="ja-JP" altLang="en-US" sz="1100" dirty="0"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77249" marR="77249" marT="38625" marB="38625" vert="eaVert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8411735"/>
                  </a:ext>
                </a:extLst>
              </a:tr>
            </a:tbl>
          </a:graphicData>
        </a:graphic>
      </p:graphicFrame>
      <p:grpSp>
        <p:nvGrpSpPr>
          <p:cNvPr id="12" name="グループ化 11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/>
                <a:t>　故郷</a:t>
              </a:r>
              <a:endParaRPr lang="ja-JP" altLang="en-US" sz="1689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7645570" y="645780"/>
            <a:ext cx="492443" cy="6048102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登場人物の「希望」をまとめよう。また、それぞれの「希望」の根拠となる表現を本文中から書き抜こう。</a:t>
            </a:r>
            <a:endParaRPr lang="ja-JP" altLang="en-US" sz="10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080" y="165658"/>
            <a:ext cx="806746" cy="396000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615259" y="653709"/>
            <a:ext cx="496803" cy="6048102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ステップ１でまとめた、「私」、ルントウ、ホンルたちの「希望」のうち、最も実現が難しいのはだれの「希望」だと考えますか。理由も考えて書こう。</a:t>
            </a:r>
            <a:endParaRPr lang="ja-JP" altLang="en-US" sz="1014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630" y="188071"/>
            <a:ext cx="806746" cy="396000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189547" y="180471"/>
            <a:ext cx="2214280" cy="6521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endParaRPr lang="ja-JP" altLang="en-US" sz="1520"/>
          </a:p>
        </p:txBody>
      </p:sp>
      <p:sp>
        <p:nvSpPr>
          <p:cNvPr id="2" name="正方形/長方形 1"/>
          <p:cNvSpPr/>
          <p:nvPr/>
        </p:nvSpPr>
        <p:spPr>
          <a:xfrm>
            <a:off x="1788725" y="363658"/>
            <a:ext cx="548489" cy="62074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r>
              <a:rPr kumimoji="1" lang="en-US" altLang="ja-JP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〔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ja-JP" altLang="en-US" sz="16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lang="ja-JP" altLang="en-US" sz="1600" dirty="0" smtClean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</a:t>
            </a:r>
            <a:r>
              <a:rPr kumimoji="1" lang="en-US" altLang="ja-JP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〕</a:t>
            </a:r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の「希望」の実現が最も難しいと思う。</a:t>
            </a:r>
            <a:endParaRPr kumimoji="1" lang="en-US" altLang="ja-JP" sz="1600" dirty="0" smtClean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just"/>
            <a:r>
              <a:rPr kumimoji="1" lang="ja-JP" altLang="en-US" sz="16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理由は、</a:t>
            </a:r>
            <a:endParaRPr kumimoji="1" lang="ja-JP" altLang="en-US" sz="16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2" name="テキスト ボックス 16"/>
          <p:cNvSpPr txBox="1"/>
          <p:nvPr/>
        </p:nvSpPr>
        <p:spPr>
          <a:xfrm>
            <a:off x="8498059" y="5018459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3" name="テキスト ボックス 37"/>
          <p:cNvSpPr txBox="1"/>
          <p:nvPr/>
        </p:nvSpPr>
        <p:spPr>
          <a:xfrm>
            <a:off x="8491294" y="4243471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4" name="テキスト ボックス 38"/>
          <p:cNvSpPr txBox="1"/>
          <p:nvPr/>
        </p:nvSpPr>
        <p:spPr>
          <a:xfrm>
            <a:off x="8484451" y="386628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998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91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HGSｺﾞｼｯｸE</vt:lpstr>
      <vt:lpstr>HGSｺﾞｼｯｸM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　哲志</dc:creator>
  <cp:lastModifiedBy>oishi-m</cp:lastModifiedBy>
  <cp:revision>26</cp:revision>
  <cp:lastPrinted>2022-04-14T00:44:45Z</cp:lastPrinted>
  <dcterms:created xsi:type="dcterms:W3CDTF">2022-03-09T09:55:43Z</dcterms:created>
  <dcterms:modified xsi:type="dcterms:W3CDTF">2022-04-14T02:10:24Z</dcterms:modified>
</cp:coreProperties>
</file>